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  <p:sldId id="424" r:id="rId3"/>
    <p:sldId id="425" r:id="rId4"/>
    <p:sldId id="2721" r:id="rId5"/>
    <p:sldId id="2722" r:id="rId6"/>
    <p:sldId id="272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y Service Scenario" id="{513CB041-1B35-4C82-A4C8-752AE90EB94E}">
          <p14:sldIdLst>
            <p14:sldId id="423"/>
            <p14:sldId id="424"/>
            <p14:sldId id="425"/>
            <p14:sldId id="2721"/>
            <p14:sldId id="2722"/>
            <p14:sldId id="27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E85D5-4615-AEBB-5DEA-E8BBF4A8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5A18C2-4D45-E834-CA79-4D59EBF00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81D8C-048F-2281-1989-003755D8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23EE4-5261-FBE3-0305-DA3D7C3E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92296-98AF-6AE5-0151-6D05A81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614DB-408D-A8D6-3119-728117A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870686-DAE8-0219-3AB9-C72E8059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77A90-B699-7764-7DF8-9F6824F8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9D953-814A-0636-F81D-B87601D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CA5C6-1E32-DBA8-0D28-2402C06D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2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7DF5B-4CB9-529A-B76B-7C56B22F1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F9EA4-8495-7267-063F-7F1CA8A79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77956-9910-9ED7-FC00-8BC36212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37B78-A90C-0A43-524A-EBF707C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49934-3B4F-8779-EA1B-30DFEABD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75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4602B70-8C23-783B-1753-FE51B07BAFCF}"/>
              </a:ext>
            </a:extLst>
          </p:cNvPr>
          <p:cNvCxnSpPr/>
          <p:nvPr userDrawn="1"/>
        </p:nvCxnSpPr>
        <p:spPr>
          <a:xfrm>
            <a:off x="0" y="6426200"/>
            <a:ext cx="12192000" cy="0"/>
          </a:xfrm>
          <a:prstGeom prst="line">
            <a:avLst/>
          </a:prstGeom>
          <a:ln>
            <a:solidFill>
              <a:srgbClr val="E9E7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D3ACB2-78C7-E71A-8B2B-F436C44FB5F3}"/>
              </a:ext>
            </a:extLst>
          </p:cNvPr>
          <p:cNvSpPr/>
          <p:nvPr userDrawn="1"/>
        </p:nvSpPr>
        <p:spPr>
          <a:xfrm>
            <a:off x="0" y="0"/>
            <a:ext cx="12192000" cy="555625"/>
          </a:xfrm>
          <a:prstGeom prst="rect">
            <a:avLst/>
          </a:prstGeom>
          <a:solidFill>
            <a:srgbClr val="709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" name="1/2 액자 3">
            <a:extLst>
              <a:ext uri="{FF2B5EF4-FFF2-40B4-BE49-F238E27FC236}">
                <a16:creationId xmlns:a16="http://schemas.microsoft.com/office/drawing/2014/main" id="{58607E1E-9524-8558-5741-ECA5CF3AF1DA}"/>
              </a:ext>
            </a:extLst>
          </p:cNvPr>
          <p:cNvSpPr/>
          <p:nvPr userDrawn="1"/>
        </p:nvSpPr>
        <p:spPr>
          <a:xfrm rot="18900000">
            <a:off x="5603875" y="6597650"/>
            <a:ext cx="112713" cy="93663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5363BEBA-569F-DC75-5B2F-C9AAA4EBFB23}"/>
              </a:ext>
            </a:extLst>
          </p:cNvPr>
          <p:cNvSpPr/>
          <p:nvPr userDrawn="1"/>
        </p:nvSpPr>
        <p:spPr>
          <a:xfrm rot="2700000" flipH="1">
            <a:off x="6484938" y="6586538"/>
            <a:ext cx="92075" cy="115887"/>
          </a:xfrm>
          <a:prstGeom prst="halfFrame">
            <a:avLst>
              <a:gd name="adj1" fmla="val 14339"/>
              <a:gd name="adj2" fmla="val 16066"/>
            </a:avLst>
          </a:prstGeom>
          <a:solidFill>
            <a:srgbClr val="E9E7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1FA84-F54D-9A99-C2F2-E652AA311F6D}"/>
              </a:ext>
            </a:extLst>
          </p:cNvPr>
          <p:cNvSpPr/>
          <p:nvPr userDrawn="1"/>
        </p:nvSpPr>
        <p:spPr>
          <a:xfrm>
            <a:off x="5740400" y="6527800"/>
            <a:ext cx="711200" cy="23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fld id="{A78069CF-3E8B-4A24-B821-A31031CA9AC8}" type="slidenum">
              <a:rPr lang="ko-KR" altLang="en-US" sz="1100" smtClean="0">
                <a:solidFill>
                  <a:srgbClr val="2E2E2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endParaRPr lang="ko-KR" altLang="en-US" sz="1100" dirty="0">
              <a:solidFill>
                <a:srgbClr val="2E2E2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B4B180-26FB-5A1A-026E-F01B943121BA}"/>
              </a:ext>
            </a:extLst>
          </p:cNvPr>
          <p:cNvCxnSpPr>
            <a:cxnSpLocks/>
          </p:cNvCxnSpPr>
          <p:nvPr userDrawn="1"/>
        </p:nvCxnSpPr>
        <p:spPr>
          <a:xfrm>
            <a:off x="0" y="263525"/>
            <a:ext cx="192088" cy="0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394944C-1FE1-1F66-AA84-B70855226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3217547" cy="286232"/>
          </a:xfrm>
          <a:noFill/>
          <a:ln>
            <a:noFill/>
          </a:ln>
        </p:spPr>
        <p:txBody>
          <a:bodyPr wrap="none">
            <a:spAutoFit/>
          </a:bodyPr>
          <a:lstStyle>
            <a:lvl1pPr marL="0" indent="0">
              <a:buNone/>
              <a:defRPr kumimoji="1" lang="ko-KR" altLang="en-US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0"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2103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C845A-3327-884F-4010-5FE1B72F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06A8F-3CEB-42CD-D246-6F2BF55D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A6515-34DE-EB01-0982-D1A4154B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9341F-6C0A-C748-1109-A2C544F4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F594F-1F83-43E2-E86B-0DFE5DA2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6E33-8A1E-E29B-D5BA-D6239EF4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52811-D14B-39B5-5F70-8E411220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EFCF0-0C36-F634-A9B5-3327703C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0E025-A475-6F8D-0A93-87B3D133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7156B-DECF-0E90-5CD9-BEA1E061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1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516C1-58E9-2524-2886-91937612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BD484-B1B7-27CA-B67B-415DDC61E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E37780-5078-7AF4-9D55-D5A746D80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1460E-0B37-D237-B203-1ACC4519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F1660-14CF-7693-108F-65CC22EF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ED7F5-7F5C-B8FB-0FC3-12DF5BAE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7533F-4D91-A47C-5042-D778DD7E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45D05C-E293-91A6-99E2-66A24783F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2FD398-C262-00A0-99E3-3850FBAA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ADB145-FEA6-F961-9908-40B14325B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3321EF-FD44-640F-2A6F-6A23FFB57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8F10FC-D8AE-FD22-2579-97C4EAF8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8AF3B-5A15-F3B0-09C8-95460ADE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BBA8C7-09FC-223D-0DAC-77E7D7B0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5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09065-D557-1E0E-19AA-0F68AF9A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0A25CD-6AD1-62FA-07C2-5FA21290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0A4744-5999-3F51-7E03-C8C194F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874B97-3BE0-7D5B-92DF-513E9DB7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9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E4A8E3-8C84-DB82-8CE9-6C4C3162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8D7C87-2CA7-9FCF-922B-2FC62AFF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B74839-7F23-904A-2012-B3B95341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8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B2703-227D-6057-EDF1-7151B8BE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64CC7-F1C0-0F3A-6A3D-439BE97E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733517-D416-2358-9540-F20AE9AA5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CAE95-1CAB-0B10-8ADA-97C76F31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A29A7-7830-ACB5-CDE7-D8DCEAC3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72BDA-ADD0-ADE1-8BFC-FC098B98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5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21010-5B59-2734-6610-F74C0B74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237-2F3F-A713-9C81-CB40682C8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533F0-C344-412F-D749-8D142F1EA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84FD5-2D86-5F15-6CB7-231E88AF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174377-20E1-C0C7-2154-80464796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ADF42-42E5-EB24-82F4-C97B7B57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4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5E32BE-520A-940A-B99A-B825799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34576-C9A1-B648-C675-638D4AD2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12D89-3578-2590-C159-BE231221D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FAE03-9A50-4DAE-A3BC-9023EC11682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4A1F4-BD3A-E762-5D96-D321121B1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E3D84-50D8-9313-F0A4-32C506711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73B1-5205-4798-9D10-08475358C2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6875BC5-FAF6-92F0-1A07-2B285B3C850D}"/>
              </a:ext>
            </a:extLst>
          </p:cNvPr>
          <p:cNvSpPr/>
          <p:nvPr/>
        </p:nvSpPr>
        <p:spPr>
          <a:xfrm>
            <a:off x="670915" y="2347280"/>
            <a:ext cx="11160125" cy="3888432"/>
          </a:xfrm>
          <a:prstGeom prst="rect">
            <a:avLst/>
          </a:prstGeom>
          <a:solidFill>
            <a:srgbClr val="E7E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95530"/>
            <a:endParaRPr lang="ko-KR" altLang="en-US" sz="1500" dirty="0">
              <a:ln>
                <a:solidFill>
                  <a:srgbClr val="9BA9B7">
                    <a:alpha val="0"/>
                  </a:srgbClr>
                </a:solidFill>
              </a:ln>
              <a:solidFill>
                <a:schemeClr val="bg1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0885027-E7B8-D1BB-940F-D5C9DB064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8069" y="1132571"/>
            <a:ext cx="48702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ko-KR" altLang="en-US" sz="2600" dirty="0">
                <a:solidFill>
                  <a:srgbClr val="2E2E2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편의성을 고려한 상품정보 탐색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D625752-487E-360C-6FED-0681C3040763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883633" y="3427189"/>
            <a:ext cx="1" cy="8299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761E650A-6078-0078-8C59-D670570236A0}"/>
              </a:ext>
            </a:extLst>
          </p:cNvPr>
          <p:cNvGrpSpPr/>
          <p:nvPr/>
        </p:nvGrpSpPr>
        <p:grpSpPr>
          <a:xfrm>
            <a:off x="3172676" y="2965524"/>
            <a:ext cx="1421914" cy="461665"/>
            <a:chOff x="3453320" y="3217949"/>
            <a:chExt cx="1421914" cy="461665"/>
          </a:xfrm>
          <a:solidFill>
            <a:srgbClr val="549222"/>
          </a:solidFill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8315147-F08E-85E2-E709-B1F15CE74E54}"/>
                </a:ext>
              </a:extLst>
            </p:cNvPr>
            <p:cNvSpPr/>
            <p:nvPr/>
          </p:nvSpPr>
          <p:spPr>
            <a:xfrm>
              <a:off x="3453320" y="3217949"/>
              <a:ext cx="1421914" cy="461665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103">
              <a:extLst>
                <a:ext uri="{FF2B5EF4-FFF2-40B4-BE49-F238E27FC236}">
                  <a16:creationId xmlns:a16="http://schemas.microsoft.com/office/drawing/2014/main" id="{8EFD977E-96A2-5BB0-3D5A-2D5ED68707F6}"/>
                </a:ext>
              </a:extLst>
            </p:cNvPr>
            <p:cNvSpPr txBox="1"/>
            <p:nvPr/>
          </p:nvSpPr>
          <p:spPr>
            <a:xfrm>
              <a:off x="3826292" y="3294892"/>
              <a:ext cx="66556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 spc="-15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itchFamily="18" charset="-127"/>
                </a:rPr>
                <a:t>테마별</a:t>
              </a:r>
              <a:endParaRPr lang="ko-KR" altLang="en-US" sz="1400" spc="-15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77434D-A034-D719-5DC4-E4FAEE6DC865}"/>
              </a:ext>
            </a:extLst>
          </p:cNvPr>
          <p:cNvGrpSpPr>
            <a:grpSpLocks/>
          </p:cNvGrpSpPr>
          <p:nvPr/>
        </p:nvGrpSpPr>
        <p:grpSpPr bwMode="auto">
          <a:xfrm>
            <a:off x="1164502" y="3184242"/>
            <a:ext cx="1179513" cy="1136650"/>
            <a:chOff x="1201209" y="3645405"/>
            <a:chExt cx="1179475" cy="1135394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D434AE6C-3503-2F3A-1C3E-437DA3DB1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209" y="3645405"/>
              <a:ext cx="888696" cy="888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그래픽 191" descr="랩톱">
              <a:extLst>
                <a:ext uri="{FF2B5EF4-FFF2-40B4-BE49-F238E27FC236}">
                  <a16:creationId xmlns:a16="http://schemas.microsoft.com/office/drawing/2014/main" id="{AD35A69F-EEDA-9160-6A1D-D824E4C6C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345" y="4040256"/>
              <a:ext cx="741339" cy="740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21DCE98-4E6B-798A-D0C9-0A13B29F1A3A}"/>
                </a:ext>
              </a:extLst>
            </p:cNvPr>
            <p:cNvSpPr/>
            <p:nvPr/>
          </p:nvSpPr>
          <p:spPr>
            <a:xfrm>
              <a:off x="1790153" y="4238474"/>
              <a:ext cx="434961" cy="2616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DEDA25-AA26-8C9E-E286-68EF13C6F627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2324965" y="3685892"/>
            <a:ext cx="265112" cy="263525"/>
            <a:chOff x="3336560" y="2548275"/>
            <a:chExt cx="335124" cy="33514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A7EE664-90A7-1B16-BB75-FF5128D42BE5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defTabSz="1067661">
                <a:defRPr/>
              </a:pPr>
              <a:endParaRPr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1DF50DF-CB27-ECC4-BAD8-239EA10103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6928" y="2602786"/>
              <a:ext cx="146493" cy="175647"/>
              <a:chOff x="3452359" y="2595566"/>
              <a:chExt cx="146493" cy="175647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EC5DFA8-C19A-4E38-4624-E8E6F5831C73}"/>
                  </a:ext>
                </a:extLst>
              </p:cNvPr>
              <p:cNvSpPr/>
              <p:nvPr/>
            </p:nvSpPr>
            <p:spPr>
              <a:xfrm rot="18900000">
                <a:off x="3502530" y="2595566"/>
                <a:ext cx="46154" cy="149401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z="10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3B822B6-38D5-E591-9115-66CBA72023E0}"/>
                  </a:ext>
                </a:extLst>
              </p:cNvPr>
              <p:cNvSpPr/>
              <p:nvPr/>
            </p:nvSpPr>
            <p:spPr>
              <a:xfrm rot="2700000">
                <a:off x="3502388" y="2674748"/>
                <a:ext cx="46436" cy="14649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sz="10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0B5C993-E21D-A067-6C66-5B3936B7CDEF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705444" y="3195625"/>
            <a:ext cx="466725" cy="60801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BB7DE28-AD4E-3D2A-E2D9-7DE54290FD30}"/>
              </a:ext>
            </a:extLst>
          </p:cNvPr>
          <p:cNvCxnSpPr>
            <a:cxnSpLocks/>
          </p:cNvCxnSpPr>
          <p:nvPr/>
        </p:nvCxnSpPr>
        <p:spPr>
          <a:xfrm>
            <a:off x="2705444" y="3803638"/>
            <a:ext cx="466725" cy="60801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818472-4578-1F23-9CD4-34F5CFA093CA}"/>
              </a:ext>
            </a:extLst>
          </p:cNvPr>
          <p:cNvSpPr/>
          <p:nvPr/>
        </p:nvSpPr>
        <p:spPr>
          <a:xfrm>
            <a:off x="1223493" y="5164666"/>
            <a:ext cx="3363409" cy="581025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고객이 원하는 제품을 빠르게 탐색하고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탐색의 선순환이 될 수 있도록 구현</a:t>
            </a:r>
            <a:endParaRPr lang="en-US" altLang="ko-KR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F068C9-8C87-A273-B2CC-81CC34F934B8}"/>
              </a:ext>
            </a:extLst>
          </p:cNvPr>
          <p:cNvGrpSpPr/>
          <p:nvPr/>
        </p:nvGrpSpPr>
        <p:grpSpPr>
          <a:xfrm>
            <a:off x="3164988" y="4157628"/>
            <a:ext cx="1421914" cy="461665"/>
            <a:chOff x="3453320" y="4432630"/>
            <a:chExt cx="1421914" cy="461665"/>
          </a:xfrm>
          <a:solidFill>
            <a:srgbClr val="549222"/>
          </a:solidFill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0EE9745-C8F1-489E-9B6F-E08B8FA018C5}"/>
                </a:ext>
              </a:extLst>
            </p:cNvPr>
            <p:cNvSpPr/>
            <p:nvPr/>
          </p:nvSpPr>
          <p:spPr>
            <a:xfrm>
              <a:off x="3453320" y="4432630"/>
              <a:ext cx="1421914" cy="461665"/>
            </a:xfrm>
            <a:prstGeom prst="roundRect">
              <a:avLst>
                <a:gd name="adj" fmla="val 50000"/>
              </a:avLst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TextBox 125">
              <a:extLst>
                <a:ext uri="{FF2B5EF4-FFF2-40B4-BE49-F238E27FC236}">
                  <a16:creationId xmlns:a16="http://schemas.microsoft.com/office/drawing/2014/main" id="{2A0B6DAA-29E6-7208-497A-04947EDBD9BD}"/>
                </a:ext>
              </a:extLst>
            </p:cNvPr>
            <p:cNvSpPr txBox="1"/>
            <p:nvPr/>
          </p:nvSpPr>
          <p:spPr>
            <a:xfrm>
              <a:off x="3671195" y="4509573"/>
              <a:ext cx="986168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1400" spc="-1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itchFamily="18" charset="-127"/>
                </a:rPr>
                <a:t>카테고리별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B0E91C-ED23-8958-2D21-0C4E86914BD5}"/>
              </a:ext>
            </a:extLst>
          </p:cNvPr>
          <p:cNvSpPr/>
          <p:nvPr/>
        </p:nvSpPr>
        <p:spPr>
          <a:xfrm>
            <a:off x="3680326" y="1638233"/>
            <a:ext cx="5161308" cy="4744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12700" algn="ctr">
              <a:spcBef>
                <a:spcPts val="100"/>
              </a:spcBef>
            </a:pPr>
            <a:r>
              <a:rPr lang="ko-KR" altLang="en-US" sz="12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oto Sans CJK JP Regular"/>
              </a:rPr>
              <a:t>카테고리별 상품 전시와 탐색 제공을 통한 편의성 향상 및</a:t>
            </a:r>
            <a:endParaRPr lang="en-US" altLang="ko-KR" sz="1200" spc="-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oto Sans CJK JP Regular"/>
            </a:endParaRPr>
          </a:p>
          <a:p>
            <a:pPr marL="12700" algn="ctr">
              <a:spcBef>
                <a:spcPts val="100"/>
              </a:spcBef>
            </a:pPr>
            <a:r>
              <a:rPr lang="ko-KR" altLang="en-US" sz="12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oto Sans CJK JP Regular"/>
              </a:rPr>
              <a:t>영역별 상품 전시를 통한 전시효과증대</a:t>
            </a:r>
            <a:endParaRPr lang="en-US" altLang="ko-KR" sz="1200" spc="-1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Noto Sans CJK JP Regular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DF3551-DA48-0DDA-76C8-1C45DB7940C2}"/>
              </a:ext>
            </a:extLst>
          </p:cNvPr>
          <p:cNvCxnSpPr>
            <a:cxnSpLocks/>
          </p:cNvCxnSpPr>
          <p:nvPr/>
        </p:nvCxnSpPr>
        <p:spPr>
          <a:xfrm>
            <a:off x="4957616" y="2347280"/>
            <a:ext cx="0" cy="3888432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DE32D4A-AA02-5902-ECED-E3E29F275889}"/>
              </a:ext>
            </a:extLst>
          </p:cNvPr>
          <p:cNvSpPr/>
          <p:nvPr/>
        </p:nvSpPr>
        <p:spPr>
          <a:xfrm>
            <a:off x="5636183" y="2532715"/>
            <a:ext cx="1520952" cy="306473"/>
          </a:xfrm>
          <a:prstGeom prst="roundRect">
            <a:avLst>
              <a:gd name="adj" fmla="val 50000"/>
            </a:avLst>
          </a:prstGeom>
          <a:solidFill>
            <a:srgbClr val="91847A"/>
          </a:soli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AS-IS</a:t>
            </a:r>
            <a:endPara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5E97623-9BB6-E1CF-82BD-8F4051320B2E}"/>
              </a:ext>
            </a:extLst>
          </p:cNvPr>
          <p:cNvGrpSpPr/>
          <p:nvPr/>
        </p:nvGrpSpPr>
        <p:grpSpPr>
          <a:xfrm rot="10800000" flipH="1">
            <a:off x="8129928" y="4310410"/>
            <a:ext cx="264400" cy="264414"/>
            <a:chOff x="3336560" y="2548275"/>
            <a:chExt cx="335124" cy="335142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58568C8-01F2-5F58-FC00-DA8F852162E3}"/>
                </a:ext>
              </a:extLst>
            </p:cNvPr>
            <p:cNvSpPr/>
            <p:nvPr/>
          </p:nvSpPr>
          <p:spPr bwMode="auto">
            <a:xfrm>
              <a:off x="3336560" y="2548275"/>
              <a:ext cx="335124" cy="335142"/>
            </a:xfrm>
            <a:prstGeom prst="ellipse">
              <a:avLst/>
            </a:prstGeom>
            <a:solidFill>
              <a:schemeClr val="bg1"/>
            </a:solidFill>
            <a:ln w="19050" cap="rnd" cmpd="sng" algn="ctr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wrap="square" lIns="0" tIns="0" rIns="0" bIns="0" rtlCol="0" anchor="ctr" anchorCtr="0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 defTabSz="1067661"/>
              <a:endParaRPr lang="ko-KR" altLang="en-US" sz="10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E37B20F-AA36-096A-3315-1870DFFDCCE2}"/>
                </a:ext>
              </a:extLst>
            </p:cNvPr>
            <p:cNvGrpSpPr/>
            <p:nvPr/>
          </p:nvGrpSpPr>
          <p:grpSpPr>
            <a:xfrm>
              <a:off x="3446061" y="2602806"/>
              <a:ext cx="147873" cy="168931"/>
              <a:chOff x="3451492" y="2595586"/>
              <a:chExt cx="147873" cy="16893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5C2B012-79E7-77BB-10C5-077D5C8DDE01}"/>
                  </a:ext>
                </a:extLst>
              </p:cNvPr>
              <p:cNvSpPr/>
              <p:nvPr/>
            </p:nvSpPr>
            <p:spPr>
              <a:xfrm rot="18900000">
                <a:off x="3502331" y="2595586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452AE2B-DFC1-509F-B349-A79EB3112102}"/>
                  </a:ext>
                </a:extLst>
              </p:cNvPr>
              <p:cNvSpPr/>
              <p:nvPr/>
            </p:nvSpPr>
            <p:spPr>
              <a:xfrm rot="2700000">
                <a:off x="3502330" y="2667482"/>
                <a:ext cx="46197" cy="147873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 dirty="0">
                  <a:solidFill>
                    <a:prstClr val="white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0A18D5-B811-7620-ED3F-52EDF20E80D5}"/>
              </a:ext>
            </a:extLst>
          </p:cNvPr>
          <p:cNvSpPr/>
          <p:nvPr/>
        </p:nvSpPr>
        <p:spPr>
          <a:xfrm>
            <a:off x="9634248" y="2530294"/>
            <a:ext cx="1713025" cy="306473"/>
          </a:xfrm>
          <a:prstGeom prst="roundRect">
            <a:avLst>
              <a:gd name="adj" fmla="val 50000"/>
            </a:avLst>
          </a:prstGeom>
          <a:solidFill>
            <a:srgbClr val="91847A"/>
          </a:soli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TO-BE</a:t>
            </a:r>
            <a:endPara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DDEA1D-17F3-2371-A610-151419A76D25}"/>
              </a:ext>
            </a:extLst>
          </p:cNvPr>
          <p:cNvSpPr/>
          <p:nvPr/>
        </p:nvSpPr>
        <p:spPr>
          <a:xfrm>
            <a:off x="7434730" y="5318189"/>
            <a:ext cx="2026137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Noto Sans CJK JP Regular"/>
              </a:rPr>
              <a:t>화면이동 없이 카테고리를 통해 전 상품을 탐색할 수 있도록 구성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CE328DA-6C29-821D-2E15-AC63A20CC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884" y="3008603"/>
            <a:ext cx="1496251" cy="3040992"/>
          </a:xfrm>
          <a:prstGeom prst="rect">
            <a:avLst/>
          </a:prstGeom>
        </p:spPr>
      </p:pic>
      <p:pic>
        <p:nvPicPr>
          <p:cNvPr id="195" name="그림 194">
            <a:extLst>
              <a:ext uri="{FF2B5EF4-FFF2-40B4-BE49-F238E27FC236}">
                <a16:creationId xmlns:a16="http://schemas.microsoft.com/office/drawing/2014/main" id="{86FE5573-672D-9FE9-1420-E807E58BE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248" y="2965524"/>
            <a:ext cx="1713031" cy="308407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1AB540-2870-14B6-8BAD-C9514A978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613390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Service Scenario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35AACB-37AD-2095-74CD-C294CF72B890}"/>
              </a:ext>
            </a:extLst>
          </p:cNvPr>
          <p:cNvSpPr/>
          <p:nvPr/>
        </p:nvSpPr>
        <p:spPr>
          <a:xfrm>
            <a:off x="10490760" y="1985047"/>
            <a:ext cx="2749628" cy="54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디자인 </a:t>
            </a:r>
            <a:r>
              <a:rPr lang="ko-KR" altLang="en-US" sz="1600"/>
              <a:t>시안 삽입 예상영역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3217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F0125F-B21D-73D0-6D39-55F3595633EA}"/>
              </a:ext>
            </a:extLst>
          </p:cNvPr>
          <p:cNvSpPr txBox="1"/>
          <p:nvPr/>
        </p:nvSpPr>
        <p:spPr>
          <a:xfrm>
            <a:off x="407988" y="899081"/>
            <a:ext cx="25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1D3B133-EAD7-432C-5DCA-2D21A2D2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8" y="1736725"/>
            <a:ext cx="2171197" cy="394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1E0F33B1-3D38-432E-19A3-DF36FEEB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0" y="1736725"/>
            <a:ext cx="2200357" cy="4007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7" name="그림 356">
            <a:extLst>
              <a:ext uri="{FF2B5EF4-FFF2-40B4-BE49-F238E27FC236}">
                <a16:creationId xmlns:a16="http://schemas.microsoft.com/office/drawing/2014/main" id="{122CB3A7-06D8-DA57-69DF-584553C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063" y="1736725"/>
            <a:ext cx="2188549" cy="394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9" name="TextBox 358">
            <a:extLst>
              <a:ext uri="{FF2B5EF4-FFF2-40B4-BE49-F238E27FC236}">
                <a16:creationId xmlns:a16="http://schemas.microsoft.com/office/drawing/2014/main" id="{5B36BD2F-BC46-6D17-27FF-6F0BC9E3525B}"/>
              </a:ext>
            </a:extLst>
          </p:cNvPr>
          <p:cNvSpPr txBox="1"/>
          <p:nvPr/>
        </p:nvSpPr>
        <p:spPr>
          <a:xfrm>
            <a:off x="407987" y="1367393"/>
            <a:ext cx="347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/>
              <a:t>메리츠화재 </a:t>
            </a:r>
            <a:r>
              <a:rPr lang="ko-KR" altLang="en-US" b="1" dirty="0" err="1"/>
              <a:t>보험몰</a:t>
            </a:r>
            <a:r>
              <a:rPr lang="ko-KR" altLang="en-US" b="1" dirty="0"/>
              <a:t> 페이지 접근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6D19672-3D26-15EB-1BCC-47E54BC2F29F}"/>
              </a:ext>
            </a:extLst>
          </p:cNvPr>
          <p:cNvSpPr txBox="1"/>
          <p:nvPr/>
        </p:nvSpPr>
        <p:spPr>
          <a:xfrm>
            <a:off x="407988" y="1844675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/>
              <a:t>사용성을 고려한 서비스 </a:t>
            </a:r>
            <a:r>
              <a:rPr lang="en-US" altLang="ko-KR" sz="1400" dirty="0"/>
              <a:t>UIUX </a:t>
            </a:r>
            <a:r>
              <a:rPr lang="ko-KR" altLang="en-US" sz="1400" dirty="0"/>
              <a:t>기획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9AD9EA3-54D6-729A-CA77-63BD540D92CE}"/>
              </a:ext>
            </a:extLst>
          </p:cNvPr>
          <p:cNvSpPr txBox="1"/>
          <p:nvPr/>
        </p:nvSpPr>
        <p:spPr>
          <a:xfrm>
            <a:off x="370663" y="2572332"/>
            <a:ext cx="390275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메리츠화재 보험상품몰에 접근하는 고객에게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더 좋은 품질의 더 많은 정보를 지루함이 느껴지지 않도록 제공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서비스가 끊임없이 계속 움직이고 있음을 보여주는 </a:t>
            </a:r>
            <a:r>
              <a:rPr lang="ko-KR" altLang="en-US" sz="1200" dirty="0" err="1"/>
              <a:t>프리로딩</a:t>
            </a:r>
            <a:r>
              <a:rPr lang="ko-KR" altLang="en-US" sz="1200" dirty="0"/>
              <a:t> 화면과 </a:t>
            </a:r>
            <a:r>
              <a:rPr lang="en-US" altLang="ko-KR" sz="1200" dirty="0"/>
              <a:t>Bottom Sheet</a:t>
            </a:r>
            <a:r>
              <a:rPr lang="ko-KR" altLang="en-US" sz="1200" dirty="0"/>
              <a:t>의 활용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보장분석 프로세스를 포함한 데이터 출력에 소요되는 영역에 애니메이션 형태의 로딩화면 추가를 통해 사용자의 체감속도를 감소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서비스 접근 시 </a:t>
            </a:r>
            <a:r>
              <a:rPr lang="ko-KR" altLang="en-US" sz="1200" dirty="0" err="1"/>
              <a:t>프리로딩화면을</a:t>
            </a:r>
            <a:r>
              <a:rPr lang="ko-KR" altLang="en-US" sz="1200" dirty="0"/>
              <a:t> 통한 캐릭터 및 브랜드의 강조 및 </a:t>
            </a:r>
            <a:r>
              <a:rPr lang="en-US" altLang="ko-KR" sz="1200" dirty="0"/>
              <a:t>Bottom Sheet</a:t>
            </a:r>
            <a:r>
              <a:rPr lang="ko-KR" altLang="en-US" sz="1200" dirty="0"/>
              <a:t>를 통한 제휴 이벤트 콘텐츠 및 서비스의 적극적인 노출을 통해 전시효과 강화</a:t>
            </a:r>
            <a:endParaRPr lang="en-US" altLang="ko-KR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B408C62-4113-1092-7722-96DDF669B1F9}"/>
              </a:ext>
            </a:extLst>
          </p:cNvPr>
          <p:cNvSpPr txBox="1"/>
          <p:nvPr/>
        </p:nvSpPr>
        <p:spPr>
          <a:xfrm>
            <a:off x="4798919" y="960636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/>
              <a:t>Design &amp; UI</a:t>
            </a:r>
            <a:endParaRPr lang="ko-KR" altLang="en-US" sz="14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7D97A9C-7FB6-AC26-8A91-0F9553A1F1EF}"/>
              </a:ext>
            </a:extLst>
          </p:cNvPr>
          <p:cNvSpPr txBox="1"/>
          <p:nvPr/>
        </p:nvSpPr>
        <p:spPr>
          <a:xfrm>
            <a:off x="8528947" y="6073628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/>
              <a:t>메리츠화재 </a:t>
            </a:r>
            <a:r>
              <a:rPr lang="ko-KR" altLang="en-US" sz="1200" b="1" dirty="0" err="1"/>
              <a:t>보험몰</a:t>
            </a:r>
            <a:r>
              <a:rPr lang="ko-KR" altLang="en-US" sz="1200" b="1" dirty="0"/>
              <a:t> 메인 화면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CAD06-AE2D-D18E-993E-20F6B152A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613390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Service Scenario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6CE8FE-4238-DF7F-2900-51DC8807D007}"/>
              </a:ext>
            </a:extLst>
          </p:cNvPr>
          <p:cNvSpPr/>
          <p:nvPr/>
        </p:nvSpPr>
        <p:spPr>
          <a:xfrm>
            <a:off x="10167749" y="1303346"/>
            <a:ext cx="2749628" cy="54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디자인 </a:t>
            </a:r>
            <a:r>
              <a:rPr lang="ko-KR" altLang="en-US" sz="1600"/>
              <a:t>시안 삽입 예상영역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171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B9BFB013-F2A2-A473-E4FE-CA64FDBCA74F}"/>
              </a:ext>
            </a:extLst>
          </p:cNvPr>
          <p:cNvGrpSpPr/>
          <p:nvPr/>
        </p:nvGrpSpPr>
        <p:grpSpPr>
          <a:xfrm>
            <a:off x="2240417" y="1134543"/>
            <a:ext cx="8538548" cy="5607197"/>
            <a:chOff x="2659517" y="1134543"/>
            <a:chExt cx="8538548" cy="5607197"/>
          </a:xfrm>
        </p:grpSpPr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30885027-E7B8-D1BB-940F-D5C9DB064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9517" y="1134543"/>
              <a:ext cx="806502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2600" dirty="0">
                  <a:solidFill>
                    <a:srgbClr val="2E2E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기업정보부터 제품정보까지 고객 흐름에 따른 메인 </a:t>
              </a:r>
              <a:r>
                <a:rPr lang="en-US" altLang="ko-KR" sz="2600" dirty="0">
                  <a:solidFill>
                    <a:srgbClr val="2E2E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UI </a:t>
              </a:r>
              <a:r>
                <a:rPr lang="ko-KR" altLang="en-US" sz="2600" dirty="0">
                  <a:solidFill>
                    <a:srgbClr val="2E2E2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구성</a:t>
              </a:r>
            </a:p>
          </p:txBody>
        </p:sp>
        <p:sp>
          <p:nvSpPr>
            <p:cNvPr id="7" name="화살표: 아래쪽 6">
              <a:extLst>
                <a:ext uri="{FF2B5EF4-FFF2-40B4-BE49-F238E27FC236}">
                  <a16:creationId xmlns:a16="http://schemas.microsoft.com/office/drawing/2014/main" id="{0E1F6A27-1CB2-F3D5-942A-4E7001C10BF5}"/>
                </a:ext>
              </a:extLst>
            </p:cNvPr>
            <p:cNvSpPr/>
            <p:nvPr/>
          </p:nvSpPr>
          <p:spPr>
            <a:xfrm>
              <a:off x="3295019" y="3190227"/>
              <a:ext cx="971803" cy="3551513"/>
            </a:xfrm>
            <a:prstGeom prst="downArrow">
              <a:avLst>
                <a:gd name="adj1" fmla="val 50000"/>
                <a:gd name="adj2" fmla="val 47783"/>
              </a:avLst>
            </a:prstGeom>
            <a:solidFill>
              <a:srgbClr val="F6843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9A2C5C5-D30B-D09F-2F94-C844A8D8B788}"/>
                </a:ext>
              </a:extLst>
            </p:cNvPr>
            <p:cNvSpPr/>
            <p:nvPr/>
          </p:nvSpPr>
          <p:spPr>
            <a:xfrm>
              <a:off x="3028090" y="3359200"/>
              <a:ext cx="1485900" cy="348991"/>
            </a:xfrm>
            <a:prstGeom prst="roundRect">
              <a:avLst>
                <a:gd name="adj" fmla="val 50000"/>
              </a:avLst>
            </a:prstGeom>
            <a:solidFill>
              <a:srgbClr val="549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상품 전시 </a:t>
              </a:r>
              <a:r>
                <a:rPr lang="en-US" altLang="ko-KR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/ </a:t>
              </a:r>
              <a:r>
                <a:rPr lang="ko-KR" altLang="en-US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홍보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88E9DF1-59BE-99FD-0F69-2DECD87951C2}"/>
                </a:ext>
              </a:extLst>
            </p:cNvPr>
            <p:cNvSpPr/>
            <p:nvPr/>
          </p:nvSpPr>
          <p:spPr>
            <a:xfrm>
              <a:off x="3028090" y="4327407"/>
              <a:ext cx="1485900" cy="348991"/>
            </a:xfrm>
            <a:prstGeom prst="roundRect">
              <a:avLst>
                <a:gd name="adj" fmla="val 50000"/>
              </a:avLst>
            </a:prstGeom>
            <a:solidFill>
              <a:srgbClr val="549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상품 탐색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079C5EB-648F-99B1-B4B3-B097991571FD}"/>
                </a:ext>
              </a:extLst>
            </p:cNvPr>
            <p:cNvSpPr/>
            <p:nvPr/>
          </p:nvSpPr>
          <p:spPr>
            <a:xfrm>
              <a:off x="3028090" y="5754550"/>
              <a:ext cx="1485900" cy="348991"/>
            </a:xfrm>
            <a:prstGeom prst="roundRect">
              <a:avLst>
                <a:gd name="adj" fmla="val 50000"/>
              </a:avLst>
            </a:prstGeom>
            <a:solidFill>
              <a:srgbClr val="549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기업 </a:t>
              </a:r>
              <a:r>
                <a:rPr lang="en-US" altLang="ko-KR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/ </a:t>
              </a:r>
              <a:r>
                <a:rPr lang="ko-KR" altLang="en-US" sz="12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고객경험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D45F4DA-C757-0262-0057-D8869C8CE80D}"/>
                </a:ext>
              </a:extLst>
            </p:cNvPr>
            <p:cNvSpPr/>
            <p:nvPr/>
          </p:nvSpPr>
          <p:spPr>
            <a:xfrm>
              <a:off x="5113180" y="2611057"/>
              <a:ext cx="2815167" cy="413068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2C6322-26F4-BAAF-6BBA-516CA002FDDC}"/>
                </a:ext>
              </a:extLst>
            </p:cNvPr>
            <p:cNvSpPr/>
            <p:nvPr/>
          </p:nvSpPr>
          <p:spPr>
            <a:xfrm>
              <a:off x="5542736" y="2302441"/>
              <a:ext cx="194699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조선일보명조" panose="02030304000000000000" pitchFamily="18" charset="-127"/>
                </a:rPr>
                <a:t>&lt; Mobile&gt;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5EDC76A-2D85-D0F2-622D-78A7FBB5F07A}"/>
                </a:ext>
              </a:extLst>
            </p:cNvPr>
            <p:cNvGrpSpPr/>
            <p:nvPr/>
          </p:nvGrpSpPr>
          <p:grpSpPr>
            <a:xfrm>
              <a:off x="5179853" y="2986926"/>
              <a:ext cx="2672758" cy="764364"/>
              <a:chOff x="5179855" y="3001846"/>
              <a:chExt cx="2672758" cy="76436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DE689D-595F-661B-BBAB-B666ADAA273F}"/>
                  </a:ext>
                </a:extLst>
              </p:cNvPr>
              <p:cNvSpPr/>
              <p:nvPr/>
            </p:nvSpPr>
            <p:spPr>
              <a:xfrm>
                <a:off x="5179855" y="3001846"/>
                <a:ext cx="2672758" cy="764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8" name="TextBox 34">
                <a:extLst>
                  <a:ext uri="{FF2B5EF4-FFF2-40B4-BE49-F238E27FC236}">
                    <a16:creationId xmlns:a16="http://schemas.microsoft.com/office/drawing/2014/main" id="{AA9CF579-122B-87CB-1207-7B1D0D3CE21B}"/>
                  </a:ext>
                </a:extLst>
              </p:cNvPr>
              <p:cNvSpPr txBox="1"/>
              <p:nvPr/>
            </p:nvSpPr>
            <p:spPr>
              <a:xfrm>
                <a:off x="6046389" y="3239770"/>
                <a:ext cx="9396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이벤트배너</a:t>
                </a:r>
                <a:r>
                  <a:rPr lang="en-US" altLang="ko-KR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F5B6947-CC84-1E5D-EF35-23132CD7A66F}"/>
                </a:ext>
              </a:extLst>
            </p:cNvPr>
            <p:cNvGrpSpPr/>
            <p:nvPr/>
          </p:nvGrpSpPr>
          <p:grpSpPr>
            <a:xfrm>
              <a:off x="5179853" y="3789015"/>
              <a:ext cx="2672758" cy="419905"/>
              <a:chOff x="5179852" y="3809440"/>
              <a:chExt cx="2672758" cy="419905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8D54EBD-4C11-51F5-92DA-5960773CFDD6}"/>
                  </a:ext>
                </a:extLst>
              </p:cNvPr>
              <p:cNvSpPr/>
              <p:nvPr/>
            </p:nvSpPr>
            <p:spPr>
              <a:xfrm>
                <a:off x="5179852" y="3809440"/>
                <a:ext cx="2672758" cy="41990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19" name="TextBox 35">
                <a:extLst>
                  <a:ext uri="{FF2B5EF4-FFF2-40B4-BE49-F238E27FC236}">
                    <a16:creationId xmlns:a16="http://schemas.microsoft.com/office/drawing/2014/main" id="{F16291C4-FF48-B3E5-B787-CF72F2CA3D66}"/>
                  </a:ext>
                </a:extLst>
              </p:cNvPr>
              <p:cNvSpPr txBox="1"/>
              <p:nvPr/>
            </p:nvSpPr>
            <p:spPr>
              <a:xfrm>
                <a:off x="5843485" y="3896826"/>
                <a:ext cx="13628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보험점검배너</a:t>
                </a:r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영역</a:t>
                </a:r>
                <a:endParaRPr lang="en-US" altLang="ko-KR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F2BACCB-A174-6BAA-A29A-C4C0B1A57B71}"/>
                </a:ext>
              </a:extLst>
            </p:cNvPr>
            <p:cNvGrpSpPr/>
            <p:nvPr/>
          </p:nvGrpSpPr>
          <p:grpSpPr>
            <a:xfrm>
              <a:off x="5179853" y="5525901"/>
              <a:ext cx="2672758" cy="273800"/>
              <a:chOff x="5179855" y="6057635"/>
              <a:chExt cx="2672758" cy="2738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8E5EB2E-3612-69F1-B6CE-F429AE3A232A}"/>
                  </a:ext>
                </a:extLst>
              </p:cNvPr>
              <p:cNvSpPr/>
              <p:nvPr/>
            </p:nvSpPr>
            <p:spPr>
              <a:xfrm>
                <a:off x="5179855" y="6057635"/>
                <a:ext cx="2672758" cy="2673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0" name="TextBox 36">
                <a:extLst>
                  <a:ext uri="{FF2B5EF4-FFF2-40B4-BE49-F238E27FC236}">
                    <a16:creationId xmlns:a16="http://schemas.microsoft.com/office/drawing/2014/main" id="{4AECF70C-3FE0-95A7-7DDA-50FD6ECF1A39}"/>
                  </a:ext>
                </a:extLst>
              </p:cNvPr>
              <p:cNvSpPr txBox="1"/>
              <p:nvPr/>
            </p:nvSpPr>
            <p:spPr>
              <a:xfrm>
                <a:off x="5830662" y="6069825"/>
                <a:ext cx="1388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 err="1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메리츠</a:t>
                </a:r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 채널 </a:t>
                </a:r>
                <a:r>
                  <a:rPr lang="en-US" altLang="ko-KR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(</a:t>
                </a:r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신규</a:t>
                </a:r>
                <a:r>
                  <a:rPr lang="en-US" altLang="ko-KR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)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8BA084E-B0BF-018B-D62B-144F785D83E9}"/>
                </a:ext>
              </a:extLst>
            </p:cNvPr>
            <p:cNvGrpSpPr/>
            <p:nvPr/>
          </p:nvGrpSpPr>
          <p:grpSpPr>
            <a:xfrm>
              <a:off x="5179855" y="2679095"/>
              <a:ext cx="2672758" cy="270106"/>
              <a:chOff x="5179855" y="2679095"/>
              <a:chExt cx="2672758" cy="270106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B15C910-FE3F-DFBA-DA7B-6B7E890F89A5}"/>
                  </a:ext>
                </a:extLst>
              </p:cNvPr>
              <p:cNvSpPr/>
              <p:nvPr/>
            </p:nvSpPr>
            <p:spPr>
              <a:xfrm>
                <a:off x="5179855" y="2679095"/>
                <a:ext cx="2672758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10ED2BBF-86C4-75C7-1D1E-02F2ED17F40D}"/>
                  </a:ext>
                </a:extLst>
              </p:cNvPr>
              <p:cNvSpPr txBox="1"/>
              <p:nvPr/>
            </p:nvSpPr>
            <p:spPr>
              <a:xfrm>
                <a:off x="6294056" y="2687591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메뉴</a:t>
                </a:r>
                <a:endParaRPr lang="en-US" altLang="ko-KR" sz="11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66B161B-292A-D752-934D-25632FBB8BC3}"/>
                </a:ext>
              </a:extLst>
            </p:cNvPr>
            <p:cNvGrpSpPr/>
            <p:nvPr/>
          </p:nvGrpSpPr>
          <p:grpSpPr>
            <a:xfrm>
              <a:off x="5179853" y="5101172"/>
              <a:ext cx="2672758" cy="387004"/>
              <a:chOff x="5179852" y="5565237"/>
              <a:chExt cx="2672758" cy="387004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3792909-D285-2749-0F15-50DECE2339CB}"/>
                  </a:ext>
                </a:extLst>
              </p:cNvPr>
              <p:cNvSpPr/>
              <p:nvPr/>
            </p:nvSpPr>
            <p:spPr>
              <a:xfrm>
                <a:off x="5179852" y="5565237"/>
                <a:ext cx="2672758" cy="3870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3" name="TextBox 40">
                <a:extLst>
                  <a:ext uri="{FF2B5EF4-FFF2-40B4-BE49-F238E27FC236}">
                    <a16:creationId xmlns:a16="http://schemas.microsoft.com/office/drawing/2014/main" id="{119DF912-918D-1782-380E-EADE73863F01}"/>
                  </a:ext>
                </a:extLst>
              </p:cNvPr>
              <p:cNvSpPr txBox="1"/>
              <p:nvPr/>
            </p:nvSpPr>
            <p:spPr>
              <a:xfrm>
                <a:off x="5370599" y="5627485"/>
                <a:ext cx="230864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marL="0" lvl="1" algn="ctr"/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운전자보험 간편점검 서비스 영역</a:t>
                </a:r>
                <a:endParaRPr lang="en-US" altLang="ko-KR" sz="11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6F2A79A-E8A9-0E6A-8AA1-DB8F06AA4F78}"/>
                </a:ext>
              </a:extLst>
            </p:cNvPr>
            <p:cNvGrpSpPr/>
            <p:nvPr/>
          </p:nvGrpSpPr>
          <p:grpSpPr>
            <a:xfrm>
              <a:off x="5179853" y="4684565"/>
              <a:ext cx="2672758" cy="378882"/>
              <a:chOff x="5179852" y="5062510"/>
              <a:chExt cx="2672758" cy="37888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98CA446-2408-2322-9E0F-E66BDBF6015E}"/>
                  </a:ext>
                </a:extLst>
              </p:cNvPr>
              <p:cNvSpPr/>
              <p:nvPr/>
            </p:nvSpPr>
            <p:spPr>
              <a:xfrm>
                <a:off x="5179852" y="5062510"/>
                <a:ext cx="2672758" cy="3788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5" name="TextBox 42">
                <a:extLst>
                  <a:ext uri="{FF2B5EF4-FFF2-40B4-BE49-F238E27FC236}">
                    <a16:creationId xmlns:a16="http://schemas.microsoft.com/office/drawing/2014/main" id="{8D6A29A5-8DFD-A637-B775-4AE78030797E}"/>
                  </a:ext>
                </a:extLst>
              </p:cNvPr>
              <p:cNvSpPr txBox="1"/>
              <p:nvPr/>
            </p:nvSpPr>
            <p:spPr>
              <a:xfrm>
                <a:off x="5843484" y="5124223"/>
                <a:ext cx="13628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추천보험 상품영역</a:t>
                </a:r>
                <a:endParaRPr lang="en-US" altLang="ko-KR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DD523CA-0EBD-C209-E2D3-BF17021D848A}"/>
                </a:ext>
              </a:extLst>
            </p:cNvPr>
            <p:cNvGrpSpPr/>
            <p:nvPr/>
          </p:nvGrpSpPr>
          <p:grpSpPr>
            <a:xfrm>
              <a:off x="5179852" y="6460472"/>
              <a:ext cx="2672758" cy="261612"/>
              <a:chOff x="5179852" y="6466647"/>
              <a:chExt cx="2672758" cy="26161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0EF6753-0CA2-4C2A-DC1D-24543548CF2A}"/>
                  </a:ext>
                </a:extLst>
              </p:cNvPr>
              <p:cNvSpPr/>
              <p:nvPr/>
            </p:nvSpPr>
            <p:spPr>
              <a:xfrm>
                <a:off x="5179852" y="6466647"/>
                <a:ext cx="2672758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7" name="TextBox 44">
                <a:extLst>
                  <a:ext uri="{FF2B5EF4-FFF2-40B4-BE49-F238E27FC236}">
                    <a16:creationId xmlns:a16="http://schemas.microsoft.com/office/drawing/2014/main" id="{77C53087-A7B8-6B45-C27A-20C251071DC7}"/>
                  </a:ext>
                </a:extLst>
              </p:cNvPr>
              <p:cNvSpPr txBox="1"/>
              <p:nvPr/>
            </p:nvSpPr>
            <p:spPr>
              <a:xfrm>
                <a:off x="6214704" y="6466649"/>
                <a:ext cx="6030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Footer</a:t>
                </a: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C707382D-C971-F5D5-8282-DD5AC42E13FD}"/>
                </a:ext>
              </a:extLst>
            </p:cNvPr>
            <p:cNvGrpSpPr/>
            <p:nvPr/>
          </p:nvGrpSpPr>
          <p:grpSpPr>
            <a:xfrm>
              <a:off x="5179853" y="4246645"/>
              <a:ext cx="2672758" cy="400195"/>
              <a:chOff x="5179852" y="4484540"/>
              <a:chExt cx="2672758" cy="400195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010545-944F-9755-4C6F-8A013A5F3D06}"/>
                  </a:ext>
                </a:extLst>
              </p:cNvPr>
              <p:cNvSpPr/>
              <p:nvPr/>
            </p:nvSpPr>
            <p:spPr>
              <a:xfrm>
                <a:off x="5179852" y="4484540"/>
                <a:ext cx="2672758" cy="400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29" name="TextBox 46">
                <a:extLst>
                  <a:ext uri="{FF2B5EF4-FFF2-40B4-BE49-F238E27FC236}">
                    <a16:creationId xmlns:a16="http://schemas.microsoft.com/office/drawing/2014/main" id="{342AA0A8-6428-DC7A-7148-BC1BE0D965AB}"/>
                  </a:ext>
                </a:extLst>
              </p:cNvPr>
              <p:cNvSpPr txBox="1"/>
              <p:nvPr/>
            </p:nvSpPr>
            <p:spPr>
              <a:xfrm>
                <a:off x="5809948" y="4535914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전체 보험상품 영역</a:t>
                </a:r>
                <a:endParaRPr lang="en-US" altLang="ko-KR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30" name="오른쪽 중괄호 29">
              <a:extLst>
                <a:ext uri="{FF2B5EF4-FFF2-40B4-BE49-F238E27FC236}">
                  <a16:creationId xmlns:a16="http://schemas.microsoft.com/office/drawing/2014/main" id="{1A9FCC12-D011-004F-FDC5-10532BE00AC6}"/>
                </a:ext>
              </a:extLst>
            </p:cNvPr>
            <p:cNvSpPr/>
            <p:nvPr/>
          </p:nvSpPr>
          <p:spPr>
            <a:xfrm>
              <a:off x="8012107" y="3001846"/>
              <a:ext cx="304800" cy="764364"/>
            </a:xfrm>
            <a:prstGeom prst="rightBrace">
              <a:avLst>
                <a:gd name="adj1" fmla="val 31190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1" name="TextBox 48">
              <a:extLst>
                <a:ext uri="{FF2B5EF4-FFF2-40B4-BE49-F238E27FC236}">
                  <a16:creationId xmlns:a16="http://schemas.microsoft.com/office/drawing/2014/main" id="{8B511AD0-5067-1D1E-35E4-EE8D13306ADA}"/>
                </a:ext>
              </a:extLst>
            </p:cNvPr>
            <p:cNvSpPr txBox="1"/>
            <p:nvPr/>
          </p:nvSpPr>
          <p:spPr>
            <a:xfrm>
              <a:off x="8400667" y="3075434"/>
              <a:ext cx="2356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메리츠</a:t>
              </a: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화재 내 진행중 이벤트 등의 홍보채널 유입 강화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2" name="오른쪽 중괄호 31">
              <a:extLst>
                <a:ext uri="{FF2B5EF4-FFF2-40B4-BE49-F238E27FC236}">
                  <a16:creationId xmlns:a16="http://schemas.microsoft.com/office/drawing/2014/main" id="{8D9423EB-79DC-73F6-04C5-1EE3CD4A4624}"/>
                </a:ext>
              </a:extLst>
            </p:cNvPr>
            <p:cNvSpPr/>
            <p:nvPr/>
          </p:nvSpPr>
          <p:spPr>
            <a:xfrm>
              <a:off x="8012107" y="3802968"/>
              <a:ext cx="304800" cy="1260479"/>
            </a:xfrm>
            <a:prstGeom prst="rightBrace">
              <a:avLst>
                <a:gd name="adj1" fmla="val 31190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3" name="TextBox 50">
              <a:extLst>
                <a:ext uri="{FF2B5EF4-FFF2-40B4-BE49-F238E27FC236}">
                  <a16:creationId xmlns:a16="http://schemas.microsoft.com/office/drawing/2014/main" id="{34AAB270-2A2F-A121-DAA5-86D6A1A696B9}"/>
                </a:ext>
              </a:extLst>
            </p:cNvPr>
            <p:cNvSpPr txBox="1"/>
            <p:nvPr/>
          </p:nvSpPr>
          <p:spPr>
            <a:xfrm>
              <a:off x="8400667" y="4046590"/>
              <a:ext cx="2797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상품 배너 및 필터 제공을 통한 주요상품 및 </a:t>
              </a:r>
              <a:r>
                <a:rPr lang="ko-KR" altLang="en-US" sz="1000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전상품</a:t>
              </a: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전시효과 강화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4" name="오른쪽 중괄호 33">
              <a:extLst>
                <a:ext uri="{FF2B5EF4-FFF2-40B4-BE49-F238E27FC236}">
                  <a16:creationId xmlns:a16="http://schemas.microsoft.com/office/drawing/2014/main" id="{6BC1E784-E37B-9FB6-FE28-30D30BBBA9FF}"/>
                </a:ext>
              </a:extLst>
            </p:cNvPr>
            <p:cNvSpPr/>
            <p:nvPr/>
          </p:nvSpPr>
          <p:spPr>
            <a:xfrm>
              <a:off x="8012107" y="5116274"/>
              <a:ext cx="304800" cy="355902"/>
            </a:xfrm>
            <a:prstGeom prst="rightBrace">
              <a:avLst>
                <a:gd name="adj1" fmla="val 31190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5" name="TextBox 52">
              <a:extLst>
                <a:ext uri="{FF2B5EF4-FFF2-40B4-BE49-F238E27FC236}">
                  <a16:creationId xmlns:a16="http://schemas.microsoft.com/office/drawing/2014/main" id="{24965564-88A3-A0D5-9847-148C00417F35}"/>
                </a:ext>
              </a:extLst>
            </p:cNvPr>
            <p:cNvSpPr txBox="1"/>
            <p:nvPr/>
          </p:nvSpPr>
          <p:spPr>
            <a:xfrm>
              <a:off x="8368367" y="5462315"/>
              <a:ext cx="23561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분산된 콘텐츠의 진입경로 일원화 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콘텐츠를 통한 홍보강화 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유익한 콘텐츠 제공을 통한 잠재고객 유도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10971EE-CA40-4C9A-40AB-328D3099773E}"/>
                </a:ext>
              </a:extLst>
            </p:cNvPr>
            <p:cNvSpPr/>
            <p:nvPr/>
          </p:nvSpPr>
          <p:spPr>
            <a:xfrm>
              <a:off x="4109165" y="1640205"/>
              <a:ext cx="5161308" cy="47448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spc="-100" dirty="0"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Noto Sans CJK JP Regular"/>
                </a:rPr>
                <a:t>고객의 이용 흐름을 고려한 메인 </a:t>
              </a:r>
              <a:r>
                <a:rPr lang="en-US" altLang="ko-KR" sz="1200" spc="-100" dirty="0"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Noto Sans CJK JP Regular"/>
                </a:rPr>
                <a:t>UI</a:t>
              </a:r>
              <a:r>
                <a:rPr lang="ko-KR" altLang="en-US" sz="1200" spc="-100" dirty="0"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Noto Sans CJK JP Regular"/>
                </a:rPr>
                <a:t>를 제공하여</a:t>
              </a:r>
            </a:p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ko-KR" altLang="en-US" sz="1200" spc="-100" dirty="0"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Noto Sans CJK JP Regular"/>
                </a:rPr>
                <a:t>기업 및 상품 정보를 메인 페이지에서 경험할 수 있도록 구성</a:t>
              </a:r>
            </a:p>
          </p:txBody>
        </p:sp>
        <p:sp>
          <p:nvSpPr>
            <p:cNvPr id="37" name="TextBox 50">
              <a:extLst>
                <a:ext uri="{FF2B5EF4-FFF2-40B4-BE49-F238E27FC236}">
                  <a16:creationId xmlns:a16="http://schemas.microsoft.com/office/drawing/2014/main" id="{FEA32D40-0FEB-0BE9-933D-FA8C9BBEC1F8}"/>
                </a:ext>
              </a:extLst>
            </p:cNvPr>
            <p:cNvSpPr txBox="1"/>
            <p:nvPr/>
          </p:nvSpPr>
          <p:spPr>
            <a:xfrm>
              <a:off x="8400667" y="4418048"/>
              <a:ext cx="2797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시기</a:t>
              </a:r>
              <a:r>
                <a:rPr lang="en-US" altLang="ko-KR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계절</a:t>
              </a:r>
              <a:r>
                <a:rPr lang="en-US" altLang="ko-KR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 </a:t>
              </a: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별 추천 보험상품 노출을 통한 </a:t>
              </a:r>
              <a:r>
                <a:rPr lang="ko-KR" altLang="en-US" sz="1000" dirty="0" err="1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타겟고객층</a:t>
              </a: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유입 강화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38" name="TextBox 50">
              <a:extLst>
                <a:ext uri="{FF2B5EF4-FFF2-40B4-BE49-F238E27FC236}">
                  <a16:creationId xmlns:a16="http://schemas.microsoft.com/office/drawing/2014/main" id="{684E7BB8-1B86-4C88-8201-9D95B3A05D7B}"/>
                </a:ext>
              </a:extLst>
            </p:cNvPr>
            <p:cNvSpPr txBox="1"/>
            <p:nvPr/>
          </p:nvSpPr>
          <p:spPr>
            <a:xfrm>
              <a:off x="8400667" y="5162999"/>
              <a:ext cx="27973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고정 배너를 통한 상품 강조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21397ED-86DA-A777-E603-5FF04C0EBE37}"/>
                </a:ext>
              </a:extLst>
            </p:cNvPr>
            <p:cNvGrpSpPr/>
            <p:nvPr/>
          </p:nvGrpSpPr>
          <p:grpSpPr>
            <a:xfrm>
              <a:off x="5179853" y="5837426"/>
              <a:ext cx="2672758" cy="273800"/>
              <a:chOff x="5179855" y="5852764"/>
              <a:chExt cx="2672758" cy="273800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25F168-FCC5-A1BD-CC45-1104E6C28007}"/>
                  </a:ext>
                </a:extLst>
              </p:cNvPr>
              <p:cNvSpPr/>
              <p:nvPr/>
            </p:nvSpPr>
            <p:spPr>
              <a:xfrm>
                <a:off x="5179855" y="5852764"/>
                <a:ext cx="2672758" cy="2673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40" name="TextBox 36">
                <a:extLst>
                  <a:ext uri="{FF2B5EF4-FFF2-40B4-BE49-F238E27FC236}">
                    <a16:creationId xmlns:a16="http://schemas.microsoft.com/office/drawing/2014/main" id="{46A8AE36-8889-B8B7-CA16-97F045328C77}"/>
                  </a:ext>
                </a:extLst>
              </p:cNvPr>
              <p:cNvSpPr txBox="1"/>
              <p:nvPr/>
            </p:nvSpPr>
            <p:spPr>
              <a:xfrm>
                <a:off x="5889173" y="5864954"/>
                <a:ext cx="1271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착한 보험 안내서</a:t>
                </a:r>
                <a:endParaRPr lang="en-US" altLang="ko-KR" sz="11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A64FB95-6563-47A9-6F20-875958DFA672}"/>
                </a:ext>
              </a:extLst>
            </p:cNvPr>
            <p:cNvGrpSpPr/>
            <p:nvPr/>
          </p:nvGrpSpPr>
          <p:grpSpPr>
            <a:xfrm>
              <a:off x="5179853" y="6148951"/>
              <a:ext cx="2672758" cy="273800"/>
              <a:chOff x="5179855" y="6934092"/>
              <a:chExt cx="2672758" cy="2738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DB439577-8D79-0665-29EC-A45FC81C86AD}"/>
                  </a:ext>
                </a:extLst>
              </p:cNvPr>
              <p:cNvSpPr/>
              <p:nvPr/>
            </p:nvSpPr>
            <p:spPr>
              <a:xfrm>
                <a:off x="5179855" y="6934092"/>
                <a:ext cx="2672758" cy="2673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  <p:sp>
            <p:nvSpPr>
              <p:cNvPr id="42" name="TextBox 36">
                <a:extLst>
                  <a:ext uri="{FF2B5EF4-FFF2-40B4-BE49-F238E27FC236}">
                    <a16:creationId xmlns:a16="http://schemas.microsoft.com/office/drawing/2014/main" id="{B08B3EC4-283F-D1CE-3F97-A8A28288003A}"/>
                  </a:ext>
                </a:extLst>
              </p:cNvPr>
              <p:cNvSpPr txBox="1"/>
              <p:nvPr/>
            </p:nvSpPr>
            <p:spPr>
              <a:xfrm>
                <a:off x="6208170" y="6946282"/>
                <a:ext cx="6335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CS</a:t>
                </a:r>
                <a:r>
                  <a:rPr lang="ko-KR" altLang="en-US" sz="1100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영역</a:t>
                </a:r>
                <a:endParaRPr lang="en-US" altLang="ko-KR" sz="11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p:grpSp>
        <p:sp>
          <p:nvSpPr>
            <p:cNvPr id="47" name="오른쪽 중괄호 46">
              <a:extLst>
                <a:ext uri="{FF2B5EF4-FFF2-40B4-BE49-F238E27FC236}">
                  <a16:creationId xmlns:a16="http://schemas.microsoft.com/office/drawing/2014/main" id="{2223EC65-2464-793E-1BB0-E5C18729259E}"/>
                </a:ext>
              </a:extLst>
            </p:cNvPr>
            <p:cNvSpPr/>
            <p:nvPr/>
          </p:nvSpPr>
          <p:spPr>
            <a:xfrm>
              <a:off x="8012107" y="5528235"/>
              <a:ext cx="304800" cy="576585"/>
            </a:xfrm>
            <a:prstGeom prst="rightBrace">
              <a:avLst>
                <a:gd name="adj1" fmla="val 31190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49" name="오른쪽 중괄호 48">
              <a:extLst>
                <a:ext uri="{FF2B5EF4-FFF2-40B4-BE49-F238E27FC236}">
                  <a16:creationId xmlns:a16="http://schemas.microsoft.com/office/drawing/2014/main" id="{71E3559D-F20B-4EE1-6B2B-212297D90FD8}"/>
                </a:ext>
              </a:extLst>
            </p:cNvPr>
            <p:cNvSpPr/>
            <p:nvPr/>
          </p:nvSpPr>
          <p:spPr>
            <a:xfrm>
              <a:off x="8012107" y="6153645"/>
              <a:ext cx="304800" cy="262701"/>
            </a:xfrm>
            <a:prstGeom prst="rightBrace">
              <a:avLst>
                <a:gd name="adj1" fmla="val 31190"/>
                <a:gd name="adj2" fmla="val 50000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50" name="TextBox 52">
              <a:extLst>
                <a:ext uri="{FF2B5EF4-FFF2-40B4-BE49-F238E27FC236}">
                  <a16:creationId xmlns:a16="http://schemas.microsoft.com/office/drawing/2014/main" id="{6F17C397-277F-91AB-1E1F-15A0AC3EA9B7}"/>
                </a:ext>
              </a:extLst>
            </p:cNvPr>
            <p:cNvSpPr txBox="1"/>
            <p:nvPr/>
          </p:nvSpPr>
          <p:spPr>
            <a:xfrm>
              <a:off x="8400667" y="6140547"/>
              <a:ext cx="2356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ko-KR" altLang="en-US" sz="1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고객 상담 채널의 분리배치를 통한 고객 접근성 강화</a:t>
              </a:r>
              <a:endParaRPr lang="en-US" altLang="ko-KR" sz="1000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84528A-32BA-5375-96DD-EB43FFF66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613390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Service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53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F0125F-B21D-73D0-6D39-55F3595633EA}"/>
              </a:ext>
            </a:extLst>
          </p:cNvPr>
          <p:cNvSpPr txBox="1"/>
          <p:nvPr/>
        </p:nvSpPr>
        <p:spPr>
          <a:xfrm>
            <a:off x="407988" y="899081"/>
            <a:ext cx="25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1D3B133-EAD7-432C-5DCA-2D21A2D2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8" y="1736725"/>
            <a:ext cx="2171197" cy="394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7" name="그림 206">
            <a:extLst>
              <a:ext uri="{FF2B5EF4-FFF2-40B4-BE49-F238E27FC236}">
                <a16:creationId xmlns:a16="http://schemas.microsoft.com/office/drawing/2014/main" id="{1E0F33B1-3D38-432E-19A3-DF36FEEB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0" y="1736725"/>
            <a:ext cx="2200357" cy="4007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7" name="그림 356">
            <a:extLst>
              <a:ext uri="{FF2B5EF4-FFF2-40B4-BE49-F238E27FC236}">
                <a16:creationId xmlns:a16="http://schemas.microsoft.com/office/drawing/2014/main" id="{122CB3A7-06D8-DA57-69DF-584553C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063" y="1736725"/>
            <a:ext cx="2188549" cy="3940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9" name="TextBox 358">
            <a:extLst>
              <a:ext uri="{FF2B5EF4-FFF2-40B4-BE49-F238E27FC236}">
                <a16:creationId xmlns:a16="http://schemas.microsoft.com/office/drawing/2014/main" id="{5B36BD2F-BC46-6D17-27FF-6F0BC9E3525B}"/>
              </a:ext>
            </a:extLst>
          </p:cNvPr>
          <p:cNvSpPr txBox="1"/>
          <p:nvPr/>
        </p:nvSpPr>
        <p:spPr>
          <a:xfrm>
            <a:off x="407987" y="1367393"/>
            <a:ext cx="347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/>
              <a:t>메리츠화재 </a:t>
            </a:r>
            <a:r>
              <a:rPr lang="ko-KR" altLang="en-US" b="1" dirty="0" err="1"/>
              <a:t>보험몰</a:t>
            </a:r>
            <a:endParaRPr lang="ko-KR" altLang="en-US" b="1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6D19672-3D26-15EB-1BCC-47E54BC2F29F}"/>
              </a:ext>
            </a:extLst>
          </p:cNvPr>
          <p:cNvSpPr txBox="1"/>
          <p:nvPr/>
        </p:nvSpPr>
        <p:spPr>
          <a:xfrm>
            <a:off x="407988" y="1844675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/>
              <a:t>사용성을 고려한 서비스 </a:t>
            </a:r>
            <a:r>
              <a:rPr lang="en-US" altLang="ko-KR" sz="1400" dirty="0"/>
              <a:t>UIUX </a:t>
            </a:r>
            <a:r>
              <a:rPr lang="ko-KR" altLang="en-US" sz="1400" dirty="0"/>
              <a:t>기획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9AD9EA3-54D6-729A-CA77-63BD540D92CE}"/>
              </a:ext>
            </a:extLst>
          </p:cNvPr>
          <p:cNvSpPr txBox="1"/>
          <p:nvPr/>
        </p:nvSpPr>
        <p:spPr>
          <a:xfrm>
            <a:off x="370663" y="2572332"/>
            <a:ext cx="390275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브랜드 컬러의 강조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화면 구성 요소의 수정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온라인 커머스 환경에 익숙하지 않은 사용자를 위한 </a:t>
            </a:r>
            <a:r>
              <a:rPr lang="ko-KR" altLang="en-US" sz="1200" dirty="0" err="1"/>
              <a:t>전상품</a:t>
            </a:r>
            <a:r>
              <a:rPr lang="ko-KR" altLang="en-US" sz="1200" dirty="0"/>
              <a:t> 전시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사용자가 원하는 상품을 바로 검색 및 상담 유입 용이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/>
              <a:t>AS-IS </a:t>
            </a:r>
            <a:r>
              <a:rPr lang="ko-KR" altLang="en-US" sz="1200" dirty="0"/>
              <a:t>의 계산기 </a:t>
            </a:r>
            <a:r>
              <a:rPr lang="en-US" altLang="ko-KR" sz="1200" dirty="0"/>
              <a:t>UI </a:t>
            </a:r>
            <a:r>
              <a:rPr lang="ko-KR" altLang="en-US" sz="1200" dirty="0"/>
              <a:t>소거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사용자에게 익숙한 메뉴버튼 좌측 배치</a:t>
            </a:r>
            <a:r>
              <a:rPr lang="en-US" altLang="ko-KR" sz="1200" dirty="0"/>
              <a:t>(</a:t>
            </a:r>
            <a:r>
              <a:rPr lang="ko-KR" altLang="en-US" sz="1200" dirty="0"/>
              <a:t>우측 </a:t>
            </a:r>
            <a:r>
              <a:rPr lang="en-US" altLang="ko-KR" sz="1200" dirty="0"/>
              <a:t>‘</a:t>
            </a:r>
            <a:r>
              <a:rPr lang="ko-KR" altLang="en-US" sz="1200" dirty="0"/>
              <a:t>닫기</a:t>
            </a:r>
            <a:r>
              <a:rPr lang="en-US" altLang="ko-KR" sz="1200" dirty="0"/>
              <a:t>’)</a:t>
            </a:r>
            <a:r>
              <a:rPr lang="ko-KR" altLang="en-US" sz="1200" dirty="0"/>
              <a:t>로 익숙한 </a:t>
            </a:r>
            <a:r>
              <a:rPr lang="en-US" altLang="ko-KR" sz="1200" dirty="0"/>
              <a:t>UI</a:t>
            </a:r>
            <a:r>
              <a:rPr lang="ko-KR" altLang="en-US" sz="1200" dirty="0"/>
              <a:t> 제공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기존 제한적인 상품 전시 대비 </a:t>
            </a:r>
            <a:r>
              <a:rPr lang="ko-KR" altLang="en-US" sz="1200" dirty="0" err="1"/>
              <a:t>전상품</a:t>
            </a:r>
            <a:r>
              <a:rPr lang="ko-KR" altLang="en-US" sz="1200" dirty="0"/>
              <a:t> 전시로 전시강화 및 상품 상세에서 제공하는 </a:t>
            </a:r>
            <a:r>
              <a:rPr lang="en-US" altLang="ko-KR" sz="1200" dirty="0"/>
              <a:t>‘</a:t>
            </a:r>
            <a:r>
              <a:rPr lang="ko-KR" altLang="en-US" sz="1200" dirty="0"/>
              <a:t>내 보험료 간편 확인</a:t>
            </a:r>
            <a:r>
              <a:rPr lang="en-US" altLang="ko-KR" sz="1200" dirty="0"/>
              <a:t>’ </a:t>
            </a:r>
            <a:r>
              <a:rPr lang="ko-KR" altLang="en-US" sz="1200" dirty="0"/>
              <a:t>영역 접근 개선을 통해 추가적인 </a:t>
            </a:r>
            <a:r>
              <a:rPr lang="en-US" altLang="ko-KR" sz="1200" dirty="0"/>
              <a:t>step </a:t>
            </a:r>
            <a:r>
              <a:rPr lang="ko-KR" altLang="en-US" sz="1200" dirty="0"/>
              <a:t>소거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상품전시 및 추가 콘텐츠의 노출에 용이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이벤트 노출에 용이 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영역별 구분으로 사용자가 후속 행동을 예측할 수 있음</a:t>
            </a:r>
            <a:r>
              <a:rPr lang="en-US" altLang="ko-KR" sz="1200" dirty="0"/>
              <a:t>. 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B408C62-4113-1092-7722-96DDF669B1F9}"/>
              </a:ext>
            </a:extLst>
          </p:cNvPr>
          <p:cNvSpPr txBox="1"/>
          <p:nvPr/>
        </p:nvSpPr>
        <p:spPr>
          <a:xfrm>
            <a:off x="4798919" y="960636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/>
              <a:t>Design &amp; UI</a:t>
            </a:r>
            <a:endParaRPr lang="ko-KR" altLang="en-US" sz="14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7D97A9C-7FB6-AC26-8A91-0F9553A1F1EF}"/>
              </a:ext>
            </a:extLst>
          </p:cNvPr>
          <p:cNvSpPr txBox="1"/>
          <p:nvPr/>
        </p:nvSpPr>
        <p:spPr>
          <a:xfrm>
            <a:off x="8528947" y="6073628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/>
              <a:t>메리츠화재 </a:t>
            </a:r>
            <a:r>
              <a:rPr lang="ko-KR" altLang="en-US" sz="1200" b="1" dirty="0" err="1"/>
              <a:t>보험몰</a:t>
            </a:r>
            <a:r>
              <a:rPr lang="ko-KR" altLang="en-US" sz="1200" b="1" dirty="0"/>
              <a:t> 메인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85B4E1-6F13-1A92-C977-0A9470AFD34B}"/>
              </a:ext>
            </a:extLst>
          </p:cNvPr>
          <p:cNvSpPr/>
          <p:nvPr/>
        </p:nvSpPr>
        <p:spPr>
          <a:xfrm>
            <a:off x="10167749" y="1303346"/>
            <a:ext cx="2749628" cy="54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디자인 </a:t>
            </a:r>
            <a:r>
              <a:rPr lang="ko-KR" altLang="en-US" sz="1600"/>
              <a:t>시안 삽입 예상영역</a:t>
            </a:r>
            <a:endParaRPr lang="ko-KR" altLang="en-US" sz="1600" dirty="0"/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D0E238D6-F0FF-1A8E-175C-4DD2EB8EF2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6050"/>
            <a:ext cx="3217863" cy="285750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Service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98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모서리가 둥근 직사각형 79">
            <a:extLst>
              <a:ext uri="{FF2B5EF4-FFF2-40B4-BE49-F238E27FC236}">
                <a16:creationId xmlns:a16="http://schemas.microsoft.com/office/drawing/2014/main" id="{085515B7-D8BB-79E4-9A6B-4CDFD6EABA90}"/>
              </a:ext>
            </a:extLst>
          </p:cNvPr>
          <p:cNvSpPr/>
          <p:nvPr/>
        </p:nvSpPr>
        <p:spPr>
          <a:xfrm>
            <a:off x="8580361" y="5174532"/>
            <a:ext cx="1232254" cy="8388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79">
            <a:extLst>
              <a:ext uri="{FF2B5EF4-FFF2-40B4-BE49-F238E27FC236}">
                <a16:creationId xmlns:a16="http://schemas.microsoft.com/office/drawing/2014/main" id="{F078C746-D168-E5FC-75B4-3FB15B166320}"/>
              </a:ext>
            </a:extLst>
          </p:cNvPr>
          <p:cNvSpPr/>
          <p:nvPr/>
        </p:nvSpPr>
        <p:spPr>
          <a:xfrm>
            <a:off x="8580361" y="4261950"/>
            <a:ext cx="1232254" cy="4317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모서리가 둥근 직사각형 79">
            <a:extLst>
              <a:ext uri="{FF2B5EF4-FFF2-40B4-BE49-F238E27FC236}">
                <a16:creationId xmlns:a16="http://schemas.microsoft.com/office/drawing/2014/main" id="{3A7BA0EE-F140-1850-286E-F91A6A8C3A81}"/>
              </a:ext>
            </a:extLst>
          </p:cNvPr>
          <p:cNvSpPr/>
          <p:nvPr/>
        </p:nvSpPr>
        <p:spPr>
          <a:xfrm>
            <a:off x="8577980" y="2935455"/>
            <a:ext cx="1232254" cy="8388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79">
            <a:extLst>
              <a:ext uri="{FF2B5EF4-FFF2-40B4-BE49-F238E27FC236}">
                <a16:creationId xmlns:a16="http://schemas.microsoft.com/office/drawing/2014/main" id="{F1912E63-2564-15D3-557E-B3D184497795}"/>
              </a:ext>
            </a:extLst>
          </p:cNvPr>
          <p:cNvSpPr/>
          <p:nvPr/>
        </p:nvSpPr>
        <p:spPr>
          <a:xfrm>
            <a:off x="5364320" y="5126163"/>
            <a:ext cx="1232254" cy="12685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모서리가 둥근 직사각형 79">
            <a:extLst>
              <a:ext uri="{FF2B5EF4-FFF2-40B4-BE49-F238E27FC236}">
                <a16:creationId xmlns:a16="http://schemas.microsoft.com/office/drawing/2014/main" id="{5B4129E3-6B61-9E22-077E-CC6CACBD5E49}"/>
              </a:ext>
            </a:extLst>
          </p:cNvPr>
          <p:cNvSpPr/>
          <p:nvPr/>
        </p:nvSpPr>
        <p:spPr>
          <a:xfrm>
            <a:off x="5364798" y="2935455"/>
            <a:ext cx="1232254" cy="12685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1">
            <a:extLst>
              <a:ext uri="{FF2B5EF4-FFF2-40B4-BE49-F238E27FC236}">
                <a16:creationId xmlns:a16="http://schemas.microsoft.com/office/drawing/2014/main" id="{03A35C81-F82E-AD0C-78BA-5D155DE345B9}"/>
              </a:ext>
            </a:extLst>
          </p:cNvPr>
          <p:cNvSpPr>
            <a:spLocks noGrp="1"/>
          </p:cNvSpPr>
          <p:nvPr/>
        </p:nvSpPr>
        <p:spPr>
          <a:xfrm>
            <a:off x="9287187" y="63617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59A369-E16A-43A2-88F5-63DFD6A4B3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0DC75-ADB2-75FC-F4C0-A63949536B53}"/>
              </a:ext>
            </a:extLst>
          </p:cNvPr>
          <p:cNvSpPr txBox="1"/>
          <p:nvPr/>
        </p:nvSpPr>
        <p:spPr>
          <a:xfrm flipH="1">
            <a:off x="407987" y="1996486"/>
            <a:ext cx="4517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200" dirty="0"/>
              <a:t>또래 대비 부족한 보장에 대한 보험 상품 추천 및 </a:t>
            </a:r>
            <a:endParaRPr lang="en-US" altLang="ko-KR" sz="1200" dirty="0"/>
          </a:p>
          <a:p>
            <a:r>
              <a:rPr lang="ko-KR" altLang="en-US" sz="1200" dirty="0"/>
              <a:t>상담 신청 진입 경로 개선을 통한 상담 유입 강화</a:t>
            </a:r>
            <a:endParaRPr lang="en-US" altLang="ko-KR" sz="1200" dirty="0"/>
          </a:p>
        </p:txBody>
      </p:sp>
      <p:sp>
        <p:nvSpPr>
          <p:cNvPr id="7" name="모서리가 둥근 직사각형 79">
            <a:extLst>
              <a:ext uri="{FF2B5EF4-FFF2-40B4-BE49-F238E27FC236}">
                <a16:creationId xmlns:a16="http://schemas.microsoft.com/office/drawing/2014/main" id="{CCFDEF89-AE6F-AC71-360F-2347984A7F51}"/>
              </a:ext>
            </a:extLst>
          </p:cNvPr>
          <p:cNvSpPr/>
          <p:nvPr/>
        </p:nvSpPr>
        <p:spPr>
          <a:xfrm>
            <a:off x="5364945" y="2195767"/>
            <a:ext cx="1232254" cy="3013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보험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진단하기</a:t>
            </a:r>
          </a:p>
        </p:txBody>
      </p:sp>
      <p:sp>
        <p:nvSpPr>
          <p:cNvPr id="46" name="모서리가 둥근 직사각형 79">
            <a:extLst>
              <a:ext uri="{FF2B5EF4-FFF2-40B4-BE49-F238E27FC236}">
                <a16:creationId xmlns:a16="http://schemas.microsoft.com/office/drawing/2014/main" id="{2C520E8E-ABBD-1443-57E3-C6BEBBB0D1C0}"/>
              </a:ext>
            </a:extLst>
          </p:cNvPr>
          <p:cNvSpPr/>
          <p:nvPr/>
        </p:nvSpPr>
        <p:spPr>
          <a:xfrm>
            <a:off x="5364945" y="2630582"/>
            <a:ext cx="1232254" cy="3013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 처리 동의</a:t>
            </a:r>
          </a:p>
        </p:txBody>
      </p:sp>
      <p:sp>
        <p:nvSpPr>
          <p:cNvPr id="47" name="모서리가 둥근 직사각형 79">
            <a:extLst>
              <a:ext uri="{FF2B5EF4-FFF2-40B4-BE49-F238E27FC236}">
                <a16:creationId xmlns:a16="http://schemas.microsoft.com/office/drawing/2014/main" id="{B2CEE4A4-493D-EB19-54F0-04CC608B2B6A}"/>
              </a:ext>
            </a:extLst>
          </p:cNvPr>
          <p:cNvSpPr/>
          <p:nvPr/>
        </p:nvSpPr>
        <p:spPr>
          <a:xfrm>
            <a:off x="5364945" y="4356137"/>
            <a:ext cx="1232254" cy="3013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휴대폰본인인증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79">
            <a:extLst>
              <a:ext uri="{FF2B5EF4-FFF2-40B4-BE49-F238E27FC236}">
                <a16:creationId xmlns:a16="http://schemas.microsoft.com/office/drawing/2014/main" id="{B51C026C-3D91-9F32-6BFF-1618B1365897}"/>
              </a:ext>
            </a:extLst>
          </p:cNvPr>
          <p:cNvSpPr/>
          <p:nvPr/>
        </p:nvSpPr>
        <p:spPr>
          <a:xfrm>
            <a:off x="5366800" y="4829041"/>
            <a:ext cx="1232254" cy="3013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보험진단결과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C47406-00C8-F3E4-E1E4-67E0B57692BB}"/>
              </a:ext>
            </a:extLst>
          </p:cNvPr>
          <p:cNvSpPr/>
          <p:nvPr/>
        </p:nvSpPr>
        <p:spPr>
          <a:xfrm>
            <a:off x="5387182" y="2976635"/>
            <a:ext cx="1206941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필수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보험분석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가입설계동의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BB65798-C176-FD31-7386-93531978B61C}"/>
              </a:ext>
            </a:extLst>
          </p:cNvPr>
          <p:cNvSpPr/>
          <p:nvPr/>
        </p:nvSpPr>
        <p:spPr>
          <a:xfrm>
            <a:off x="5387182" y="3363140"/>
            <a:ext cx="1206941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선택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상품소개 동의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8557200-2AEC-06EC-C2E1-D1152F5D13E1}"/>
              </a:ext>
            </a:extLst>
          </p:cNvPr>
          <p:cNvSpPr/>
          <p:nvPr/>
        </p:nvSpPr>
        <p:spPr>
          <a:xfrm>
            <a:off x="5387182" y="3754912"/>
            <a:ext cx="1206941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필수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휴대폰인증 동의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29C547B-4977-00BA-3B44-AEA35A180FFD}"/>
              </a:ext>
            </a:extLst>
          </p:cNvPr>
          <p:cNvSpPr/>
          <p:nvPr/>
        </p:nvSpPr>
        <p:spPr>
          <a:xfrm>
            <a:off x="5374743" y="5171606"/>
            <a:ext cx="1219010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 보험요약 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904B3F2-4D7F-5EC6-D73A-B401B1FAB986}"/>
              </a:ext>
            </a:extLst>
          </p:cNvPr>
          <p:cNvSpPr/>
          <p:nvPr/>
        </p:nvSpPr>
        <p:spPr>
          <a:xfrm>
            <a:off x="5374743" y="5583409"/>
            <a:ext cx="1219010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진단 상세 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64B547F-0812-3816-FACD-8535B61A767B}"/>
              </a:ext>
            </a:extLst>
          </p:cNvPr>
          <p:cNvSpPr/>
          <p:nvPr/>
        </p:nvSpPr>
        <p:spPr>
          <a:xfrm>
            <a:off x="5374743" y="5995212"/>
            <a:ext cx="1219010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부족 보장 채우기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9">
            <a:extLst>
              <a:ext uri="{FF2B5EF4-FFF2-40B4-BE49-F238E27FC236}">
                <a16:creationId xmlns:a16="http://schemas.microsoft.com/office/drawing/2014/main" id="{EE41AFDF-0144-17A9-7717-17534B182225}"/>
              </a:ext>
            </a:extLst>
          </p:cNvPr>
          <p:cNvSpPr/>
          <p:nvPr/>
        </p:nvSpPr>
        <p:spPr>
          <a:xfrm>
            <a:off x="8578680" y="2195767"/>
            <a:ext cx="1232254" cy="3013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보험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진단하기</a:t>
            </a:r>
          </a:p>
        </p:txBody>
      </p:sp>
      <p:sp>
        <p:nvSpPr>
          <p:cNvPr id="79" name="모서리가 둥근 직사각형 79">
            <a:extLst>
              <a:ext uri="{FF2B5EF4-FFF2-40B4-BE49-F238E27FC236}">
                <a16:creationId xmlns:a16="http://schemas.microsoft.com/office/drawing/2014/main" id="{57673FEF-A8C6-07A3-68C7-995F400C440D}"/>
              </a:ext>
            </a:extLst>
          </p:cNvPr>
          <p:cNvSpPr/>
          <p:nvPr/>
        </p:nvSpPr>
        <p:spPr>
          <a:xfrm>
            <a:off x="8578680" y="2630582"/>
            <a:ext cx="1232254" cy="3013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개인정보 처리 동의</a:t>
            </a:r>
          </a:p>
        </p:txBody>
      </p:sp>
      <p:sp>
        <p:nvSpPr>
          <p:cNvPr id="82" name="모서리가 둥근 직사각형 79">
            <a:extLst>
              <a:ext uri="{FF2B5EF4-FFF2-40B4-BE49-F238E27FC236}">
                <a16:creationId xmlns:a16="http://schemas.microsoft.com/office/drawing/2014/main" id="{A9B33A6E-8F36-CEB3-6505-5FD22F54E6C6}"/>
              </a:ext>
            </a:extLst>
          </p:cNvPr>
          <p:cNvSpPr/>
          <p:nvPr/>
        </p:nvSpPr>
        <p:spPr>
          <a:xfrm>
            <a:off x="8575987" y="3964618"/>
            <a:ext cx="1232254" cy="3013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휴대폰본인인증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모서리가 둥근 직사각형 79">
            <a:extLst>
              <a:ext uri="{FF2B5EF4-FFF2-40B4-BE49-F238E27FC236}">
                <a16:creationId xmlns:a16="http://schemas.microsoft.com/office/drawing/2014/main" id="{5061B544-483D-EE20-5204-3A34D8C172B9}"/>
              </a:ext>
            </a:extLst>
          </p:cNvPr>
          <p:cNvSpPr/>
          <p:nvPr/>
        </p:nvSpPr>
        <p:spPr>
          <a:xfrm>
            <a:off x="8583557" y="4868428"/>
            <a:ext cx="1232254" cy="3013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보험진단결과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2015267-A6A7-F6DB-9FE1-D5FA45FBF98B}"/>
              </a:ext>
            </a:extLst>
          </p:cNvPr>
          <p:cNvSpPr/>
          <p:nvPr/>
        </p:nvSpPr>
        <p:spPr>
          <a:xfrm>
            <a:off x="8588687" y="2976635"/>
            <a:ext cx="1219010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필수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보험분석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가입설계동의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FC3B1AF-DEAD-7B0A-EBAD-2D4F82FDAA89}"/>
              </a:ext>
            </a:extLst>
          </p:cNvPr>
          <p:cNvSpPr/>
          <p:nvPr/>
        </p:nvSpPr>
        <p:spPr>
          <a:xfrm>
            <a:off x="8588687" y="3363140"/>
            <a:ext cx="1219010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선택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상품소개 동의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E088807-C725-A997-3D83-7B7B7A75AF5D}"/>
              </a:ext>
            </a:extLst>
          </p:cNvPr>
          <p:cNvSpPr/>
          <p:nvPr/>
        </p:nvSpPr>
        <p:spPr>
          <a:xfrm>
            <a:off x="8589486" y="4298361"/>
            <a:ext cx="1219010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필수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휴대폰인증 동의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F777096-E85A-A5B4-0F7C-C7917F901845}"/>
              </a:ext>
            </a:extLst>
          </p:cNvPr>
          <p:cNvSpPr/>
          <p:nvPr/>
        </p:nvSpPr>
        <p:spPr>
          <a:xfrm>
            <a:off x="8590706" y="5210993"/>
            <a:ext cx="1219010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내 보험요약 확인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700C846-AA93-6DE5-1FA9-DF6FEB54808D}"/>
              </a:ext>
            </a:extLst>
          </p:cNvPr>
          <p:cNvSpPr/>
          <p:nvPr/>
        </p:nvSpPr>
        <p:spPr>
          <a:xfrm>
            <a:off x="8590706" y="5622796"/>
            <a:ext cx="1219010" cy="3614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진단 상세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부족 보장 채우기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F3EAB6D8-D8F2-4A26-A3FA-C66D4866E433}"/>
              </a:ext>
            </a:extLst>
          </p:cNvPr>
          <p:cNvSpPr/>
          <p:nvPr/>
        </p:nvSpPr>
        <p:spPr>
          <a:xfrm>
            <a:off x="5200146" y="2977046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DE616AC-0417-35D4-9BE3-E7C4919DAC0A}"/>
              </a:ext>
            </a:extLst>
          </p:cNvPr>
          <p:cNvSpPr/>
          <p:nvPr/>
        </p:nvSpPr>
        <p:spPr>
          <a:xfrm>
            <a:off x="5200146" y="3352271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5308D52-631B-EF7A-4A61-BF3F5099D5D4}"/>
              </a:ext>
            </a:extLst>
          </p:cNvPr>
          <p:cNvSpPr/>
          <p:nvPr/>
        </p:nvSpPr>
        <p:spPr>
          <a:xfrm>
            <a:off x="5200146" y="3739673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7EBF483-54A4-61E7-A5EE-D35B631BBB5B}"/>
              </a:ext>
            </a:extLst>
          </p:cNvPr>
          <p:cNvSpPr/>
          <p:nvPr/>
        </p:nvSpPr>
        <p:spPr>
          <a:xfrm>
            <a:off x="5216021" y="5186045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CD543A7C-5A1D-8ED1-47A2-739593C608C6}"/>
              </a:ext>
            </a:extLst>
          </p:cNvPr>
          <p:cNvSpPr/>
          <p:nvPr/>
        </p:nvSpPr>
        <p:spPr>
          <a:xfrm>
            <a:off x="5216021" y="5596827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176AE71-720D-B7D3-E9FA-71E1EDEEC40D}"/>
              </a:ext>
            </a:extLst>
          </p:cNvPr>
          <p:cNvSpPr/>
          <p:nvPr/>
        </p:nvSpPr>
        <p:spPr>
          <a:xfrm>
            <a:off x="5216021" y="6015342"/>
            <a:ext cx="164799" cy="164799"/>
          </a:xfrm>
          <a:prstGeom prst="ellipse">
            <a:avLst/>
          </a:prstGeom>
          <a:solidFill>
            <a:srgbClr val="C00000">
              <a:alpha val="69804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dirty="0">
                <a:solidFill>
                  <a:schemeClr val="bg1"/>
                </a:solidFill>
                <a:latin typeface="맑은 고딕" panose="020B0503020000020004" pitchFamily="50" charset="-127"/>
              </a:rPr>
              <a:t>t</a:t>
            </a:r>
            <a:endParaRPr lang="ko-KR" altLang="en-US" sz="7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1" name="모서리가 둥근 직사각형 79">
            <a:extLst>
              <a:ext uri="{FF2B5EF4-FFF2-40B4-BE49-F238E27FC236}">
                <a16:creationId xmlns:a16="http://schemas.microsoft.com/office/drawing/2014/main" id="{3539A123-3B25-83D9-DDDC-819FFE40A658}"/>
              </a:ext>
            </a:extLst>
          </p:cNvPr>
          <p:cNvSpPr/>
          <p:nvPr/>
        </p:nvSpPr>
        <p:spPr>
          <a:xfrm>
            <a:off x="6935018" y="6025222"/>
            <a:ext cx="1232254" cy="3013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부족 보장 채우기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C24C053-C0D0-2C8F-D3AB-DF835AC97F38}"/>
              </a:ext>
            </a:extLst>
          </p:cNvPr>
          <p:cNvCxnSpPr>
            <a:cxnSpLocks/>
            <a:stCxn id="46" idx="0"/>
            <a:endCxn id="7" idx="2"/>
          </p:cNvCxnSpPr>
          <p:nvPr/>
        </p:nvCxnSpPr>
        <p:spPr>
          <a:xfrm flipV="1">
            <a:off x="5981072" y="2497153"/>
            <a:ext cx="0" cy="13342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BA8737B-EA97-45A1-3E2C-08F4EF31C8B7}"/>
              </a:ext>
            </a:extLst>
          </p:cNvPr>
          <p:cNvCxnSpPr>
            <a:cxnSpLocks/>
            <a:stCxn id="47" idx="0"/>
            <a:endCxn id="110" idx="2"/>
          </p:cNvCxnSpPr>
          <p:nvPr/>
        </p:nvCxnSpPr>
        <p:spPr>
          <a:xfrm flipH="1" flipV="1">
            <a:off x="5980925" y="4203976"/>
            <a:ext cx="147" cy="15216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DDAAE63-FD78-7D28-DEF8-A95DAD2B4E57}"/>
              </a:ext>
            </a:extLst>
          </p:cNvPr>
          <p:cNvCxnSpPr>
            <a:cxnSpLocks/>
            <a:stCxn id="48" idx="0"/>
            <a:endCxn id="47" idx="2"/>
          </p:cNvCxnSpPr>
          <p:nvPr/>
        </p:nvCxnSpPr>
        <p:spPr>
          <a:xfrm flipH="1" flipV="1">
            <a:off x="5981072" y="4657523"/>
            <a:ext cx="1855" cy="17151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EF9B13B-C64C-31F1-6B5F-E6763A5C08DB}"/>
              </a:ext>
            </a:extLst>
          </p:cNvPr>
          <p:cNvCxnSpPr>
            <a:cxnSpLocks/>
            <a:stCxn id="101" idx="1"/>
            <a:endCxn id="72" idx="3"/>
          </p:cNvCxnSpPr>
          <p:nvPr/>
        </p:nvCxnSpPr>
        <p:spPr>
          <a:xfrm flipH="1">
            <a:off x="6593753" y="6175915"/>
            <a:ext cx="341265" cy="1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화살표: 아래쪽 127">
            <a:extLst>
              <a:ext uri="{FF2B5EF4-FFF2-40B4-BE49-F238E27FC236}">
                <a16:creationId xmlns:a16="http://schemas.microsoft.com/office/drawing/2014/main" id="{635C7F7F-78F6-4767-907B-C1743BAFCED4}"/>
              </a:ext>
            </a:extLst>
          </p:cNvPr>
          <p:cNvSpPr/>
          <p:nvPr/>
        </p:nvSpPr>
        <p:spPr>
          <a:xfrm rot="16200000">
            <a:off x="8019486" y="4125073"/>
            <a:ext cx="523875" cy="155524"/>
          </a:xfrm>
          <a:prstGeom prst="downArrow">
            <a:avLst/>
          </a:prstGeom>
          <a:solidFill>
            <a:srgbClr val="00B0F0">
              <a:alpha val="1000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340A36E-C17E-82BA-0472-8EB3B05B2C85}"/>
              </a:ext>
            </a:extLst>
          </p:cNvPr>
          <p:cNvSpPr txBox="1"/>
          <p:nvPr/>
        </p:nvSpPr>
        <p:spPr>
          <a:xfrm>
            <a:off x="407987" y="2576274"/>
            <a:ext cx="436047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b="1" dirty="0"/>
              <a:t>전체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필수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선택 약관 배치 변경으로 기존 대비 </a:t>
            </a:r>
            <a:r>
              <a:rPr lang="en-US" altLang="ko-KR" sz="1100" b="1" dirty="0"/>
              <a:t>2</a:t>
            </a:r>
            <a:r>
              <a:rPr lang="ko-KR" altLang="en-US" sz="1100" b="1" dirty="0"/>
              <a:t>회의 </a:t>
            </a:r>
            <a:r>
              <a:rPr lang="en-US" altLang="ko-KR" sz="1100" b="1" dirty="0"/>
              <a:t>step </a:t>
            </a:r>
            <a:r>
              <a:rPr lang="ko-KR" altLang="en-US" sz="1100" b="1" dirty="0"/>
              <a:t>경감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/>
              <a:t>필수</a:t>
            </a:r>
            <a:r>
              <a:rPr lang="en-US" altLang="ko-KR" sz="1100" dirty="0"/>
              <a:t>/</a:t>
            </a:r>
            <a:r>
              <a:rPr lang="ko-KR" altLang="en-US" sz="1100" dirty="0"/>
              <a:t>선택 약관의 구분 및 휴대폰인증 약관동의 항목 휴대폰 정보 입력화면으로 분리</a:t>
            </a:r>
            <a:r>
              <a:rPr lang="en-US" altLang="ko-KR" sz="1100" dirty="0"/>
              <a:t>,</a:t>
            </a:r>
            <a:r>
              <a:rPr lang="ko-KR" altLang="en-US" sz="1100" dirty="0"/>
              <a:t> 약관 동의 및 세부항목 확인에 대한 혼선요소 제거</a:t>
            </a:r>
            <a:r>
              <a:rPr lang="en-US" altLang="ko-KR" sz="1100" dirty="0"/>
              <a:t>, </a:t>
            </a:r>
            <a:r>
              <a:rPr lang="ko-KR" altLang="en-US" sz="1100" dirty="0"/>
              <a:t>진단결과화면 진입에 대한 </a:t>
            </a:r>
            <a:r>
              <a:rPr lang="en-US" altLang="ko-KR" sz="1100" dirty="0" err="1"/>
              <a:t>Painpoint</a:t>
            </a:r>
            <a:r>
              <a:rPr lang="en-US" altLang="ko-KR" sz="1100" dirty="0"/>
              <a:t> </a:t>
            </a:r>
            <a:r>
              <a:rPr lang="ko-KR" altLang="en-US" sz="1100" dirty="0"/>
              <a:t>감소를 통해 사용자가 더 빠르게 보험진단결과 화면에 접근할 수 있도록 개선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/>
              <a:t>약관 </a:t>
            </a:r>
            <a:r>
              <a:rPr lang="en-US" altLang="ko-KR" sz="1100" dirty="0"/>
              <a:t>:</a:t>
            </a:r>
            <a:r>
              <a:rPr lang="ko-KR" altLang="en-US" sz="1100" dirty="0"/>
              <a:t> 필수</a:t>
            </a:r>
            <a:r>
              <a:rPr lang="en-US" altLang="ko-KR" sz="1100" dirty="0"/>
              <a:t>(</a:t>
            </a:r>
            <a:r>
              <a:rPr lang="ko-KR" altLang="en-US" sz="1100" dirty="0"/>
              <a:t>보험분석</a:t>
            </a:r>
            <a:r>
              <a:rPr lang="en-US" altLang="ko-KR" sz="1100" dirty="0"/>
              <a:t>/</a:t>
            </a:r>
            <a:r>
              <a:rPr lang="ko-KR" altLang="en-US" sz="1100" dirty="0"/>
              <a:t>가입설계동의</a:t>
            </a:r>
            <a:r>
              <a:rPr lang="en-US" altLang="ko-KR" sz="1100" dirty="0"/>
              <a:t>), </a:t>
            </a:r>
            <a:r>
              <a:rPr lang="ko-KR" altLang="en-US" sz="1100" dirty="0"/>
              <a:t>선택</a:t>
            </a:r>
            <a:r>
              <a:rPr lang="en-US" altLang="ko-KR" sz="1100" dirty="0"/>
              <a:t>(</a:t>
            </a:r>
            <a:r>
              <a:rPr lang="ko-KR" altLang="en-US" sz="1100" dirty="0"/>
              <a:t>상품 소개 동의</a:t>
            </a:r>
            <a:r>
              <a:rPr lang="en-US" altLang="ko-KR" sz="1100" dirty="0"/>
              <a:t>), </a:t>
            </a:r>
            <a:r>
              <a:rPr lang="ko-KR" altLang="en-US" sz="1100" dirty="0"/>
              <a:t>휴대폰인증동의 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/>
              <a:t>ASIS : </a:t>
            </a:r>
            <a:r>
              <a:rPr lang="ko-KR" altLang="en-US" sz="1100" dirty="0"/>
              <a:t>동의 화면 </a:t>
            </a:r>
            <a:r>
              <a:rPr lang="en-US" altLang="ko-KR" sz="1100" dirty="0"/>
              <a:t>&gt; </a:t>
            </a:r>
            <a:r>
              <a:rPr lang="ko-KR" altLang="en-US" sz="1100" dirty="0"/>
              <a:t>보험분석</a:t>
            </a:r>
            <a:r>
              <a:rPr lang="en-US" altLang="ko-KR" sz="1100" dirty="0"/>
              <a:t>/</a:t>
            </a:r>
            <a:r>
              <a:rPr lang="ko-KR" altLang="en-US" sz="1100" dirty="0"/>
              <a:t>가입설계 동의 </a:t>
            </a:r>
            <a:r>
              <a:rPr lang="en-US" altLang="ko-KR" sz="1100" dirty="0"/>
              <a:t>&gt; </a:t>
            </a:r>
            <a:r>
              <a:rPr lang="ko-KR" altLang="en-US" sz="1100" strike="sngStrike" dirty="0"/>
              <a:t>상품소개 동의 선택</a:t>
            </a:r>
            <a:r>
              <a:rPr lang="ko-KR" altLang="en-US" sz="1100" dirty="0"/>
              <a:t> </a:t>
            </a:r>
            <a:r>
              <a:rPr lang="en-US" altLang="ko-KR" sz="1100" dirty="0"/>
              <a:t>&gt; </a:t>
            </a:r>
            <a:r>
              <a:rPr lang="ko-KR" altLang="en-US" sz="1100" dirty="0"/>
              <a:t>상품 소개 동의 </a:t>
            </a:r>
            <a:r>
              <a:rPr lang="en-US" altLang="ko-KR" sz="1100" dirty="0"/>
              <a:t>&gt; </a:t>
            </a:r>
            <a:r>
              <a:rPr lang="ko-KR" altLang="en-US" sz="1100" strike="sngStrike" dirty="0"/>
              <a:t>휴대폰 인증 동의 선택</a:t>
            </a:r>
            <a:r>
              <a:rPr lang="ko-KR" altLang="en-US" sz="1100" dirty="0"/>
              <a:t> </a:t>
            </a:r>
            <a:r>
              <a:rPr lang="en-US" altLang="ko-KR" sz="1100" dirty="0"/>
              <a:t>&gt; </a:t>
            </a:r>
            <a:r>
              <a:rPr lang="ko-KR" altLang="en-US" sz="1100" dirty="0"/>
              <a:t>휴대폰 인증동의 </a:t>
            </a:r>
            <a:r>
              <a:rPr lang="en-US" altLang="ko-KR" sz="1100" dirty="0"/>
              <a:t>&gt; </a:t>
            </a:r>
            <a:r>
              <a:rPr lang="ko-KR" altLang="en-US" sz="1100" dirty="0"/>
              <a:t>휴대폰 인증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/>
              <a:t>TOBE : </a:t>
            </a:r>
            <a:r>
              <a:rPr lang="ko-KR" altLang="en-US" sz="1100" dirty="0"/>
              <a:t>동의 화면 </a:t>
            </a:r>
            <a:r>
              <a:rPr lang="en-US" altLang="ko-KR" sz="1100" dirty="0"/>
              <a:t>&gt; </a:t>
            </a:r>
            <a:r>
              <a:rPr lang="ko-KR" altLang="en-US" sz="1100" dirty="0"/>
              <a:t>보험분석</a:t>
            </a:r>
            <a:r>
              <a:rPr lang="en-US" altLang="ko-KR" sz="1100" dirty="0"/>
              <a:t>/</a:t>
            </a:r>
            <a:r>
              <a:rPr lang="ko-KR" altLang="en-US" sz="1100" dirty="0"/>
              <a:t>가입설계 동의 </a:t>
            </a:r>
            <a:r>
              <a:rPr lang="en-US" altLang="ko-KR" sz="1100" dirty="0"/>
              <a:t>&gt; </a:t>
            </a:r>
            <a:r>
              <a:rPr lang="ko-KR" altLang="en-US" sz="1100" dirty="0"/>
              <a:t>상품소개 동의 </a:t>
            </a:r>
            <a:r>
              <a:rPr lang="en-US" altLang="ko-KR" sz="1100" dirty="0"/>
              <a:t>&gt; </a:t>
            </a:r>
            <a:r>
              <a:rPr lang="ko-KR" altLang="en-US" sz="1100" dirty="0"/>
              <a:t>휴대폰 인증화면 내 휴대폰 인증 동의 </a:t>
            </a:r>
            <a:r>
              <a:rPr lang="en-US" altLang="ko-KR" sz="1100" dirty="0"/>
              <a:t>&gt; </a:t>
            </a:r>
            <a:r>
              <a:rPr lang="ko-KR" altLang="en-US" sz="1100" dirty="0"/>
              <a:t>휴대폰 인증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dirty="0"/>
              <a:t>전체 동의 시 적용 받지 않던 휴대폰인증동의 영역 분리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/>
              <a:t>-&gt; </a:t>
            </a:r>
            <a:r>
              <a:rPr lang="ko-KR" altLang="en-US" sz="1100" dirty="0"/>
              <a:t>사용자 혼선</a:t>
            </a:r>
            <a:r>
              <a:rPr lang="en-US" altLang="ko-KR" sz="1100" dirty="0"/>
              <a:t>, </a:t>
            </a:r>
            <a:r>
              <a:rPr lang="ko-KR" altLang="en-US" sz="1100" dirty="0"/>
              <a:t>오류 발생 요소 제거</a:t>
            </a:r>
            <a:r>
              <a:rPr lang="en-US" altLang="ko-KR" sz="1100" dirty="0"/>
              <a:t>, </a:t>
            </a:r>
            <a:r>
              <a:rPr lang="ko-KR" altLang="en-US" sz="1100" dirty="0"/>
              <a:t>전체 동의에 필수</a:t>
            </a:r>
            <a:r>
              <a:rPr lang="en-US" altLang="ko-KR" sz="1100" dirty="0"/>
              <a:t>, </a:t>
            </a:r>
            <a:r>
              <a:rPr lang="ko-KR" altLang="en-US" sz="1100" dirty="0"/>
              <a:t>선택 약관에 대한 동의 처리로 간소화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100" b="1" dirty="0"/>
              <a:t>진단결과의 항목별 노출을 통한 정보 전달 강화 </a:t>
            </a:r>
            <a:endParaRPr lang="en-US" altLang="ko-KR" sz="1100" b="1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b="1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/>
              <a:t>- </a:t>
            </a:r>
            <a:r>
              <a:rPr lang="ko-KR" altLang="en-US" sz="1100" dirty="0"/>
              <a:t>보장 내역에 대한 안내와 항목별 점수 노출로 한눈에 나의 상태를 알 수 있도록 함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/>
              <a:t>&gt; </a:t>
            </a:r>
            <a:r>
              <a:rPr lang="ko-KR" altLang="en-US" sz="1100" dirty="0"/>
              <a:t>사용자에게 필요한 정보 제공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/>
              <a:t>- </a:t>
            </a:r>
            <a:r>
              <a:rPr lang="ko-KR" altLang="en-US" sz="1100" dirty="0"/>
              <a:t>보험 진단 결과 화면의 성별</a:t>
            </a:r>
            <a:r>
              <a:rPr lang="en-US" altLang="ko-KR" sz="1100" dirty="0"/>
              <a:t>, </a:t>
            </a:r>
            <a:r>
              <a:rPr lang="ko-KR" altLang="en-US" sz="1100" dirty="0"/>
              <a:t>보험연령 대조 출력을 통한 개인화 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/>
              <a:t>&gt; </a:t>
            </a:r>
            <a:r>
              <a:rPr lang="ko-KR" altLang="en-US" sz="1100" dirty="0"/>
              <a:t>사용자 및 대조 집단간의 비교를 통해 부족한 항목에 대한 식별 용이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/>
              <a:t>- </a:t>
            </a:r>
            <a:r>
              <a:rPr lang="ko-KR" altLang="en-US" sz="1100" dirty="0"/>
              <a:t>항목별 상세내용에 </a:t>
            </a:r>
            <a:r>
              <a:rPr lang="en-US" altLang="ko-KR" sz="1100" dirty="0"/>
              <a:t>‘</a:t>
            </a:r>
            <a:r>
              <a:rPr lang="ko-KR" altLang="en-US" sz="1100" dirty="0"/>
              <a:t>부족한 보장 채우기</a:t>
            </a:r>
            <a:r>
              <a:rPr lang="en-US" altLang="ko-KR" sz="1100" dirty="0"/>
              <a:t>’ </a:t>
            </a:r>
            <a:r>
              <a:rPr lang="ko-KR" altLang="en-US" sz="1100" dirty="0"/>
              <a:t>콘텐츠의 취합</a:t>
            </a:r>
            <a:endParaRPr lang="en-US" altLang="ko-KR" sz="11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100" dirty="0"/>
              <a:t>&gt; </a:t>
            </a:r>
            <a:r>
              <a:rPr lang="ko-KR" altLang="en-US" sz="1100" dirty="0"/>
              <a:t>기존 </a:t>
            </a:r>
            <a:r>
              <a:rPr lang="ko-KR" altLang="en-US" sz="1100" dirty="0" err="1"/>
              <a:t>부족보장채우기</a:t>
            </a:r>
            <a:r>
              <a:rPr lang="ko-KR" altLang="en-US" sz="1100" dirty="0"/>
              <a:t> 탭이 아닌 진단 상세 영역에 포섭을 통해 상담신청 진입에 대한 </a:t>
            </a:r>
            <a:r>
              <a:rPr lang="en-US" altLang="ko-KR" sz="1100" dirty="0" err="1"/>
              <a:t>painpoint</a:t>
            </a:r>
            <a:r>
              <a:rPr lang="en-US" altLang="ko-KR" sz="1100" dirty="0"/>
              <a:t> </a:t>
            </a:r>
            <a:r>
              <a:rPr lang="ko-KR" altLang="en-US" sz="1100" dirty="0"/>
              <a:t>감소</a:t>
            </a:r>
            <a:r>
              <a:rPr lang="en-US" altLang="ko-KR" sz="1100" dirty="0"/>
              <a:t> </a:t>
            </a:r>
            <a:r>
              <a:rPr lang="ko-KR" altLang="en-US" sz="1100" dirty="0"/>
              <a:t>및 맞춤형 콘텐츠 제공</a:t>
            </a:r>
            <a:r>
              <a:rPr lang="en-US" altLang="ko-KR" sz="1100" dirty="0"/>
              <a:t>, </a:t>
            </a:r>
            <a:r>
              <a:rPr lang="ko-KR" altLang="en-US" sz="1100" dirty="0"/>
              <a:t>상담 신청에 대한 접근성 강화</a:t>
            </a:r>
            <a:endParaRPr lang="en-US" altLang="ko-KR" sz="1100" dirty="0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FDED9AE-ABBB-C6B8-A0B3-A7D79FD16168}"/>
              </a:ext>
            </a:extLst>
          </p:cNvPr>
          <p:cNvCxnSpPr>
            <a:cxnSpLocks/>
            <a:stCxn id="79" idx="0"/>
            <a:endCxn id="76" idx="2"/>
          </p:cNvCxnSpPr>
          <p:nvPr/>
        </p:nvCxnSpPr>
        <p:spPr>
          <a:xfrm flipV="1">
            <a:off x="9194807" y="2497153"/>
            <a:ext cx="0" cy="13342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2826E5C-72A8-C975-5548-A9671DE3AC50}"/>
              </a:ext>
            </a:extLst>
          </p:cNvPr>
          <p:cNvSpPr txBox="1"/>
          <p:nvPr/>
        </p:nvSpPr>
        <p:spPr>
          <a:xfrm>
            <a:off x="5119238" y="1808220"/>
            <a:ext cx="1471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AS-IS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AD037CA-8FCC-C9C8-0F3B-AD84E2D94AA3}"/>
              </a:ext>
            </a:extLst>
          </p:cNvPr>
          <p:cNvSpPr txBox="1"/>
          <p:nvPr/>
        </p:nvSpPr>
        <p:spPr>
          <a:xfrm>
            <a:off x="8090263" y="1808220"/>
            <a:ext cx="1471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TO-BE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D6E3A1E-A0B5-3C14-D4E9-F49DDF54C8E7}"/>
              </a:ext>
            </a:extLst>
          </p:cNvPr>
          <p:cNvCxnSpPr>
            <a:cxnSpLocks/>
            <a:stCxn id="82" idx="0"/>
            <a:endCxn id="136" idx="2"/>
          </p:cNvCxnSpPr>
          <p:nvPr/>
        </p:nvCxnSpPr>
        <p:spPr>
          <a:xfrm flipV="1">
            <a:off x="9192114" y="3774262"/>
            <a:ext cx="1993" cy="190356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34FD9A6-9A7A-1219-53A1-1642EFC331D0}"/>
              </a:ext>
            </a:extLst>
          </p:cNvPr>
          <p:cNvCxnSpPr>
            <a:cxnSpLocks/>
            <a:stCxn id="83" idx="0"/>
            <a:endCxn id="152" idx="2"/>
          </p:cNvCxnSpPr>
          <p:nvPr/>
        </p:nvCxnSpPr>
        <p:spPr>
          <a:xfrm flipH="1" flipV="1">
            <a:off x="9196488" y="4693735"/>
            <a:ext cx="3196" cy="174693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왼쪽 중괄호 161">
            <a:extLst>
              <a:ext uri="{FF2B5EF4-FFF2-40B4-BE49-F238E27FC236}">
                <a16:creationId xmlns:a16="http://schemas.microsoft.com/office/drawing/2014/main" id="{7F93DCB3-F550-D754-4173-2120432679AD}"/>
              </a:ext>
            </a:extLst>
          </p:cNvPr>
          <p:cNvSpPr/>
          <p:nvPr/>
        </p:nvSpPr>
        <p:spPr>
          <a:xfrm rot="10800000">
            <a:off x="9945699" y="2983957"/>
            <a:ext cx="299550" cy="736549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4" name="TextBox 101">
            <a:extLst>
              <a:ext uri="{FF2B5EF4-FFF2-40B4-BE49-F238E27FC236}">
                <a16:creationId xmlns:a16="http://schemas.microsoft.com/office/drawing/2014/main" id="{3A3E47E4-11D1-E8C1-9ED4-57D4F20F8E04}"/>
              </a:ext>
            </a:extLst>
          </p:cNvPr>
          <p:cNvSpPr txBox="1"/>
          <p:nvPr/>
        </p:nvSpPr>
        <p:spPr>
          <a:xfrm>
            <a:off x="10350754" y="3206037"/>
            <a:ext cx="123225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 인증 동의 분리</a:t>
            </a:r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Tab</a:t>
            </a:r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소거</a:t>
            </a:r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(Collapse </a:t>
            </a:r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5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5" name="왼쪽 중괄호 164">
            <a:extLst>
              <a:ext uri="{FF2B5EF4-FFF2-40B4-BE49-F238E27FC236}">
                <a16:creationId xmlns:a16="http://schemas.microsoft.com/office/drawing/2014/main" id="{EFE17F8A-54EF-8396-90ED-CC81F2ADE31B}"/>
              </a:ext>
            </a:extLst>
          </p:cNvPr>
          <p:cNvSpPr/>
          <p:nvPr/>
        </p:nvSpPr>
        <p:spPr>
          <a:xfrm rot="10800000">
            <a:off x="9945699" y="4291493"/>
            <a:ext cx="299550" cy="40224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6" name="TextBox 101">
            <a:extLst>
              <a:ext uri="{FF2B5EF4-FFF2-40B4-BE49-F238E27FC236}">
                <a16:creationId xmlns:a16="http://schemas.microsoft.com/office/drawing/2014/main" id="{B66DB7C0-38E9-7890-5164-6AE2119D77AA}"/>
              </a:ext>
            </a:extLst>
          </p:cNvPr>
          <p:cNvSpPr txBox="1"/>
          <p:nvPr/>
        </p:nvSpPr>
        <p:spPr>
          <a:xfrm>
            <a:off x="10350754" y="4339251"/>
            <a:ext cx="1232254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휴대폰인증 동의 삽입</a:t>
            </a:r>
            <a:endParaRPr lang="en-US" altLang="ko-KR" sz="65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‘1</a:t>
            </a:r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ko-KR" altLang="en-US" sz="65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왼쪽 중괄호 168">
            <a:extLst>
              <a:ext uri="{FF2B5EF4-FFF2-40B4-BE49-F238E27FC236}">
                <a16:creationId xmlns:a16="http://schemas.microsoft.com/office/drawing/2014/main" id="{09B91231-C91B-D0BC-6B72-7F7980BCD914}"/>
              </a:ext>
            </a:extLst>
          </p:cNvPr>
          <p:cNvSpPr/>
          <p:nvPr/>
        </p:nvSpPr>
        <p:spPr>
          <a:xfrm rot="10800000">
            <a:off x="9945699" y="5207912"/>
            <a:ext cx="299550" cy="77311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0" name="TextBox 101">
            <a:extLst>
              <a:ext uri="{FF2B5EF4-FFF2-40B4-BE49-F238E27FC236}">
                <a16:creationId xmlns:a16="http://schemas.microsoft.com/office/drawing/2014/main" id="{C7E9DF8C-ECEC-DD0E-CBEE-89153AB30997}"/>
              </a:ext>
            </a:extLst>
          </p:cNvPr>
          <p:cNvSpPr txBox="1"/>
          <p:nvPr/>
        </p:nvSpPr>
        <p:spPr>
          <a:xfrm>
            <a:off x="10350754" y="5235335"/>
            <a:ext cx="1232254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보험진단 상세 항목 내 항목별 부족 보장 채우기 영역 삽입</a:t>
            </a:r>
            <a:endParaRPr lang="en-US" altLang="ko-KR" sz="65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내 콘텐츠 출력으로 탭 소거</a:t>
            </a:r>
            <a:r>
              <a:rPr lang="en-US" altLang="ko-KR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부족보장 </a:t>
            </a:r>
            <a:r>
              <a:rPr lang="ko-KR" altLang="en-US" sz="65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채우기페이지</a:t>
            </a:r>
            <a:r>
              <a:rPr lang="ko-KR" altLang="en-US" sz="65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 소거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19EDE80-3117-5EB7-442D-436D56264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613390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Service Scenario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68E58-52AD-3214-00F9-4B3808429836}"/>
              </a:ext>
            </a:extLst>
          </p:cNvPr>
          <p:cNvSpPr txBox="1"/>
          <p:nvPr/>
        </p:nvSpPr>
        <p:spPr>
          <a:xfrm>
            <a:off x="407988" y="899081"/>
            <a:ext cx="25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B22FE-17C4-D793-8C88-A0E793620FAE}"/>
              </a:ext>
            </a:extLst>
          </p:cNvPr>
          <p:cNvSpPr txBox="1"/>
          <p:nvPr/>
        </p:nvSpPr>
        <p:spPr>
          <a:xfrm>
            <a:off x="407987" y="1367393"/>
            <a:ext cx="347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 err="1"/>
              <a:t>메리츠</a:t>
            </a:r>
            <a:r>
              <a:rPr lang="ko-KR" altLang="en-US" b="1" dirty="0"/>
              <a:t> 다이렉트</a:t>
            </a:r>
            <a:r>
              <a:rPr lang="en-US" altLang="ko-KR" b="1" dirty="0"/>
              <a:t>TM </a:t>
            </a:r>
            <a:r>
              <a:rPr lang="ko-KR" altLang="en-US" b="1" dirty="0"/>
              <a:t>보장분석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83FD18-F252-FD10-CF8F-3849B1979D0B}"/>
              </a:ext>
            </a:extLst>
          </p:cNvPr>
          <p:cNvSpPr txBox="1"/>
          <p:nvPr/>
        </p:nvSpPr>
        <p:spPr>
          <a:xfrm>
            <a:off x="4798919" y="960636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/>
              <a:t>Service Flow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368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F0125F-B21D-73D0-6D39-55F3595633EA}"/>
              </a:ext>
            </a:extLst>
          </p:cNvPr>
          <p:cNvSpPr txBox="1"/>
          <p:nvPr/>
        </p:nvSpPr>
        <p:spPr>
          <a:xfrm>
            <a:off x="407988" y="899081"/>
            <a:ext cx="2506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5B36BD2F-BC46-6D17-27FF-6F0BC9E3525B}"/>
              </a:ext>
            </a:extLst>
          </p:cNvPr>
          <p:cNvSpPr txBox="1"/>
          <p:nvPr/>
        </p:nvSpPr>
        <p:spPr>
          <a:xfrm>
            <a:off x="407987" y="1367393"/>
            <a:ext cx="3475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 err="1"/>
              <a:t>메리츠</a:t>
            </a:r>
            <a:r>
              <a:rPr lang="ko-KR" altLang="en-US" b="1" dirty="0"/>
              <a:t> 다이렉트</a:t>
            </a:r>
            <a:r>
              <a:rPr lang="en-US" altLang="ko-KR" b="1" dirty="0"/>
              <a:t>TM </a:t>
            </a:r>
            <a:r>
              <a:rPr lang="ko-KR" altLang="en-US" b="1" dirty="0"/>
              <a:t>보장분석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76D19672-3D26-15EB-1BCC-47E54BC2F29F}"/>
              </a:ext>
            </a:extLst>
          </p:cNvPr>
          <p:cNvSpPr txBox="1"/>
          <p:nvPr/>
        </p:nvSpPr>
        <p:spPr>
          <a:xfrm>
            <a:off x="407988" y="1844675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400" dirty="0"/>
              <a:t>프로세스 개선 및 개인화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9AD9EA3-54D6-729A-CA77-63BD540D92CE}"/>
              </a:ext>
            </a:extLst>
          </p:cNvPr>
          <p:cNvSpPr txBox="1"/>
          <p:nvPr/>
        </p:nvSpPr>
        <p:spPr>
          <a:xfrm>
            <a:off x="357343" y="2397589"/>
            <a:ext cx="39027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/>
              <a:t>랜딩페이지</a:t>
            </a:r>
            <a:endParaRPr lang="en-US" altLang="ko-KR" sz="1200" b="1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주요 버튼 </a:t>
            </a:r>
            <a:r>
              <a:rPr lang="en-US" altLang="ko-KR" sz="1200" dirty="0"/>
              <a:t>UI </a:t>
            </a:r>
            <a:r>
              <a:rPr lang="ko-KR" altLang="en-US" sz="1200" dirty="0"/>
              <a:t>개선으로 사용자가 행동을 예상할 수 있게 구성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>
              <a:defRPr/>
            </a:pPr>
            <a:r>
              <a:rPr lang="ko-KR" altLang="en-US" sz="1200" dirty="0"/>
              <a:t>서비스 사용자 부담 경감 및 서비스 안내 명료화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/>
              <a:t>그래프 이미지의 변경으로 항목별 취약점에 대한 분석 기대 유도 </a:t>
            </a:r>
            <a:r>
              <a:rPr lang="en-US" altLang="ko-KR" sz="1200" dirty="0"/>
              <a:t>&gt; </a:t>
            </a:r>
            <a:r>
              <a:rPr lang="ko-KR" altLang="en-US" sz="1200" dirty="0"/>
              <a:t>유입증가</a:t>
            </a: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 dirty="0"/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/>
              <a:t>보험진단 결과</a:t>
            </a:r>
            <a:endParaRPr lang="en-US" altLang="ko-KR" sz="1200" b="1" dirty="0"/>
          </a:p>
          <a:p>
            <a:pPr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성별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보험연령 대조 출력 및 필터링을 통한 개인화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대조군 대비 주요항목별 비교 노출 강화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보장 내역에 대한 간단한 코멘트와 점수를 노출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 한 눈에 사용자의 상태를 알 수 있도록 해 사용자에게 필요한 정보노출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BB408C62-4113-1092-7722-96DDF669B1F9}"/>
              </a:ext>
            </a:extLst>
          </p:cNvPr>
          <p:cNvSpPr txBox="1"/>
          <p:nvPr/>
        </p:nvSpPr>
        <p:spPr>
          <a:xfrm>
            <a:off x="4798919" y="960636"/>
            <a:ext cx="327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/>
              <a:t>Design &amp; UI</a:t>
            </a:r>
            <a:endParaRPr lang="ko-KR" altLang="en-US" sz="14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7D97A9C-7FB6-AC26-8A91-0F9553A1F1EF}"/>
              </a:ext>
            </a:extLst>
          </p:cNvPr>
          <p:cNvSpPr txBox="1"/>
          <p:nvPr/>
        </p:nvSpPr>
        <p:spPr>
          <a:xfrm>
            <a:off x="8528947" y="6044742"/>
            <a:ext cx="32776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b="1" dirty="0" err="1"/>
              <a:t>메리츠</a:t>
            </a:r>
            <a:r>
              <a:rPr lang="ko-KR" altLang="en-US" sz="1200" b="1" dirty="0"/>
              <a:t> 다이렉트</a:t>
            </a:r>
            <a:r>
              <a:rPr lang="en-US" altLang="ko-KR" sz="1200" b="1" dirty="0"/>
              <a:t>TM </a:t>
            </a:r>
            <a:r>
              <a:rPr lang="ko-KR" altLang="en-US" sz="1200" b="1" dirty="0"/>
              <a:t>보장분석 주요화면</a:t>
            </a:r>
          </a:p>
        </p:txBody>
      </p:sp>
      <p:pic>
        <p:nvPicPr>
          <p:cNvPr id="482" name="그림 481">
            <a:extLst>
              <a:ext uri="{FF2B5EF4-FFF2-40B4-BE49-F238E27FC236}">
                <a16:creationId xmlns:a16="http://schemas.microsoft.com/office/drawing/2014/main" id="{FAB744DC-8BE7-6BB2-A72F-B327690E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251" y="1844674"/>
            <a:ext cx="2234480" cy="39008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56" name="그림 555">
            <a:extLst>
              <a:ext uri="{FF2B5EF4-FFF2-40B4-BE49-F238E27FC236}">
                <a16:creationId xmlns:a16="http://schemas.microsoft.com/office/drawing/2014/main" id="{4ACA4F8C-6291-0FDC-89D6-EADF85D93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608" y="1844674"/>
            <a:ext cx="2243251" cy="3900806"/>
          </a:xfrm>
          <a:prstGeom prst="rect">
            <a:avLst/>
          </a:prstGeom>
        </p:spPr>
      </p:pic>
      <p:pic>
        <p:nvPicPr>
          <p:cNvPr id="559" name="그림 558">
            <a:extLst>
              <a:ext uri="{FF2B5EF4-FFF2-40B4-BE49-F238E27FC236}">
                <a16:creationId xmlns:a16="http://schemas.microsoft.com/office/drawing/2014/main" id="{3089C47A-F262-5BA8-9C07-903D5980A8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76"/>
          <a:stretch/>
        </p:blipFill>
        <p:spPr>
          <a:xfrm>
            <a:off x="9517063" y="1844673"/>
            <a:ext cx="2195512" cy="38221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C84504-DA2F-886C-8051-E2D4E9032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0" y="145567"/>
            <a:ext cx="1613390" cy="286232"/>
          </a:xfrm>
        </p:spPr>
        <p:txBody>
          <a:bodyPr/>
          <a:lstStyle/>
          <a:p>
            <a:r>
              <a:rPr lang="en-US" altLang="ko-KR" sz="1400" spc="-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 Service Scenario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322716-6A2B-76FC-8F31-D698AA809497}"/>
              </a:ext>
            </a:extLst>
          </p:cNvPr>
          <p:cNvSpPr/>
          <p:nvPr/>
        </p:nvSpPr>
        <p:spPr>
          <a:xfrm>
            <a:off x="10167749" y="1303346"/>
            <a:ext cx="2749628" cy="54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디자인 </a:t>
            </a:r>
            <a:r>
              <a:rPr lang="ko-KR" altLang="en-US" sz="1600"/>
              <a:t>시안 삽입 예상영역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5336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846</Words>
  <Application>Microsoft Office PowerPoint</Application>
  <PresentationFormat>와이드스크린</PresentationFormat>
  <Paragraphs>153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Noto Sans CJK KR Light</vt:lpstr>
      <vt:lpstr>나눔스퀘어 Bold</vt:lpstr>
      <vt:lpstr>나눔스퀘어 ExtraBold</vt:lpstr>
      <vt:lpstr>나눔스퀘어 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jaehyun</dc:creator>
  <cp:lastModifiedBy>Shin jaehyun</cp:lastModifiedBy>
  <cp:revision>1</cp:revision>
  <dcterms:created xsi:type="dcterms:W3CDTF">2022-11-22T08:35:08Z</dcterms:created>
  <dcterms:modified xsi:type="dcterms:W3CDTF">2022-11-22T08:39:18Z</dcterms:modified>
</cp:coreProperties>
</file>