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735021"/>
            <a:ext cx="1145540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044" y="1760981"/>
            <a:ext cx="11271910" cy="250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6483096"/>
            <a:ext cx="192023" cy="2011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318" y="350646"/>
            <a:ext cx="651700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45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Instructions</a:t>
            </a:r>
            <a:endParaRPr sz="3600"/>
          </a:p>
          <a:p>
            <a:pPr marL="12700">
              <a:lnSpc>
                <a:spcPts val="2605"/>
              </a:lnSpc>
            </a:pPr>
            <a:r>
              <a:rPr sz="2400" i="1" dirty="0">
                <a:solidFill>
                  <a:srgbClr val="A000FF"/>
                </a:solidFill>
                <a:latin typeface="Arial"/>
                <a:cs typeface="Arial"/>
              </a:rPr>
              <a:t>Reference</a:t>
            </a:r>
            <a:r>
              <a:rPr sz="2400" i="1" spc="-2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2400" i="1" spc="5" dirty="0">
                <a:solidFill>
                  <a:srgbClr val="A000FF"/>
                </a:solidFill>
                <a:latin typeface="Arial"/>
                <a:cs typeface="Arial"/>
              </a:rPr>
              <a:t>slide–</a:t>
            </a:r>
            <a:r>
              <a:rPr sz="2400" i="1" spc="-4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A000FF"/>
                </a:solidFill>
                <a:latin typeface="Arial"/>
                <a:cs typeface="Arial"/>
              </a:rPr>
              <a:t>Remove</a:t>
            </a:r>
            <a:r>
              <a:rPr sz="2400" i="1" spc="-2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A000FF"/>
                </a:solidFill>
                <a:latin typeface="Arial"/>
                <a:cs typeface="Arial"/>
              </a:rPr>
              <a:t>before</a:t>
            </a:r>
            <a:r>
              <a:rPr sz="2400" i="1" spc="-2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A000FF"/>
                </a:solidFill>
                <a:latin typeface="Arial"/>
                <a:cs typeface="Arial"/>
              </a:rPr>
              <a:t>submission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856" y="1609344"/>
            <a:ext cx="10711180" cy="582295"/>
          </a:xfrm>
          <a:custGeom>
            <a:avLst/>
            <a:gdLst/>
            <a:ahLst/>
            <a:cxnLst/>
            <a:rect l="l" t="t" r="r" b="b"/>
            <a:pathLst>
              <a:path w="10711180" h="582294">
                <a:moveTo>
                  <a:pt x="10675366" y="0"/>
                </a:moveTo>
                <a:lnTo>
                  <a:pt x="35306" y="0"/>
                </a:lnTo>
                <a:lnTo>
                  <a:pt x="21565" y="2766"/>
                </a:lnTo>
                <a:lnTo>
                  <a:pt x="10342" y="10318"/>
                </a:lnTo>
                <a:lnTo>
                  <a:pt x="2775" y="21538"/>
                </a:lnTo>
                <a:lnTo>
                  <a:pt x="0" y="35305"/>
                </a:lnTo>
                <a:lnTo>
                  <a:pt x="0" y="546861"/>
                </a:lnTo>
                <a:lnTo>
                  <a:pt x="2775" y="560629"/>
                </a:lnTo>
                <a:lnTo>
                  <a:pt x="10342" y="571849"/>
                </a:lnTo>
                <a:lnTo>
                  <a:pt x="21565" y="579401"/>
                </a:lnTo>
                <a:lnTo>
                  <a:pt x="35306" y="582167"/>
                </a:lnTo>
                <a:lnTo>
                  <a:pt x="10675366" y="582167"/>
                </a:lnTo>
                <a:lnTo>
                  <a:pt x="10689133" y="579401"/>
                </a:lnTo>
                <a:lnTo>
                  <a:pt x="10700353" y="571849"/>
                </a:lnTo>
                <a:lnTo>
                  <a:pt x="10707905" y="560629"/>
                </a:lnTo>
                <a:lnTo>
                  <a:pt x="10710672" y="546861"/>
                </a:lnTo>
                <a:lnTo>
                  <a:pt x="10710672" y="35305"/>
                </a:lnTo>
                <a:lnTo>
                  <a:pt x="10707905" y="21538"/>
                </a:lnTo>
                <a:lnTo>
                  <a:pt x="10700353" y="10318"/>
                </a:lnTo>
                <a:lnTo>
                  <a:pt x="10689133" y="2766"/>
                </a:lnTo>
                <a:lnTo>
                  <a:pt x="10675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856" y="2328672"/>
            <a:ext cx="10711180" cy="634365"/>
          </a:xfrm>
          <a:custGeom>
            <a:avLst/>
            <a:gdLst/>
            <a:ahLst/>
            <a:cxnLst/>
            <a:rect l="l" t="t" r="r" b="b"/>
            <a:pathLst>
              <a:path w="10711180" h="634364">
                <a:moveTo>
                  <a:pt x="10672191" y="0"/>
                </a:moveTo>
                <a:lnTo>
                  <a:pt x="38442" y="0"/>
                </a:lnTo>
                <a:lnTo>
                  <a:pt x="23477" y="3030"/>
                </a:lnTo>
                <a:lnTo>
                  <a:pt x="11258" y="11287"/>
                </a:lnTo>
                <a:lnTo>
                  <a:pt x="3020" y="23520"/>
                </a:lnTo>
                <a:lnTo>
                  <a:pt x="0" y="38480"/>
                </a:lnTo>
                <a:lnTo>
                  <a:pt x="0" y="595502"/>
                </a:lnTo>
                <a:lnTo>
                  <a:pt x="3020" y="610463"/>
                </a:lnTo>
                <a:lnTo>
                  <a:pt x="11258" y="622696"/>
                </a:lnTo>
                <a:lnTo>
                  <a:pt x="23477" y="630953"/>
                </a:lnTo>
                <a:lnTo>
                  <a:pt x="38442" y="633983"/>
                </a:lnTo>
                <a:lnTo>
                  <a:pt x="10672191" y="633983"/>
                </a:lnTo>
                <a:lnTo>
                  <a:pt x="10687151" y="630953"/>
                </a:lnTo>
                <a:lnTo>
                  <a:pt x="10699384" y="622696"/>
                </a:lnTo>
                <a:lnTo>
                  <a:pt x="10707641" y="610463"/>
                </a:lnTo>
                <a:lnTo>
                  <a:pt x="10710672" y="595502"/>
                </a:lnTo>
                <a:lnTo>
                  <a:pt x="10710672" y="38480"/>
                </a:lnTo>
                <a:lnTo>
                  <a:pt x="10707641" y="23520"/>
                </a:lnTo>
                <a:lnTo>
                  <a:pt x="10699384" y="11287"/>
                </a:lnTo>
                <a:lnTo>
                  <a:pt x="10687151" y="3030"/>
                </a:lnTo>
                <a:lnTo>
                  <a:pt x="1067219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856" y="3096767"/>
            <a:ext cx="10711180" cy="585470"/>
          </a:xfrm>
          <a:custGeom>
            <a:avLst/>
            <a:gdLst/>
            <a:ahLst/>
            <a:cxnLst/>
            <a:rect l="l" t="t" r="r" b="b"/>
            <a:pathLst>
              <a:path w="10711180" h="585470">
                <a:moveTo>
                  <a:pt x="10675239" y="0"/>
                </a:moveTo>
                <a:lnTo>
                  <a:pt x="35496" y="0"/>
                </a:lnTo>
                <a:lnTo>
                  <a:pt x="21677" y="2786"/>
                </a:lnTo>
                <a:lnTo>
                  <a:pt x="10394" y="10382"/>
                </a:lnTo>
                <a:lnTo>
                  <a:pt x="2788" y="21645"/>
                </a:lnTo>
                <a:lnTo>
                  <a:pt x="0" y="35433"/>
                </a:lnTo>
                <a:lnTo>
                  <a:pt x="0" y="549783"/>
                </a:lnTo>
                <a:lnTo>
                  <a:pt x="2788" y="563570"/>
                </a:lnTo>
                <a:lnTo>
                  <a:pt x="10394" y="574833"/>
                </a:lnTo>
                <a:lnTo>
                  <a:pt x="21677" y="582429"/>
                </a:lnTo>
                <a:lnTo>
                  <a:pt x="35496" y="585216"/>
                </a:lnTo>
                <a:lnTo>
                  <a:pt x="10675239" y="585216"/>
                </a:lnTo>
                <a:lnTo>
                  <a:pt x="10689026" y="582429"/>
                </a:lnTo>
                <a:lnTo>
                  <a:pt x="10700289" y="574833"/>
                </a:lnTo>
                <a:lnTo>
                  <a:pt x="10707885" y="563570"/>
                </a:lnTo>
                <a:lnTo>
                  <a:pt x="10710672" y="549783"/>
                </a:lnTo>
                <a:lnTo>
                  <a:pt x="10710672" y="35433"/>
                </a:lnTo>
                <a:lnTo>
                  <a:pt x="10707885" y="21645"/>
                </a:lnTo>
                <a:lnTo>
                  <a:pt x="10700289" y="10382"/>
                </a:lnTo>
                <a:lnTo>
                  <a:pt x="10689026" y="2786"/>
                </a:lnTo>
                <a:lnTo>
                  <a:pt x="106752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856" y="3840479"/>
            <a:ext cx="10711180" cy="585470"/>
          </a:xfrm>
          <a:custGeom>
            <a:avLst/>
            <a:gdLst/>
            <a:ahLst/>
            <a:cxnLst/>
            <a:rect l="l" t="t" r="r" b="b"/>
            <a:pathLst>
              <a:path w="10711180" h="585470">
                <a:moveTo>
                  <a:pt x="10675239" y="0"/>
                </a:moveTo>
                <a:lnTo>
                  <a:pt x="35496" y="0"/>
                </a:lnTo>
                <a:lnTo>
                  <a:pt x="21677" y="2786"/>
                </a:lnTo>
                <a:lnTo>
                  <a:pt x="10394" y="10382"/>
                </a:lnTo>
                <a:lnTo>
                  <a:pt x="2788" y="21645"/>
                </a:lnTo>
                <a:lnTo>
                  <a:pt x="0" y="35433"/>
                </a:lnTo>
                <a:lnTo>
                  <a:pt x="0" y="549783"/>
                </a:lnTo>
                <a:lnTo>
                  <a:pt x="2788" y="563570"/>
                </a:lnTo>
                <a:lnTo>
                  <a:pt x="10394" y="574833"/>
                </a:lnTo>
                <a:lnTo>
                  <a:pt x="21677" y="582429"/>
                </a:lnTo>
                <a:lnTo>
                  <a:pt x="35496" y="585216"/>
                </a:lnTo>
                <a:lnTo>
                  <a:pt x="10675239" y="585216"/>
                </a:lnTo>
                <a:lnTo>
                  <a:pt x="10689026" y="582429"/>
                </a:lnTo>
                <a:lnTo>
                  <a:pt x="10700289" y="574833"/>
                </a:lnTo>
                <a:lnTo>
                  <a:pt x="10707885" y="563570"/>
                </a:lnTo>
                <a:lnTo>
                  <a:pt x="10710672" y="549783"/>
                </a:lnTo>
                <a:lnTo>
                  <a:pt x="10710672" y="35433"/>
                </a:lnTo>
                <a:lnTo>
                  <a:pt x="10707885" y="21645"/>
                </a:lnTo>
                <a:lnTo>
                  <a:pt x="10700289" y="10382"/>
                </a:lnTo>
                <a:lnTo>
                  <a:pt x="10689026" y="2786"/>
                </a:lnTo>
                <a:lnTo>
                  <a:pt x="106752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044" y="1760981"/>
            <a:ext cx="6508750" cy="250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6870" algn="l"/>
              </a:tabLst>
            </a:pPr>
            <a:r>
              <a:rPr sz="1600" dirty="0">
                <a:latin typeface="Arial MT"/>
                <a:cs typeface="Arial MT"/>
              </a:rPr>
              <a:t>1.	Use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given </a:t>
            </a:r>
            <a:r>
              <a:rPr sz="1600" spc="5" dirty="0">
                <a:latin typeface="Arial MT"/>
                <a:cs typeface="Arial MT"/>
              </a:rPr>
              <a:t>template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idea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submission.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tabLst>
                <a:tab pos="358140" algn="l"/>
              </a:tabLst>
            </a:pPr>
            <a:r>
              <a:rPr sz="1600" spc="-5" dirty="0">
                <a:latin typeface="Arial MT"/>
                <a:cs typeface="Arial MT"/>
              </a:rPr>
              <a:t>1.	</a:t>
            </a:r>
            <a:r>
              <a:rPr sz="1600" dirty="0">
                <a:latin typeface="Arial MT"/>
                <a:cs typeface="Arial MT"/>
              </a:rPr>
              <a:t>Follow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naming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format: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Team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name_Idea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Name.pptx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6870" algn="l"/>
                <a:tab pos="357505" algn="l"/>
              </a:tabLst>
            </a:pPr>
            <a:r>
              <a:rPr sz="1600" dirty="0">
                <a:latin typeface="Arial MT"/>
                <a:cs typeface="Arial MT"/>
              </a:rPr>
              <a:t>Ensure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spell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check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done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before </a:t>
            </a:r>
            <a:r>
              <a:rPr sz="1600" spc="5" dirty="0">
                <a:latin typeface="Arial MT"/>
                <a:cs typeface="Arial MT"/>
              </a:rPr>
              <a:t>submitting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"/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 startAt="3"/>
            </a:pPr>
            <a:endParaRPr sz="16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AutoNum type="arabicPeriod" startAt="3"/>
              <a:tabLst>
                <a:tab pos="356870" algn="l"/>
                <a:tab pos="357505" algn="l"/>
              </a:tabLst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standard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Arial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font,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alignment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relevant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images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(as required)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5904" y="2404872"/>
            <a:ext cx="1539240" cy="1572895"/>
            <a:chOff x="755904" y="2404872"/>
            <a:chExt cx="1539240" cy="1572895"/>
          </a:xfrm>
        </p:grpSpPr>
        <p:sp>
          <p:nvSpPr>
            <p:cNvPr id="4" name="object 4"/>
            <p:cNvSpPr/>
            <p:nvPr/>
          </p:nvSpPr>
          <p:spPr>
            <a:xfrm>
              <a:off x="853440" y="2505456"/>
              <a:ext cx="1442085" cy="1472565"/>
            </a:xfrm>
            <a:custGeom>
              <a:avLst/>
              <a:gdLst/>
              <a:ahLst/>
              <a:cxnLst/>
              <a:rect l="l" t="t" r="r" b="b"/>
              <a:pathLst>
                <a:path w="1442085" h="1472564">
                  <a:moveTo>
                    <a:pt x="1441704" y="0"/>
                  </a:moveTo>
                  <a:lnTo>
                    <a:pt x="0" y="0"/>
                  </a:lnTo>
                  <a:lnTo>
                    <a:pt x="0" y="1472184"/>
                  </a:lnTo>
                  <a:lnTo>
                    <a:pt x="1441704" y="1472184"/>
                  </a:lnTo>
                  <a:lnTo>
                    <a:pt x="144170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04" y="2404872"/>
              <a:ext cx="1435608" cy="147218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376" y="436321"/>
            <a:ext cx="2760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000000"/>
                </a:solidFill>
              </a:rPr>
              <a:t>Team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details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11601831" y="6589966"/>
            <a:ext cx="47625" cy="73660"/>
          </a:xfrm>
          <a:custGeom>
            <a:avLst/>
            <a:gdLst/>
            <a:ahLst/>
            <a:cxnLst/>
            <a:rect l="l" t="t" r="r" b="b"/>
            <a:pathLst>
              <a:path w="47625" h="73659">
                <a:moveTo>
                  <a:pt x="26543" y="0"/>
                </a:moveTo>
                <a:lnTo>
                  <a:pt x="16891" y="0"/>
                </a:lnTo>
                <a:lnTo>
                  <a:pt x="12065" y="1638"/>
                </a:lnTo>
                <a:lnTo>
                  <a:pt x="4445" y="8153"/>
                </a:lnTo>
                <a:lnTo>
                  <a:pt x="2032" y="12738"/>
                </a:lnTo>
                <a:lnTo>
                  <a:pt x="889" y="18669"/>
                </a:lnTo>
                <a:lnTo>
                  <a:pt x="9778" y="20243"/>
                </a:lnTo>
                <a:lnTo>
                  <a:pt x="10414" y="15913"/>
                </a:lnTo>
                <a:lnTo>
                  <a:pt x="11938" y="12674"/>
                </a:lnTo>
                <a:lnTo>
                  <a:pt x="16510" y="8356"/>
                </a:lnTo>
                <a:lnTo>
                  <a:pt x="19303" y="7277"/>
                </a:lnTo>
                <a:lnTo>
                  <a:pt x="26289" y="7277"/>
                </a:lnTo>
                <a:lnTo>
                  <a:pt x="29083" y="8331"/>
                </a:lnTo>
                <a:lnTo>
                  <a:pt x="33400" y="12598"/>
                </a:lnTo>
                <a:lnTo>
                  <a:pt x="34544" y="15278"/>
                </a:lnTo>
                <a:lnTo>
                  <a:pt x="34544" y="22606"/>
                </a:lnTo>
                <a:lnTo>
                  <a:pt x="33020" y="25641"/>
                </a:lnTo>
                <a:lnTo>
                  <a:pt x="27050" y="29565"/>
                </a:lnTo>
                <a:lnTo>
                  <a:pt x="23622" y="30556"/>
                </a:lnTo>
                <a:lnTo>
                  <a:pt x="18415" y="30454"/>
                </a:lnTo>
                <a:lnTo>
                  <a:pt x="17525" y="38214"/>
                </a:lnTo>
                <a:lnTo>
                  <a:pt x="19939" y="37553"/>
                </a:lnTo>
                <a:lnTo>
                  <a:pt x="22098" y="37236"/>
                </a:lnTo>
                <a:lnTo>
                  <a:pt x="27813" y="37236"/>
                </a:lnTo>
                <a:lnTo>
                  <a:pt x="31115" y="38544"/>
                </a:lnTo>
                <a:lnTo>
                  <a:pt x="36449" y="43815"/>
                </a:lnTo>
                <a:lnTo>
                  <a:pt x="37846" y="47167"/>
                </a:lnTo>
                <a:lnTo>
                  <a:pt x="37846" y="55486"/>
                </a:lnTo>
                <a:lnTo>
                  <a:pt x="36322" y="59055"/>
                </a:lnTo>
                <a:lnTo>
                  <a:pt x="30607" y="64820"/>
                </a:lnTo>
                <a:lnTo>
                  <a:pt x="27177" y="66255"/>
                </a:lnTo>
                <a:lnTo>
                  <a:pt x="19430" y="66255"/>
                </a:lnTo>
                <a:lnTo>
                  <a:pt x="16510" y="65151"/>
                </a:lnTo>
                <a:lnTo>
                  <a:pt x="11557" y="60731"/>
                </a:lnTo>
                <a:lnTo>
                  <a:pt x="9905" y="57124"/>
                </a:lnTo>
                <a:lnTo>
                  <a:pt x="8890" y="52108"/>
                </a:lnTo>
                <a:lnTo>
                  <a:pt x="0" y="53289"/>
                </a:lnTo>
                <a:lnTo>
                  <a:pt x="635" y="59283"/>
                </a:lnTo>
                <a:lnTo>
                  <a:pt x="3048" y="64160"/>
                </a:lnTo>
                <a:lnTo>
                  <a:pt x="11302" y="71691"/>
                </a:lnTo>
                <a:lnTo>
                  <a:pt x="16637" y="73571"/>
                </a:lnTo>
                <a:lnTo>
                  <a:pt x="29972" y="73571"/>
                </a:lnTo>
                <a:lnTo>
                  <a:pt x="35687" y="71386"/>
                </a:lnTo>
                <a:lnTo>
                  <a:pt x="44830" y="62649"/>
                </a:lnTo>
                <a:lnTo>
                  <a:pt x="47244" y="57315"/>
                </a:lnTo>
                <a:lnTo>
                  <a:pt x="47244" y="46380"/>
                </a:lnTo>
                <a:lnTo>
                  <a:pt x="45974" y="42506"/>
                </a:lnTo>
                <a:lnTo>
                  <a:pt x="41275" y="36322"/>
                </a:lnTo>
                <a:lnTo>
                  <a:pt x="37973" y="34290"/>
                </a:lnTo>
                <a:lnTo>
                  <a:pt x="33782" y="33299"/>
                </a:lnTo>
                <a:lnTo>
                  <a:pt x="36957" y="31800"/>
                </a:lnTo>
                <a:lnTo>
                  <a:pt x="39497" y="29768"/>
                </a:lnTo>
                <a:lnTo>
                  <a:pt x="42799" y="24663"/>
                </a:lnTo>
                <a:lnTo>
                  <a:pt x="43688" y="21831"/>
                </a:lnTo>
                <a:lnTo>
                  <a:pt x="43688" y="15443"/>
                </a:lnTo>
                <a:lnTo>
                  <a:pt x="42799" y="12344"/>
                </a:lnTo>
                <a:lnTo>
                  <a:pt x="39243" y="6515"/>
                </a:lnTo>
                <a:lnTo>
                  <a:pt x="36702" y="4216"/>
                </a:lnTo>
                <a:lnTo>
                  <a:pt x="30099" y="850"/>
                </a:lnTo>
                <a:lnTo>
                  <a:pt x="26543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79537"/>
              </p:ext>
            </p:extLst>
          </p:nvPr>
        </p:nvGraphicFramePr>
        <p:xfrm>
          <a:off x="609601" y="1295400"/>
          <a:ext cx="10103734" cy="4092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0">
                  <a:extLst>
                    <a:ext uri="{9D8B030D-6E8A-4147-A177-3AD203B41FA5}">
                      <a16:colId xmlns:a16="http://schemas.microsoft.com/office/drawing/2014/main" val="616596970"/>
                    </a:ext>
                  </a:extLst>
                </a:gridCol>
              </a:tblGrid>
              <a:tr h="2024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b="1" spc="-15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400" b="1" spc="-1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 NAME</a:t>
                      </a:r>
                      <a:r>
                        <a:rPr sz="1400" b="1" spc="-10" dirty="0" smtClean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1" spc="-10" dirty="0" smtClean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 +One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6350">
                      <a:solidFill>
                        <a:srgbClr val="E6BEFF"/>
                      </a:solidFill>
                      <a:prstDash val="solid"/>
                    </a:lnL>
                    <a:lnR w="6350">
                      <a:solidFill>
                        <a:srgbClr val="EBCCFF"/>
                      </a:solidFill>
                      <a:prstDash val="solid"/>
                    </a:lnR>
                    <a:lnT w="6350">
                      <a:solidFill>
                        <a:srgbClr val="E6BEFF"/>
                      </a:solidFill>
                      <a:prstDash val="solid"/>
                    </a:lnT>
                    <a:lnB w="6350">
                      <a:solidFill>
                        <a:srgbClr val="EBCC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CCFF"/>
                      </a:solidFill>
                      <a:prstDash val="solid"/>
                    </a:lnL>
                    <a:lnR w="6350">
                      <a:solidFill>
                        <a:srgbClr val="E6BEFF"/>
                      </a:solidFill>
                      <a:prstDash val="solid"/>
                    </a:lnR>
                    <a:lnT w="6350">
                      <a:solidFill>
                        <a:srgbClr val="E6BEFF"/>
                      </a:solidFill>
                      <a:prstDash val="solid"/>
                    </a:lnT>
                    <a:lnB w="6350">
                      <a:solidFill>
                        <a:srgbClr val="D4D4D4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19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 dirty="0">
                        <a:latin typeface="Times New Roman"/>
                        <a:cs typeface="Times New Roman"/>
                      </a:endParaRPr>
                    </a:p>
                    <a:p>
                      <a:pPr marL="2176145" marR="982980">
                        <a:lnSpc>
                          <a:spcPts val="3170"/>
                        </a:lnSpc>
                      </a:pPr>
                      <a:r>
                        <a:rPr lang="en-US" sz="3300" b="1" spc="10" dirty="0" smtClean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Kaushal Kulkarni</a:t>
                      </a:r>
                      <a:endParaRPr sz="3300" dirty="0">
                        <a:latin typeface="Arial"/>
                        <a:cs typeface="Arial"/>
                      </a:endParaRPr>
                    </a:p>
                    <a:p>
                      <a:pPr marL="2252980" marR="280987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1200" dirty="0" smtClean="0">
                          <a:latin typeface="Arial MT"/>
                          <a:cs typeface="Arial MT"/>
                        </a:rPr>
                        <a:t>Co</a:t>
                      </a:r>
                      <a:r>
                        <a:rPr sz="1200" spc="20" dirty="0" smtClean="0">
                          <a:latin typeface="Arial MT"/>
                          <a:cs typeface="Arial MT"/>
                        </a:rPr>
                        <a:t>ll</a:t>
                      </a:r>
                      <a:r>
                        <a:rPr sz="1200" dirty="0" smtClean="0">
                          <a:latin typeface="Arial MT"/>
                          <a:cs typeface="Arial MT"/>
                        </a:rPr>
                        <a:t>eg</a:t>
                      </a:r>
                      <a:r>
                        <a:rPr sz="1200" spc="-20" dirty="0" smtClean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 smtClean="0">
                          <a:latin typeface="Arial MT"/>
                          <a:cs typeface="Arial MT"/>
                        </a:rPr>
                        <a:t>:</a:t>
                      </a:r>
                      <a:r>
                        <a:rPr lang="en-US" sz="1200" baseline="0" dirty="0" smtClean="0">
                          <a:latin typeface="Arial MT"/>
                          <a:cs typeface="Arial MT"/>
                        </a:rPr>
                        <a:t> Pune Institute of Computer Technology</a:t>
                      </a:r>
                      <a:r>
                        <a:rPr sz="1200" dirty="0" smtClean="0">
                          <a:latin typeface="Arial MT"/>
                          <a:cs typeface="Arial MT"/>
                        </a:rPr>
                        <a:t> </a:t>
                      </a:r>
                      <a:endParaRPr lang="en-US" sz="1200" dirty="0" smtClean="0">
                        <a:latin typeface="Arial MT"/>
                        <a:cs typeface="Arial MT"/>
                      </a:endParaRPr>
                    </a:p>
                    <a:p>
                      <a:pPr marL="2252980" marR="280987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1200" spc="-10" dirty="0" smtClean="0">
                          <a:latin typeface="Arial MT"/>
                          <a:cs typeface="Arial MT"/>
                        </a:rPr>
                        <a:t>Stream:</a:t>
                      </a:r>
                      <a:r>
                        <a:rPr lang="en-US" sz="1200" spc="-10" dirty="0" smtClean="0">
                          <a:latin typeface="Arial MT"/>
                          <a:cs typeface="Arial MT"/>
                        </a:rPr>
                        <a:t> Electronics</a:t>
                      </a:r>
                      <a:r>
                        <a:rPr lang="en-US" sz="1200" spc="-10" baseline="0" dirty="0" smtClean="0">
                          <a:latin typeface="Arial MT"/>
                          <a:cs typeface="Arial MT"/>
                        </a:rPr>
                        <a:t> and Telecommunication</a:t>
                      </a:r>
                      <a:endParaRPr sz="1200" dirty="0" smtClean="0">
                        <a:latin typeface="Arial MT"/>
                        <a:cs typeface="Arial MT"/>
                      </a:endParaRPr>
                    </a:p>
                    <a:p>
                      <a:pPr marL="2252980">
                        <a:lnSpc>
                          <a:spcPct val="100000"/>
                        </a:lnSpc>
                      </a:pPr>
                      <a:r>
                        <a:rPr sz="1200" spc="-35" dirty="0" smtClean="0">
                          <a:latin typeface="Arial MT"/>
                          <a:cs typeface="Arial MT"/>
                        </a:rPr>
                        <a:t>Year</a:t>
                      </a:r>
                      <a:r>
                        <a:rPr sz="1200" spc="-40" dirty="0" smtClean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 smtClean="0">
                          <a:latin typeface="Arial MT"/>
                          <a:cs typeface="Arial MT"/>
                        </a:rPr>
                        <a:t>graduation:</a:t>
                      </a:r>
                      <a:r>
                        <a:rPr lang="en-US" sz="1200" dirty="0" smtClean="0">
                          <a:latin typeface="Arial MT"/>
                          <a:cs typeface="Arial MT"/>
                        </a:rPr>
                        <a:t> 2024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A112FF"/>
                      </a:solidFill>
                      <a:prstDash val="solid"/>
                    </a:lnR>
                    <a:lnT w="6350" cap="flat" cmpd="sng" algn="ctr">
                      <a:solidFill>
                        <a:srgbClr val="EB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3175" marB="0">
                    <a:lnL w="6350" cap="flat" cmpd="sng" algn="ctr">
                      <a:solidFill>
                        <a:srgbClr val="A11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47078" y="6426187"/>
            <a:ext cx="1548765" cy="1498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50" b="1" i="1" spc="-5" dirty="0">
                <a:latin typeface="Arial"/>
                <a:cs typeface="Arial"/>
              </a:rPr>
              <a:t>All</a:t>
            </a:r>
            <a:r>
              <a:rPr sz="1050" b="1" i="1" spc="-25" dirty="0">
                <a:latin typeface="Arial"/>
                <a:cs typeface="Arial"/>
              </a:rPr>
              <a:t> </a:t>
            </a:r>
            <a:r>
              <a:rPr sz="1050" b="1" i="1" spc="-5" dirty="0">
                <a:latin typeface="Arial"/>
                <a:cs typeface="Arial"/>
              </a:rPr>
              <a:t>fields</a:t>
            </a:r>
            <a:r>
              <a:rPr sz="1050" b="1" i="1" spc="-30" dirty="0">
                <a:latin typeface="Arial"/>
                <a:cs typeface="Arial"/>
              </a:rPr>
              <a:t> </a:t>
            </a:r>
            <a:r>
              <a:rPr sz="1050" b="1" i="1" spc="-5" dirty="0">
                <a:latin typeface="Arial"/>
                <a:cs typeface="Arial"/>
              </a:rPr>
              <a:t>are</a:t>
            </a:r>
            <a:r>
              <a:rPr sz="1050" b="1" i="1" spc="-10" dirty="0">
                <a:latin typeface="Arial"/>
                <a:cs typeface="Arial"/>
              </a:rPr>
              <a:t> </a:t>
            </a:r>
            <a:r>
              <a:rPr sz="1050" b="1" i="1" dirty="0">
                <a:latin typeface="Arial"/>
                <a:cs typeface="Arial"/>
              </a:rPr>
              <a:t>mandatory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 flipV="1">
            <a:off x="2819400" y="2505456"/>
            <a:ext cx="3429000" cy="76200"/>
          </a:xfrm>
          <a:custGeom>
            <a:avLst/>
            <a:gdLst/>
            <a:ahLst/>
            <a:cxnLst/>
            <a:rect l="l" t="t" r="r" b="b"/>
            <a:pathLst>
              <a:path w="1718310">
                <a:moveTo>
                  <a:pt x="0" y="0"/>
                </a:moveTo>
                <a:lnTo>
                  <a:pt x="1718056" y="0"/>
                </a:lnTo>
              </a:path>
            </a:pathLst>
          </a:custGeom>
          <a:ln w="6096">
            <a:solidFill>
              <a:srgbClr val="A11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5" y="2404872"/>
            <a:ext cx="1415457" cy="15067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387095"/>
            <a:ext cx="11280775" cy="698500"/>
          </a:xfrm>
          <a:custGeom>
            <a:avLst/>
            <a:gdLst/>
            <a:ahLst/>
            <a:cxnLst/>
            <a:rect l="l" t="t" r="r" b="b"/>
            <a:pathLst>
              <a:path w="11280775" h="698500">
                <a:moveTo>
                  <a:pt x="11280648" y="0"/>
                </a:moveTo>
                <a:lnTo>
                  <a:pt x="0" y="0"/>
                </a:lnTo>
                <a:lnTo>
                  <a:pt x="0" y="697991"/>
                </a:lnTo>
                <a:lnTo>
                  <a:pt x="11280648" y="697991"/>
                </a:lnTo>
                <a:lnTo>
                  <a:pt x="11280648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232" y="512775"/>
            <a:ext cx="6451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/>
              <a:t>Problem statement and </a:t>
            </a:r>
            <a:r>
              <a:rPr lang="en-US" sz="2400" dirty="0"/>
              <a:t>d</a:t>
            </a:r>
            <a:r>
              <a:rPr sz="2400" dirty="0" smtClean="0"/>
              <a:t>e</a:t>
            </a:r>
            <a:r>
              <a:rPr lang="en-US" sz="2400" dirty="0" smtClean="0"/>
              <a:t>scription</a:t>
            </a:r>
            <a:endParaRPr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0232" y="1447800"/>
            <a:ext cx="1120325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MT"/>
              </a:rPr>
              <a:t>Problem </a:t>
            </a:r>
            <a:r>
              <a:rPr lang="en-US" sz="1400" b="1" dirty="0">
                <a:latin typeface="Arial MT"/>
              </a:rPr>
              <a:t>statement </a:t>
            </a:r>
            <a:r>
              <a:rPr lang="en-US" sz="1400" b="1" dirty="0" smtClean="0">
                <a:latin typeface="Arial MT"/>
              </a:rPr>
              <a:t>: Develop a software </a:t>
            </a:r>
            <a:r>
              <a:rPr lang="en-US" sz="1400" b="1" dirty="0">
                <a:latin typeface="Arial MT"/>
              </a:rPr>
              <a:t>to provide actionable insights and recommendations for businesses and organizations, enabling them to reduce their environmental footprint, optimize resource usage, and contribute to a more sustainable and transparent future</a:t>
            </a:r>
            <a:r>
              <a:rPr lang="en-US" sz="1400" b="1" dirty="0" smtClean="0">
                <a:latin typeface="Arial MT"/>
              </a:rPr>
              <a:t>.</a:t>
            </a:r>
          </a:p>
          <a:p>
            <a:endParaRPr lang="en-US" sz="1400" b="1" dirty="0">
              <a:latin typeface="Arial MT"/>
            </a:endParaRPr>
          </a:p>
          <a:p>
            <a:r>
              <a:rPr lang="en-US" sz="1400" dirty="0" smtClean="0">
                <a:latin typeface="Arial MT"/>
              </a:rPr>
              <a:t>Key points:</a:t>
            </a:r>
          </a:p>
          <a:p>
            <a:endParaRPr lang="en-US" sz="1400" dirty="0" smtClean="0">
              <a:latin typeface="Arial MT"/>
            </a:endParaRP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 MT"/>
              </a:rPr>
              <a:t>The </a:t>
            </a:r>
            <a:r>
              <a:rPr lang="en-US" sz="1400" dirty="0">
                <a:latin typeface="Arial MT"/>
              </a:rPr>
              <a:t>project aims to confront pressing environmental challenges by leveraging the capabilities of generative AI. </a:t>
            </a:r>
            <a:r>
              <a:rPr lang="en-US" sz="1400" dirty="0">
                <a:latin typeface="Arial MT"/>
              </a:rPr>
              <a:t>It seeks to develop a sophisticated system capable of collecting and analyzing data from diverse sources, such as energy consumption, waste generation, and resource utilization. </a:t>
            </a:r>
            <a:r>
              <a:rPr lang="en-US" sz="1400" dirty="0">
                <a:latin typeface="Arial MT"/>
              </a:rPr>
              <a:t>By doing so, it can identify inefficiencies, predict environmental impacts, and recommend sustainable </a:t>
            </a:r>
            <a:r>
              <a:rPr lang="en-US" sz="1400" dirty="0" smtClean="0">
                <a:latin typeface="Arial MT"/>
              </a:rPr>
              <a:t>practices. </a:t>
            </a:r>
          </a:p>
          <a:p>
            <a:pPr marL="342900" indent="-342900">
              <a:buAutoNum type="arabicParenR"/>
            </a:pPr>
            <a:endParaRPr lang="en-US" sz="1400" dirty="0" smtClean="0">
              <a:latin typeface="Arial MT"/>
            </a:endParaRP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 MT"/>
              </a:rPr>
              <a:t>This software </a:t>
            </a:r>
            <a:r>
              <a:rPr lang="en-US" sz="1400" dirty="0">
                <a:latin typeface="Arial MT"/>
              </a:rPr>
              <a:t>intends to promote circular economy principles. </a:t>
            </a:r>
            <a:r>
              <a:rPr lang="en-US" sz="1400" dirty="0">
                <a:latin typeface="Arial MT"/>
              </a:rPr>
              <a:t>It will include features that enable businesses and organizations to optimize resource utilization, reduce waste, and enhance recycling efforts. </a:t>
            </a:r>
            <a:r>
              <a:rPr lang="en-US" sz="1400" dirty="0">
                <a:latin typeface="Arial MT"/>
              </a:rPr>
              <a:t>By facilitating the adoption of circular economy practices, this solution contributes to a more sustainable and responsible consumption </a:t>
            </a:r>
            <a:r>
              <a:rPr lang="en-US" sz="1400" dirty="0" smtClean="0">
                <a:latin typeface="Arial MT"/>
              </a:rPr>
              <a:t>pattern.</a:t>
            </a:r>
          </a:p>
          <a:p>
            <a:pPr marL="342900" indent="-342900">
              <a:buAutoNum type="arabicParenR"/>
            </a:pPr>
            <a:endParaRPr lang="en-US" sz="1400" dirty="0" smtClean="0">
              <a:latin typeface="Arial MT"/>
            </a:endParaRPr>
          </a:p>
          <a:p>
            <a:pPr marL="342900" indent="-342900">
              <a:buAutoNum type="arabicParenR"/>
            </a:pPr>
            <a:r>
              <a:rPr lang="en-US" sz="1400" dirty="0" smtClean="0">
                <a:latin typeface="Arial MT"/>
              </a:rPr>
              <a:t>It will </a:t>
            </a:r>
            <a:r>
              <a:rPr lang="en-US" sz="1400" dirty="0">
                <a:latin typeface="Arial MT"/>
              </a:rPr>
              <a:t>provide a user-friendly dashboard for businesses to visualize and understand the data-driven insights. </a:t>
            </a:r>
            <a:r>
              <a:rPr lang="en-US" sz="1400" dirty="0">
                <a:latin typeface="Arial MT"/>
              </a:rPr>
              <a:t>Customization options allow organizations to set and track sustainability goals, while reporting features enable them to monitor progress over time.</a:t>
            </a:r>
          </a:p>
          <a:p>
            <a:endParaRPr lang="en-IN" sz="1200" dirty="0">
              <a:latin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75" y="203097"/>
            <a:ext cx="11283950" cy="456535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2400" dirty="0"/>
              <a:t>Proposed</a:t>
            </a:r>
            <a:r>
              <a:rPr sz="2400" spc="-25" dirty="0"/>
              <a:t> </a:t>
            </a:r>
            <a:r>
              <a:rPr sz="2400" spc="-5" dirty="0"/>
              <a:t>solution</a:t>
            </a:r>
            <a:r>
              <a:rPr sz="2400" spc="-50" dirty="0"/>
              <a:t> </a:t>
            </a:r>
            <a:r>
              <a:rPr lang="en-US" sz="2400" dirty="0" smtClean="0"/>
              <a:t>and flowchart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797910"/>
            <a:ext cx="5791200" cy="6060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375" y="676738"/>
            <a:ext cx="666902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MT"/>
              </a:rPr>
              <a:t>Data Collection and </a:t>
            </a:r>
            <a:r>
              <a:rPr lang="en-US" sz="1400" b="1" dirty="0" smtClean="0">
                <a:latin typeface="Arial MT"/>
              </a:rPr>
              <a:t>Preprocessing: </a:t>
            </a:r>
            <a:r>
              <a:rPr lang="en-US" sz="1400" dirty="0" smtClean="0">
                <a:latin typeface="Arial MT"/>
              </a:rPr>
              <a:t>Users </a:t>
            </a:r>
            <a:r>
              <a:rPr lang="en-US" sz="1400" dirty="0">
                <a:latin typeface="Arial MT"/>
              </a:rPr>
              <a:t>select specific data sources relevant to their organization or </a:t>
            </a:r>
            <a:r>
              <a:rPr lang="en-US" sz="1400" dirty="0" smtClean="0">
                <a:latin typeface="Arial MT"/>
              </a:rPr>
              <a:t>goals. The </a:t>
            </a:r>
            <a:r>
              <a:rPr lang="en-US" sz="1400" dirty="0">
                <a:latin typeface="Arial MT"/>
              </a:rPr>
              <a:t>platform collects and preprocesses </a:t>
            </a:r>
            <a:r>
              <a:rPr lang="en-US" sz="1400" dirty="0" smtClean="0">
                <a:latin typeface="Arial MT"/>
              </a:rPr>
              <a:t>data of the organization, </a:t>
            </a:r>
            <a:r>
              <a:rPr lang="en-US" sz="1400" dirty="0">
                <a:latin typeface="Arial MT"/>
              </a:rPr>
              <a:t>preparing it for analysis</a:t>
            </a:r>
            <a:r>
              <a:rPr lang="en-US" sz="1400" dirty="0" smtClean="0">
                <a:latin typeface="Arial MT"/>
              </a:rPr>
              <a:t>.</a:t>
            </a:r>
          </a:p>
          <a:p>
            <a:endParaRPr lang="en-US" sz="1400" dirty="0">
              <a:latin typeface="Arial MT"/>
            </a:endParaRPr>
          </a:p>
          <a:p>
            <a:r>
              <a:rPr lang="en-US" sz="1400" b="1" dirty="0">
                <a:latin typeface="Arial MT"/>
              </a:rPr>
              <a:t>AI </a:t>
            </a:r>
            <a:r>
              <a:rPr lang="en-US" sz="1400" b="1" dirty="0" smtClean="0">
                <a:latin typeface="Arial MT"/>
              </a:rPr>
              <a:t>Analysis: </a:t>
            </a:r>
            <a:r>
              <a:rPr lang="en-US" sz="1400" dirty="0" smtClean="0">
                <a:latin typeface="Arial MT"/>
              </a:rPr>
              <a:t>Advanced </a:t>
            </a:r>
            <a:r>
              <a:rPr lang="en-US" sz="1400" dirty="0">
                <a:latin typeface="Arial MT"/>
              </a:rPr>
              <a:t>AI models are applied to the collected </a:t>
            </a:r>
            <a:r>
              <a:rPr lang="en-US" sz="1400" dirty="0" smtClean="0">
                <a:latin typeface="Arial MT"/>
              </a:rPr>
              <a:t>data. These </a:t>
            </a:r>
            <a:r>
              <a:rPr lang="en-US" sz="1400" dirty="0">
                <a:latin typeface="Arial MT"/>
              </a:rPr>
              <a:t>models analyze the data to identify patterns, inefficiencies, and potential areas for sustainability improvements</a:t>
            </a:r>
            <a:r>
              <a:rPr lang="en-US" sz="1400" dirty="0" smtClean="0">
                <a:latin typeface="Arial MT"/>
              </a:rPr>
              <a:t>.</a:t>
            </a:r>
          </a:p>
          <a:p>
            <a:endParaRPr lang="en-US" sz="1400" dirty="0">
              <a:latin typeface="Arial MT"/>
            </a:endParaRPr>
          </a:p>
          <a:p>
            <a:r>
              <a:rPr lang="en-US" sz="1400" b="1" dirty="0">
                <a:latin typeface="Arial MT"/>
              </a:rPr>
              <a:t>Sustainability </a:t>
            </a:r>
            <a:r>
              <a:rPr lang="en-US" sz="1400" b="1" dirty="0" smtClean="0">
                <a:latin typeface="Arial MT"/>
              </a:rPr>
              <a:t>Recommendations: </a:t>
            </a:r>
            <a:r>
              <a:rPr lang="en-US" sz="1400" dirty="0" smtClean="0">
                <a:latin typeface="Arial MT"/>
              </a:rPr>
              <a:t>Based </a:t>
            </a:r>
            <a:r>
              <a:rPr lang="en-US" sz="1400" dirty="0">
                <a:latin typeface="Arial MT"/>
              </a:rPr>
              <a:t>on the AI analysis, the platform generates specific sustainability </a:t>
            </a:r>
            <a:r>
              <a:rPr lang="en-US" sz="1400" dirty="0" smtClean="0">
                <a:latin typeface="Arial MT"/>
              </a:rPr>
              <a:t>recommendations. These </a:t>
            </a:r>
            <a:r>
              <a:rPr lang="en-US" sz="1400" dirty="0">
                <a:latin typeface="Arial MT"/>
              </a:rPr>
              <a:t>recommendations are presented to users as actionable insights, providing guidance on how to improve sustainability practices</a:t>
            </a:r>
            <a:r>
              <a:rPr lang="en-US" sz="1400" dirty="0" smtClean="0">
                <a:latin typeface="Arial MT"/>
              </a:rPr>
              <a:t>.</a:t>
            </a:r>
          </a:p>
          <a:p>
            <a:endParaRPr lang="en-US" sz="1400" dirty="0">
              <a:latin typeface="Arial MT"/>
            </a:endParaRPr>
          </a:p>
          <a:p>
            <a:r>
              <a:rPr lang="en-US" sz="1400" b="1" dirty="0" smtClean="0">
                <a:latin typeface="Arial MT"/>
              </a:rPr>
              <a:t>Customization:</a:t>
            </a:r>
            <a:r>
              <a:rPr lang="en-US" sz="1400" dirty="0" smtClean="0">
                <a:latin typeface="Arial MT"/>
              </a:rPr>
              <a:t> Users </a:t>
            </a:r>
            <a:r>
              <a:rPr lang="en-US" sz="1400" dirty="0">
                <a:latin typeface="Arial MT"/>
              </a:rPr>
              <a:t>have the option to customize their sustainability </a:t>
            </a:r>
            <a:r>
              <a:rPr lang="en-US" sz="1400" dirty="0" smtClean="0">
                <a:latin typeface="Arial MT"/>
              </a:rPr>
              <a:t>goals. They </a:t>
            </a:r>
            <a:r>
              <a:rPr lang="en-US" sz="1400" dirty="0">
                <a:latin typeface="Arial MT"/>
              </a:rPr>
              <a:t>can set objectives aligned with their organization's values and objectives, fine-tuning the recommendations</a:t>
            </a:r>
            <a:r>
              <a:rPr lang="en-US" sz="1400" dirty="0" smtClean="0">
                <a:latin typeface="Arial MT"/>
              </a:rPr>
              <a:t>.</a:t>
            </a:r>
          </a:p>
          <a:p>
            <a:endParaRPr lang="en-US" sz="1400" dirty="0">
              <a:latin typeface="Arial MT"/>
            </a:endParaRPr>
          </a:p>
          <a:p>
            <a:r>
              <a:rPr lang="en-US" sz="1400" b="1" dirty="0" smtClean="0">
                <a:latin typeface="Arial MT"/>
              </a:rPr>
              <a:t>Reporting:</a:t>
            </a:r>
            <a:r>
              <a:rPr lang="en-US" sz="1400" dirty="0" smtClean="0">
                <a:latin typeface="Arial MT"/>
              </a:rPr>
              <a:t> The </a:t>
            </a:r>
            <a:r>
              <a:rPr lang="en-US" sz="1400" dirty="0">
                <a:latin typeface="Arial MT"/>
              </a:rPr>
              <a:t>platform generates sustainability reports based on user data and AI </a:t>
            </a:r>
            <a:r>
              <a:rPr lang="en-US" sz="1400" dirty="0" smtClean="0">
                <a:latin typeface="Arial MT"/>
              </a:rPr>
              <a:t>analysis. Users </a:t>
            </a:r>
            <a:r>
              <a:rPr lang="en-US" sz="1400" dirty="0">
                <a:latin typeface="Arial MT"/>
              </a:rPr>
              <a:t>can review these reports to track their progress over time, making data-driven decisions</a:t>
            </a:r>
            <a:r>
              <a:rPr lang="en-US" sz="1400" dirty="0" smtClean="0">
                <a:latin typeface="Arial MT"/>
              </a:rPr>
              <a:t>.</a:t>
            </a:r>
          </a:p>
          <a:p>
            <a:endParaRPr lang="en-US" sz="1400" dirty="0">
              <a:latin typeface="Arial MT"/>
            </a:endParaRPr>
          </a:p>
          <a:p>
            <a:r>
              <a:rPr lang="en-US" sz="1400" b="1" dirty="0">
                <a:latin typeface="Arial MT"/>
              </a:rPr>
              <a:t>Data </a:t>
            </a:r>
            <a:r>
              <a:rPr lang="en-US" sz="1400" b="1" dirty="0" smtClean="0">
                <a:latin typeface="Arial MT"/>
              </a:rPr>
              <a:t>Transparency:</a:t>
            </a:r>
            <a:r>
              <a:rPr lang="en-US" sz="1400" dirty="0" smtClean="0">
                <a:latin typeface="Arial MT"/>
              </a:rPr>
              <a:t> To </a:t>
            </a:r>
            <a:r>
              <a:rPr lang="en-US" sz="1400" dirty="0">
                <a:latin typeface="Arial MT"/>
              </a:rPr>
              <a:t>ensure transparency and trust, the platform provides features that explain how AI-generated recommendations were </a:t>
            </a:r>
            <a:r>
              <a:rPr lang="en-US" sz="1400" dirty="0" smtClean="0">
                <a:latin typeface="Arial MT"/>
              </a:rPr>
              <a:t>derived. Users </a:t>
            </a:r>
            <a:r>
              <a:rPr lang="en-US" sz="1400" dirty="0">
                <a:latin typeface="Arial MT"/>
              </a:rPr>
              <a:t>can gain insights into the reasoning behind the sustainability suggestions</a:t>
            </a:r>
            <a:r>
              <a:rPr lang="en-US" sz="1400" dirty="0" smtClean="0">
                <a:latin typeface="Arial MT"/>
              </a:rPr>
              <a:t>.</a:t>
            </a:r>
          </a:p>
          <a:p>
            <a:endParaRPr lang="en-US" sz="1400" dirty="0">
              <a:latin typeface="Arial MT"/>
            </a:endParaRPr>
          </a:p>
          <a:p>
            <a:r>
              <a:rPr lang="en-US" sz="1400" b="1" dirty="0" smtClean="0">
                <a:latin typeface="Arial MT"/>
              </a:rPr>
              <a:t>Dashboard: </a:t>
            </a:r>
            <a:r>
              <a:rPr lang="en-US" sz="1400" dirty="0" smtClean="0">
                <a:latin typeface="Arial MT"/>
              </a:rPr>
              <a:t>Upon </a:t>
            </a:r>
            <a:r>
              <a:rPr lang="en-US" sz="1400" dirty="0">
                <a:latin typeface="Arial MT"/>
              </a:rPr>
              <a:t>login, users are directed to their personalized </a:t>
            </a:r>
            <a:r>
              <a:rPr lang="en-US" sz="1400" dirty="0" smtClean="0">
                <a:latin typeface="Arial MT"/>
              </a:rPr>
              <a:t>dashboard. Here</a:t>
            </a:r>
            <a:r>
              <a:rPr lang="en-US" sz="1400" dirty="0">
                <a:latin typeface="Arial MT"/>
              </a:rPr>
              <a:t>, they can initiate the data analysis process and configure their sustainability preferences.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64" y="2227737"/>
            <a:ext cx="11283950" cy="483637"/>
          </a:xfrm>
          <a:custGeom>
            <a:avLst/>
            <a:gdLst/>
            <a:ahLst/>
            <a:cxnLst/>
            <a:rect l="l" t="t" r="r" b="b"/>
            <a:pathLst>
              <a:path w="11283950" h="685800">
                <a:moveTo>
                  <a:pt x="11283696" y="0"/>
                </a:moveTo>
                <a:lnTo>
                  <a:pt x="0" y="0"/>
                </a:lnTo>
                <a:lnTo>
                  <a:pt x="0" y="685800"/>
                </a:lnTo>
                <a:lnTo>
                  <a:pt x="11283696" y="685800"/>
                </a:lnTo>
                <a:lnTo>
                  <a:pt x="11283696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64" y="2302522"/>
            <a:ext cx="10206355" cy="3340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dirty="0"/>
              <a:t>How</a:t>
            </a:r>
            <a:r>
              <a:rPr sz="2200" spc="-15" dirty="0"/>
              <a:t> </a:t>
            </a:r>
            <a:r>
              <a:rPr sz="2200" dirty="0"/>
              <a:t>does </a:t>
            </a:r>
            <a:r>
              <a:rPr sz="2200" spc="-15" dirty="0"/>
              <a:t>your</a:t>
            </a:r>
            <a:r>
              <a:rPr sz="2200" spc="55" dirty="0"/>
              <a:t> </a:t>
            </a:r>
            <a:r>
              <a:rPr sz="2200" dirty="0"/>
              <a:t>innovation</a:t>
            </a:r>
            <a:r>
              <a:rPr sz="2200" spc="20" dirty="0"/>
              <a:t> </a:t>
            </a:r>
            <a:r>
              <a:rPr sz="2200" dirty="0"/>
              <a:t>accelerate</a:t>
            </a:r>
            <a:r>
              <a:rPr sz="2200" spc="-10" dirty="0"/>
              <a:t> </a:t>
            </a:r>
            <a:r>
              <a:rPr sz="2200" dirty="0"/>
              <a:t>change</a:t>
            </a:r>
            <a:r>
              <a:rPr sz="2200" spc="-5" dirty="0"/>
              <a:t> </a:t>
            </a:r>
            <a:r>
              <a:rPr sz="2200" spc="20" dirty="0"/>
              <a:t>with</a:t>
            </a:r>
            <a:r>
              <a:rPr sz="2200" spc="-65" dirty="0"/>
              <a:t> </a:t>
            </a:r>
            <a:r>
              <a:rPr sz="2200" spc="5" dirty="0"/>
              <a:t>the</a:t>
            </a:r>
            <a:r>
              <a:rPr sz="2200" spc="-20" dirty="0"/>
              <a:t> </a:t>
            </a:r>
            <a:r>
              <a:rPr sz="2200" spc="10" dirty="0"/>
              <a:t>power</a:t>
            </a:r>
            <a:r>
              <a:rPr sz="2200" spc="-65" dirty="0"/>
              <a:t> </a:t>
            </a:r>
            <a:r>
              <a:rPr sz="2200" dirty="0"/>
              <a:t>of</a:t>
            </a:r>
            <a:r>
              <a:rPr sz="2200" spc="10" dirty="0"/>
              <a:t> </a:t>
            </a:r>
            <a:r>
              <a:rPr sz="2200" spc="-20" dirty="0"/>
              <a:t>Technology</a:t>
            </a:r>
            <a:r>
              <a:rPr sz="2200" spc="-20" dirty="0" smtClean="0"/>
              <a:t>?</a:t>
            </a:r>
            <a:endParaRPr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773134"/>
            <a:ext cx="11283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400" dirty="0" smtClean="0">
                <a:latin typeface="Arial MT"/>
              </a:rPr>
              <a:t>The </a:t>
            </a:r>
            <a:r>
              <a:rPr lang="en-US" sz="1400" dirty="0">
                <a:latin typeface="Arial MT"/>
              </a:rPr>
              <a:t>platform leverages advanced AI and data analytics to process vast amounts of data quickly and accurately. This empowers users to make informed decisions based on real-time insights, accelerating their ability to address environmental challenges and improve sustainability </a:t>
            </a:r>
            <a:r>
              <a:rPr lang="en-US" sz="1400" dirty="0" smtClean="0">
                <a:latin typeface="Arial MT"/>
              </a:rPr>
              <a:t>practices.</a:t>
            </a:r>
            <a:endParaRPr lang="en-US" sz="1400" dirty="0">
              <a:latin typeface="Arial MT"/>
            </a:endParaRPr>
          </a:p>
          <a:p>
            <a:pPr marL="228600" indent="-228600">
              <a:buAutoNum type="arabicParenR"/>
            </a:pPr>
            <a:r>
              <a:rPr lang="en-US" sz="1400" dirty="0" smtClean="0">
                <a:latin typeface="Arial MT"/>
              </a:rPr>
              <a:t>Improved </a:t>
            </a:r>
            <a:r>
              <a:rPr lang="en-US" sz="1400" dirty="0">
                <a:latin typeface="Arial MT"/>
              </a:rPr>
              <a:t>efficiency and resource utilization, directly contributing to sustainability </a:t>
            </a:r>
            <a:r>
              <a:rPr lang="en-US" sz="1400" dirty="0" smtClean="0">
                <a:latin typeface="Arial MT"/>
              </a:rPr>
              <a:t>goals.</a:t>
            </a:r>
            <a:endParaRPr lang="en-US" sz="1400" dirty="0">
              <a:latin typeface="Arial MT"/>
            </a:endParaRPr>
          </a:p>
          <a:p>
            <a:pPr marL="228600" indent="-228600">
              <a:buAutoNum type="arabicParenR"/>
            </a:pPr>
            <a:r>
              <a:rPr lang="en-US" sz="1400" dirty="0" smtClean="0">
                <a:latin typeface="Arial MT"/>
              </a:rPr>
              <a:t>Technology </a:t>
            </a:r>
            <a:r>
              <a:rPr lang="en-US" sz="1400" dirty="0">
                <a:latin typeface="Arial MT"/>
              </a:rPr>
              <a:t>facilitates transparency in how sustainability recommendations are generated. Users </a:t>
            </a:r>
            <a:r>
              <a:rPr lang="en-US" sz="1400" dirty="0" smtClean="0">
                <a:latin typeface="Arial MT"/>
              </a:rPr>
              <a:t>can </a:t>
            </a:r>
            <a:r>
              <a:rPr lang="en-US" sz="1400" dirty="0">
                <a:latin typeface="Arial MT"/>
              </a:rPr>
              <a:t>understand the rationale behind </a:t>
            </a:r>
            <a:r>
              <a:rPr lang="en-US" sz="1400" dirty="0" smtClean="0">
                <a:latin typeface="Arial MT"/>
              </a:rPr>
              <a:t>AI-    generated </a:t>
            </a:r>
            <a:r>
              <a:rPr lang="en-US" sz="1400" dirty="0">
                <a:latin typeface="Arial MT"/>
              </a:rPr>
              <a:t>suggestions, building trust in the platform's guidance and accelerating </a:t>
            </a:r>
            <a:r>
              <a:rPr lang="en-US" sz="1400" dirty="0" smtClean="0">
                <a:latin typeface="Arial MT"/>
              </a:rPr>
              <a:t>adoption.</a:t>
            </a:r>
            <a:endParaRPr lang="en-US" sz="1400" dirty="0">
              <a:latin typeface="Arial MT"/>
            </a:endParaRPr>
          </a:p>
          <a:p>
            <a:pPr marL="228600" indent="-228600">
              <a:buAutoNum type="arabicParenR"/>
            </a:pPr>
            <a:r>
              <a:rPr lang="en-US" sz="1400" dirty="0" smtClean="0">
                <a:latin typeface="Arial MT"/>
              </a:rPr>
              <a:t>The </a:t>
            </a:r>
            <a:r>
              <a:rPr lang="en-US" sz="1400" dirty="0">
                <a:latin typeface="Arial MT"/>
              </a:rPr>
              <a:t>platform's technology allows users to access and manage sustainability initiatives remotely, making it convenient and accessible across geographies and time zones, thereby accelerating global sustainability </a:t>
            </a:r>
            <a:r>
              <a:rPr lang="en-US" sz="1400" dirty="0" smtClean="0">
                <a:latin typeface="Arial MT"/>
              </a:rPr>
              <a:t>efforts.</a:t>
            </a:r>
            <a:endParaRPr lang="en-US" sz="1400" dirty="0">
              <a:latin typeface="Arial MT"/>
            </a:endParaRPr>
          </a:p>
          <a:p>
            <a:pPr marL="228600" indent="-228600">
              <a:buAutoNum type="arabicParenR"/>
            </a:pPr>
            <a:r>
              <a:rPr lang="en-US" sz="1400" dirty="0" smtClean="0">
                <a:latin typeface="Arial MT"/>
              </a:rPr>
              <a:t>This idea has </a:t>
            </a:r>
            <a:r>
              <a:rPr lang="en-US" sz="1400" dirty="0">
                <a:latin typeface="Arial MT"/>
              </a:rPr>
              <a:t>the potential to bring about significant positive changes in the environment by addressing several critical aspects of sustainability</a:t>
            </a:r>
            <a:r>
              <a:rPr lang="en-US" sz="1400" dirty="0" smtClean="0">
                <a:latin typeface="Arial MT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 MT"/>
              </a:rPr>
              <a:t>Reduction </a:t>
            </a:r>
            <a:r>
              <a:rPr lang="en-IN" sz="1400" dirty="0">
                <a:latin typeface="Arial MT"/>
              </a:rPr>
              <a:t>in Environmental Footprint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 MT"/>
              </a:rPr>
              <a:t>Promotion </a:t>
            </a:r>
            <a:r>
              <a:rPr lang="en-IN" sz="1400" dirty="0">
                <a:latin typeface="Arial MT"/>
              </a:rPr>
              <a:t>of Circular </a:t>
            </a:r>
            <a:r>
              <a:rPr lang="en-IN" sz="1400" dirty="0" smtClean="0">
                <a:latin typeface="Arial MT"/>
              </a:rPr>
              <a:t>Economy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 MT"/>
              </a:rPr>
              <a:t>Energy Efficiency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 MT"/>
              </a:rPr>
              <a:t>Waste Reduction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 MT"/>
              </a:rPr>
              <a:t>Natural </a:t>
            </a:r>
            <a:r>
              <a:rPr lang="en-IN" sz="1400" dirty="0">
                <a:latin typeface="Arial MT"/>
              </a:rPr>
              <a:t>Resource </a:t>
            </a:r>
            <a:r>
              <a:rPr lang="en-IN" sz="1400" dirty="0" smtClean="0">
                <a:latin typeface="Arial MT"/>
              </a:rPr>
              <a:t>Conservation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 MT"/>
              </a:rPr>
              <a:t>Ecosystem Preservation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 MT"/>
              </a:rPr>
              <a:t>Mitigation </a:t>
            </a:r>
            <a:r>
              <a:rPr lang="en-IN" sz="1400" dirty="0">
                <a:latin typeface="Arial MT"/>
              </a:rPr>
              <a:t>of Climate </a:t>
            </a:r>
            <a:r>
              <a:rPr lang="en-IN" sz="1400" dirty="0" smtClean="0">
                <a:latin typeface="Arial MT"/>
              </a:rPr>
              <a:t>Change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ial MT"/>
              </a:rPr>
              <a:t>Education </a:t>
            </a:r>
            <a:r>
              <a:rPr lang="en-IN" sz="1400" dirty="0">
                <a:latin typeface="Arial MT"/>
              </a:rPr>
              <a:t>and Awareness</a:t>
            </a:r>
            <a:endParaRPr lang="en-US" sz="1400" dirty="0">
              <a:latin typeface="Arial MT"/>
            </a:endParaRPr>
          </a:p>
          <a:p>
            <a:endParaRPr lang="en-IN" dirty="0"/>
          </a:p>
        </p:txBody>
      </p:sp>
      <p:sp>
        <p:nvSpPr>
          <p:cNvPr id="5" name="object 2"/>
          <p:cNvSpPr/>
          <p:nvPr/>
        </p:nvSpPr>
        <p:spPr>
          <a:xfrm>
            <a:off x="418322" y="153815"/>
            <a:ext cx="11283950" cy="483637"/>
          </a:xfrm>
          <a:custGeom>
            <a:avLst/>
            <a:gdLst/>
            <a:ahLst/>
            <a:cxnLst/>
            <a:rect l="l" t="t" r="r" b="b"/>
            <a:pathLst>
              <a:path w="11283950" h="685800">
                <a:moveTo>
                  <a:pt x="11283696" y="0"/>
                </a:moveTo>
                <a:lnTo>
                  <a:pt x="0" y="0"/>
                </a:lnTo>
                <a:lnTo>
                  <a:pt x="0" y="685800"/>
                </a:lnTo>
                <a:lnTo>
                  <a:pt x="11283696" y="685800"/>
                </a:lnTo>
                <a:lnTo>
                  <a:pt x="11283696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646922" y="228600"/>
            <a:ext cx="10206355" cy="3340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lang="en-US" sz="2200" kern="0" dirty="0" smtClean="0"/>
              <a:t>Tech stack:</a:t>
            </a:r>
            <a:endParaRPr lang="en-US" sz="22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79035" y="783649"/>
            <a:ext cx="3467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MT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MT"/>
              </a:rPr>
              <a:t>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 MT"/>
              </a:rPr>
              <a:t>ReactJS</a:t>
            </a: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 MT"/>
              </a:rPr>
              <a:t>Tensorflow</a:t>
            </a: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MT"/>
              </a:rPr>
              <a:t>Supervised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MT"/>
              </a:rPr>
              <a:t>Power BI</a:t>
            </a:r>
            <a:endParaRPr lang="en-IN" sz="1400" dirty="0">
              <a:latin typeface="Arial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779301"/>
            <a:ext cx="3467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MT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 MT"/>
              </a:rPr>
              <a:t>Numpy</a:t>
            </a: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MT"/>
              </a:rPr>
              <a:t>Generative adversarial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MT"/>
              </a:rPr>
              <a:t>Recurrent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 MT"/>
              </a:rPr>
              <a:t>Git</a:t>
            </a:r>
            <a:r>
              <a:rPr lang="en-US" sz="1400" dirty="0" smtClean="0">
                <a:latin typeface="Arial MT"/>
              </a:rPr>
              <a:t>/GitHub</a:t>
            </a:r>
            <a:endParaRPr lang="en-IN" sz="1400" dirty="0">
              <a:latin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75" y="341375"/>
            <a:ext cx="11283950" cy="814069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74930" rIns="0" bIns="0" rtlCol="0">
            <a:spAutoFit/>
          </a:bodyPr>
          <a:lstStyle/>
          <a:p>
            <a:pPr marL="90805" marR="1323975">
              <a:lnSpc>
                <a:spcPts val="2590"/>
              </a:lnSpc>
              <a:spcBef>
                <a:spcPts val="590"/>
              </a:spcBef>
            </a:pPr>
            <a:r>
              <a:rPr sz="2400" spc="-5" dirty="0"/>
              <a:t>How</a:t>
            </a:r>
            <a:r>
              <a:rPr sz="2400" spc="10" dirty="0"/>
              <a:t> </a:t>
            </a:r>
            <a:r>
              <a:rPr sz="2400" spc="-5" dirty="0"/>
              <a:t>is</a:t>
            </a:r>
            <a:r>
              <a:rPr sz="2400" spc="-30" dirty="0"/>
              <a:t> </a:t>
            </a:r>
            <a:r>
              <a:rPr sz="2400" spc="-20" dirty="0"/>
              <a:t>your</a:t>
            </a:r>
            <a:r>
              <a:rPr sz="2400" spc="75" dirty="0"/>
              <a:t> </a:t>
            </a:r>
            <a:r>
              <a:rPr sz="2400" dirty="0"/>
              <a:t>solution</a:t>
            </a:r>
            <a:r>
              <a:rPr sz="2400" spc="-45" dirty="0"/>
              <a:t> </a:t>
            </a:r>
            <a:r>
              <a:rPr sz="2400" spc="-5" dirty="0"/>
              <a:t>different/unique</a:t>
            </a:r>
            <a:r>
              <a:rPr sz="2400" spc="-10" dirty="0"/>
              <a:t> </a:t>
            </a:r>
            <a:r>
              <a:rPr sz="2400" spc="-5" dirty="0"/>
              <a:t>from</a:t>
            </a:r>
            <a:r>
              <a:rPr sz="2400" spc="5" dirty="0"/>
              <a:t> </a:t>
            </a:r>
            <a:r>
              <a:rPr sz="2400" spc="-5" dirty="0"/>
              <a:t>other</a:t>
            </a:r>
            <a:r>
              <a:rPr sz="2400" spc="-10" dirty="0"/>
              <a:t> </a:t>
            </a:r>
            <a:r>
              <a:rPr sz="2400" dirty="0"/>
              <a:t>solutions</a:t>
            </a:r>
            <a:r>
              <a:rPr sz="2400" spc="-15" dirty="0"/>
              <a:t> </a:t>
            </a:r>
            <a:r>
              <a:rPr sz="2400" dirty="0"/>
              <a:t>in</a:t>
            </a:r>
            <a:r>
              <a:rPr sz="2400" spc="-15" dirty="0"/>
              <a:t> </a:t>
            </a:r>
            <a:r>
              <a:rPr sz="2400" dirty="0"/>
              <a:t>market </a:t>
            </a:r>
            <a:r>
              <a:rPr sz="2400" spc="-650" dirty="0"/>
              <a:t> </a:t>
            </a:r>
            <a:r>
              <a:rPr sz="2400" spc="-5" dirty="0"/>
              <a:t>(150</a:t>
            </a:r>
            <a:r>
              <a:rPr sz="2400" spc="-20" dirty="0"/>
              <a:t> </a:t>
            </a:r>
            <a:r>
              <a:rPr sz="2400" spc="5" dirty="0"/>
              <a:t>words)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5803" y="5105400"/>
            <a:ext cx="206946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3515" algn="l"/>
              </a:tabLst>
            </a:pPr>
            <a:r>
              <a:rPr sz="1400" b="1" spc="-35" dirty="0">
                <a:latin typeface="Leelawadee UI"/>
                <a:cs typeface="Leelawadee UI"/>
              </a:rPr>
              <a:t>PATENT</a:t>
            </a:r>
            <a:r>
              <a:rPr sz="1400" b="1" spc="365" dirty="0">
                <a:latin typeface="Leelawadee UI"/>
                <a:cs typeface="Leelawadee UI"/>
              </a:rPr>
              <a:t> </a:t>
            </a:r>
            <a:r>
              <a:rPr sz="1400" b="1" spc="-5" dirty="0">
                <a:latin typeface="Leelawadee UI"/>
                <a:cs typeface="Leelawadee UI"/>
              </a:rPr>
              <a:t>FILED:</a:t>
            </a:r>
            <a:r>
              <a:rPr sz="1400" b="1" spc="-15" dirty="0">
                <a:latin typeface="Leelawadee UI"/>
                <a:cs typeface="Leelawadee UI"/>
              </a:rPr>
              <a:t> </a:t>
            </a:r>
            <a:r>
              <a:rPr sz="1400" spc="-25" dirty="0" smtClean="0">
                <a:latin typeface="Trebuchet MS"/>
                <a:cs typeface="Trebuchet MS"/>
              </a:rPr>
              <a:t>No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142" y="5638800"/>
            <a:ext cx="11283950" cy="772647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90805">
              <a:lnSpc>
                <a:spcPts val="2735"/>
              </a:lnSpc>
              <a:spcBef>
                <a:spcPts val="62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model/prototype: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0" dirty="0" smtClean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lang="en-US" sz="2400" b="1" spc="-30" dirty="0" smtClean="0">
                <a:solidFill>
                  <a:srgbClr val="FFFFFF"/>
                </a:solidFill>
                <a:latin typeface="Arial"/>
                <a:cs typeface="Arial"/>
              </a:rPr>
              <a:t> (Partially ready)</a:t>
            </a:r>
            <a:endParaRPr sz="2400" dirty="0">
              <a:latin typeface="Arial"/>
              <a:cs typeface="Arial"/>
            </a:endParaRPr>
          </a:p>
          <a:p>
            <a:pPr marL="90805">
              <a:lnSpc>
                <a:spcPts val="2735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not,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show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finale.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0" dirty="0" smtClean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375" y="1371600"/>
            <a:ext cx="112839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MT"/>
              </a:rPr>
              <a:t>The incorporation of generative AI models sets this platform apart. Generative AI enables advanced data analysis, anomaly detection, and prediction capabilities, allowing for more accurate and insightful sustainability recommendations</a:t>
            </a:r>
            <a:r>
              <a:rPr lang="en-US" sz="1400" dirty="0" smtClean="0">
                <a:latin typeface="Arial M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MT"/>
              </a:rPr>
              <a:t>The platform's emphasis on user customization distinguishes it</a:t>
            </a:r>
            <a:r>
              <a:rPr lang="en-US" sz="1400" dirty="0" smtClean="0">
                <a:latin typeface="Arial M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MT"/>
              </a:rPr>
              <a:t>Strong </a:t>
            </a:r>
            <a:r>
              <a:rPr lang="en-US" sz="1400" dirty="0">
                <a:latin typeface="Arial MT"/>
              </a:rPr>
              <a:t>focus on circular economy practices </a:t>
            </a: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MT"/>
              </a:rPr>
              <a:t>Prioritizes </a:t>
            </a:r>
            <a:r>
              <a:rPr lang="en-US" sz="1400" dirty="0">
                <a:latin typeface="Arial MT"/>
              </a:rPr>
              <a:t>transparency in how AI-generated recommendations are derived. </a:t>
            </a: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MT"/>
              </a:rPr>
              <a:t>Its integration with existing systems and scalability make it adaptable to businesses of all sizes and industries. </a:t>
            </a: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MT"/>
              </a:rPr>
              <a:t>The user-friendly dashboard and data visualization tools make it accessible and intuitive for users with varying levels of technical expertise</a:t>
            </a:r>
            <a:r>
              <a:rPr lang="en-US" sz="1400" dirty="0" smtClean="0">
                <a:latin typeface="Arial M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MT"/>
              </a:rPr>
              <a:t>Through transparency, reporting, and explanations of AI recommendations, the platform serves as an educational tool. It helps users understand the environmental impact of their decisions and fosters responsible behavior.</a:t>
            </a:r>
            <a:endParaRPr lang="en-IN" sz="1400" dirty="0">
              <a:latin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3815" y="0"/>
              <a:ext cx="7187184" cy="68579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735021"/>
            <a:ext cx="4904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0" dirty="0"/>
              <a:t> </a:t>
            </a:r>
            <a:r>
              <a:rPr dirty="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834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MT</vt:lpstr>
      <vt:lpstr>Calibri</vt:lpstr>
      <vt:lpstr>Leelawadee UI</vt:lpstr>
      <vt:lpstr>Times New Roman</vt:lpstr>
      <vt:lpstr>Trebuchet MS</vt:lpstr>
      <vt:lpstr>Office Theme</vt:lpstr>
      <vt:lpstr>PowerPoint Presentation</vt:lpstr>
      <vt:lpstr>Instructions Reference slide– Remove before submission</vt:lpstr>
      <vt:lpstr>Team details</vt:lpstr>
      <vt:lpstr>Problem statement and description</vt:lpstr>
      <vt:lpstr>Proposed solution and flowchart</vt:lpstr>
      <vt:lpstr>How does your innovation accelerate change with the power of Technology?</vt:lpstr>
      <vt:lpstr>How is your solution different/unique from other solutions in market  (150 words)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32140_KAUSHAL_22_23</cp:lastModifiedBy>
  <cp:revision>7</cp:revision>
  <dcterms:created xsi:type="dcterms:W3CDTF">2023-09-05T06:39:25Z</dcterms:created>
  <dcterms:modified xsi:type="dcterms:W3CDTF">2023-09-17T18:11:35Z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2023-09-05T00:00:00Z</vt:filetime>
  </property>
</Properties>
</file>