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919A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>
      <p:cViewPr varScale="1">
        <p:scale>
          <a:sx n="110" d="100"/>
          <a:sy n="110" d="100"/>
        </p:scale>
        <p:origin x="691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C3930-2B03-4E55-9D3E-6D43C90F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4773595"/>
            <a:ext cx="2103120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10/29/2020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E8CEAD-3025-43C1-9BFC-077F549822D1}"/>
              </a:ext>
            </a:extLst>
          </p:cNvPr>
          <p:cNvGrpSpPr/>
          <p:nvPr userDrawn="1"/>
        </p:nvGrpSpPr>
        <p:grpSpPr>
          <a:xfrm>
            <a:off x="4184007" y="0"/>
            <a:ext cx="4944095" cy="5143500"/>
            <a:chOff x="3887263" y="0"/>
            <a:chExt cx="4944095" cy="5143500"/>
          </a:xfrm>
        </p:grpSpPr>
        <p:sp>
          <p:nvSpPr>
            <p:cNvPr id="6" name="Google Shape;109;p28">
              <a:extLst>
                <a:ext uri="{FF2B5EF4-FFF2-40B4-BE49-F238E27FC236}">
                  <a16:creationId xmlns:a16="http://schemas.microsoft.com/office/drawing/2014/main" id="{16C8EA0B-ECC6-4F57-89FF-24301B9FF533}"/>
                </a:ext>
              </a:extLst>
            </p:cNvPr>
            <p:cNvSpPr/>
            <p:nvPr/>
          </p:nvSpPr>
          <p:spPr>
            <a:xfrm>
              <a:off x="3887263" y="0"/>
              <a:ext cx="4944095" cy="5143500"/>
            </a:xfrm>
            <a:custGeom>
              <a:avLst/>
              <a:gdLst/>
              <a:ahLst/>
              <a:cxnLst/>
              <a:rect l="l" t="t" r="r" b="b"/>
              <a:pathLst>
                <a:path w="4944095" h="5143500" extrusionOk="0">
                  <a:moveTo>
                    <a:pt x="1654065" y="0"/>
                  </a:moveTo>
                  <a:lnTo>
                    <a:pt x="4944095" y="0"/>
                  </a:lnTo>
                  <a:lnTo>
                    <a:pt x="3290030" y="5143500"/>
                  </a:lnTo>
                  <a:lnTo>
                    <a:pt x="0" y="5143500"/>
                  </a:lnTo>
                  <a:close/>
                </a:path>
              </a:pathLst>
            </a:custGeom>
            <a:solidFill>
              <a:srgbClr val="1A919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" name="Google Shape;111;p28">
              <a:extLst>
                <a:ext uri="{FF2B5EF4-FFF2-40B4-BE49-F238E27FC236}">
                  <a16:creationId xmlns:a16="http://schemas.microsoft.com/office/drawing/2014/main" id="{8789A0E0-29DE-47BE-805D-1DC618533DD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993039" y="1892299"/>
              <a:ext cx="2476612" cy="13589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EDC01CC-33B9-490E-B5E9-665A829057FD}"/>
              </a:ext>
            </a:extLst>
          </p:cNvPr>
          <p:cNvSpPr txBox="1"/>
          <p:nvPr userDrawn="1"/>
        </p:nvSpPr>
        <p:spPr>
          <a:xfrm>
            <a:off x="1066800" y="1648420"/>
            <a:ext cx="2438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3200" kern="0" dirty="0">
                <a:solidFill>
                  <a:srgbClr val="1A919A"/>
                </a:solidFill>
                <a:latin typeface="Lato Black" panose="020F0A02020204030203" pitchFamily="34" charset="0"/>
                <a:ea typeface="Lato Medium" panose="020F0502020204030203" pitchFamily="34" charset="0"/>
                <a:cs typeface="Lato Medium" panose="020F0502020204030203" pitchFamily="34" charset="0"/>
                <a:sym typeface="Lato Black"/>
              </a:rPr>
              <a:t>Threat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3200" kern="0" dirty="0">
                <a:solidFill>
                  <a:srgbClr val="1A919A"/>
                </a:solidFill>
                <a:latin typeface="Lato Black" panose="020F0A02020204030203" pitchFamily="34" charset="0"/>
                <a:ea typeface="Lato Medium" panose="020F0502020204030203" pitchFamily="34" charset="0"/>
                <a:cs typeface="Lato Medium" panose="020F0502020204030203" pitchFamily="34" charset="0"/>
                <a:sym typeface="Lato Black"/>
              </a:rPr>
              <a:t>Intelligence </a:t>
            </a:r>
            <a:br>
              <a:rPr lang="en-US" sz="3200" kern="0" dirty="0">
                <a:solidFill>
                  <a:srgbClr val="1A919A"/>
                </a:solidFill>
                <a:latin typeface="Lato Black" panose="020F0A02020204030203" pitchFamily="34" charset="0"/>
                <a:ea typeface="Lato Medium" panose="020F0502020204030203" pitchFamily="34" charset="0"/>
                <a:cs typeface="Lato Medium" panose="020F0502020204030203" pitchFamily="34" charset="0"/>
                <a:sym typeface="Lato Black"/>
              </a:rPr>
            </a:br>
            <a:r>
              <a:rPr lang="en-US" sz="3200" kern="0" dirty="0">
                <a:solidFill>
                  <a:srgbClr val="FFFFFF"/>
                </a:solidFill>
                <a:latin typeface="Lato Black" panose="020F0A02020204030203" pitchFamily="34" charset="0"/>
                <a:ea typeface="Lato Medium" panose="020F0502020204030203" pitchFamily="34" charset="0"/>
                <a:cs typeface="Lato Medium" panose="020F0502020204030203" pitchFamily="34" charset="0"/>
                <a:sym typeface="Lato Black"/>
              </a:rPr>
              <a:t>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6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E16E9EC-E875-4200-9CAB-EA534F7C1B29}"/>
              </a:ext>
            </a:extLst>
          </p:cNvPr>
          <p:cNvSpPr txBox="1"/>
          <p:nvPr userDrawn="1"/>
        </p:nvSpPr>
        <p:spPr>
          <a:xfrm>
            <a:off x="457200" y="361950"/>
            <a:ext cx="6435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sym typeface="Lato"/>
              </a:rPr>
              <a:t>Malicious file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1A919A"/>
                </a:solidFill>
                <a:effectLst/>
                <a:uLnTx/>
                <a:uFillTx/>
                <a:latin typeface="Lato"/>
                <a:sym typeface="Lato"/>
              </a:rPr>
              <a:t>details</a:t>
            </a:r>
            <a:endParaRPr 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FE43B11-8492-4E1F-8842-EE695C86B5E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28551128"/>
              </p:ext>
            </p:extLst>
          </p:nvPr>
        </p:nvGraphicFramePr>
        <p:xfrm>
          <a:off x="495300" y="1101090"/>
          <a:ext cx="8153400" cy="336423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155722">
                  <a:extLst>
                    <a:ext uri="{9D8B030D-6E8A-4147-A177-3AD203B41FA5}">
                      <a16:colId xmlns:a16="http://schemas.microsoft.com/office/drawing/2014/main" val="695585786"/>
                    </a:ext>
                  </a:extLst>
                </a:gridCol>
                <a:gridCol w="3997678">
                  <a:extLst>
                    <a:ext uri="{9D8B030D-6E8A-4147-A177-3AD203B41FA5}">
                      <a16:colId xmlns:a16="http://schemas.microsoft.com/office/drawing/2014/main" val="1144501460"/>
                    </a:ext>
                  </a:extLst>
                </a:gridCol>
              </a:tblGrid>
              <a:tr h="69769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Malicious File Name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91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File SHA256 Hash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00563"/>
                  </a:ext>
                </a:extLst>
              </a:tr>
              <a:tr h="888845">
                <a:tc>
                  <a:txBody>
                    <a:bodyPr/>
                    <a:lstStyle/>
                    <a:p>
                      <a:pPr algn="ctr"/>
                      <a:endParaRPr sz="1100" dirty="0">
                        <a:solidFill>
                          <a:srgbClr val="1A919A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660588"/>
                  </a:ext>
                </a:extLst>
              </a:tr>
              <a:tr h="888845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1A919A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887274"/>
                  </a:ext>
                </a:extLst>
              </a:tr>
              <a:tr h="888845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1A919A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644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765C2F-7DAE-4BCE-A452-121CF540D877}"/>
              </a:ext>
            </a:extLst>
          </p:cNvPr>
          <p:cNvSpPr txBox="1"/>
          <p:nvPr userDrawn="1"/>
        </p:nvSpPr>
        <p:spPr>
          <a:xfrm>
            <a:off x="495300" y="4546201"/>
            <a:ext cx="69342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Lato Light" panose="020F0302020204030203" pitchFamily="34" charset="0"/>
              </a:rPr>
              <a:t>* Use SHA256 hash to look up the malicious file on: https://www.virustotal.com/</a:t>
            </a:r>
          </a:p>
          <a:p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7C120FF-549F-477D-8CFA-8D3828F657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00600" y="2170095"/>
            <a:ext cx="3581400" cy="18466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610BD83-A3DF-4D8C-BE57-31C208B6FA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00600" y="3054820"/>
            <a:ext cx="3581400" cy="18466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D4F2B58-8AE3-431C-960D-7F93E4C6D6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0600" y="3918008"/>
            <a:ext cx="3581400" cy="18466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3A30D11-1671-4E73-B267-C03C85499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5350" y="2168724"/>
            <a:ext cx="3505201" cy="184666"/>
          </a:xfrm>
        </p:spPr>
        <p:txBody>
          <a:bodyPr/>
          <a:lstStyle>
            <a:lvl1pPr>
              <a:defRPr sz="1200">
                <a:solidFill>
                  <a:srgbClr val="1A919A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3789F3C-A750-41F3-9E1F-25390F59B5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5350" y="3918008"/>
            <a:ext cx="3505201" cy="184666"/>
          </a:xfrm>
        </p:spPr>
        <p:txBody>
          <a:bodyPr/>
          <a:lstStyle>
            <a:lvl1pPr>
              <a:defRPr sz="1200">
                <a:solidFill>
                  <a:srgbClr val="1A919A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DCF9953B-F4B7-4AB9-9F27-4105C7352C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5350" y="3054820"/>
            <a:ext cx="3505201" cy="184666"/>
          </a:xfrm>
        </p:spPr>
        <p:txBody>
          <a:bodyPr/>
          <a:lstStyle>
            <a:lvl1pPr>
              <a:defRPr sz="1200">
                <a:solidFill>
                  <a:srgbClr val="1A919A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1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AA39F7-B289-420A-ABE7-70D377543C52}"/>
              </a:ext>
            </a:extLst>
          </p:cNvPr>
          <p:cNvSpPr txBox="1"/>
          <p:nvPr userDrawn="1"/>
        </p:nvSpPr>
        <p:spPr>
          <a:xfrm>
            <a:off x="228600" y="28575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sym typeface="Lato"/>
              </a:rPr>
              <a:t>Overall summary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A919A"/>
                </a:solidFill>
                <a:effectLst/>
                <a:uLnTx/>
                <a:uFillTx/>
                <a:latin typeface="Lato"/>
                <a:sym typeface="Lato"/>
              </a:rPr>
              <a:t>in pictures</a:t>
            </a:r>
            <a:endParaRPr lang="en-US" sz="24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98C00EE-FE49-4D8E-88F5-963977C6CE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00" y="1200150"/>
            <a:ext cx="3962400" cy="29718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E77C63D-CCFD-45CE-9F3C-C8B8E68CC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72000" y="1200150"/>
            <a:ext cx="4267200" cy="2971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09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AA39F7-B289-420A-ABE7-70D377543C52}"/>
              </a:ext>
            </a:extLst>
          </p:cNvPr>
          <p:cNvSpPr txBox="1"/>
          <p:nvPr userDrawn="1"/>
        </p:nvSpPr>
        <p:spPr>
          <a:xfrm>
            <a:off x="228600" y="28575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sym typeface="Lato"/>
              </a:rPr>
              <a:t>Overall summary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A919A"/>
                </a:solidFill>
                <a:effectLst/>
                <a:uLnTx/>
                <a:uFillTx/>
                <a:latin typeface="Lato"/>
                <a:sym typeface="Lato"/>
              </a:rPr>
              <a:t>in pictures</a:t>
            </a:r>
            <a:endParaRPr lang="en-US" sz="24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98C00EE-FE49-4D8E-88F5-963977C6CE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09252" y="1352550"/>
            <a:ext cx="4770449" cy="312420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A3BEB32-A79B-409E-99B1-865E91119E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25010"/>
            <a:ext cx="3831529" cy="249348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7F4FC0-E74C-47CF-919C-3781FDB66E8F}"/>
              </a:ext>
            </a:extLst>
          </p:cNvPr>
          <p:cNvGrpSpPr/>
          <p:nvPr userDrawn="1"/>
        </p:nvGrpSpPr>
        <p:grpSpPr>
          <a:xfrm>
            <a:off x="692248" y="1374918"/>
            <a:ext cx="3359100" cy="541020"/>
            <a:chOff x="679500" y="1092708"/>
            <a:chExt cx="3429635" cy="54102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280B008C-9DB0-46D4-9534-2F4E2B159F6A}"/>
                </a:ext>
              </a:extLst>
            </p:cNvPr>
            <p:cNvSpPr txBox="1"/>
            <p:nvPr/>
          </p:nvSpPr>
          <p:spPr>
            <a:xfrm>
              <a:off x="679500" y="1236726"/>
              <a:ext cx="3429635" cy="300082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 marR="5080">
                <a:lnSpc>
                  <a:spcPts val="1070"/>
                </a:lnSpc>
                <a:spcBef>
                  <a:spcPts val="140"/>
                </a:spcBef>
              </a:pPr>
              <a:r>
                <a:rPr lang="en-US" sz="1050" b="0" dirty="0">
                  <a:solidFill>
                    <a:srgbClr val="FFFFFF"/>
                  </a:solidFill>
                  <a:latin typeface="Lato Light"/>
                  <a:cs typeface="Lato Light"/>
                </a:rPr>
                <a:t>Total number of files uploaded to Rebuild Engine and processed</a:t>
              </a:r>
              <a:endParaRPr sz="1050" dirty="0">
                <a:latin typeface="Lato Light"/>
                <a:cs typeface="Lato Light"/>
              </a:endParaRPr>
            </a:p>
          </p:txBody>
        </p:sp>
        <p:sp>
          <p:nvSpPr>
            <p:cNvPr id="12" name="object 19">
              <a:extLst>
                <a:ext uri="{FF2B5EF4-FFF2-40B4-BE49-F238E27FC236}">
                  <a16:creationId xmlns:a16="http://schemas.microsoft.com/office/drawing/2014/main" id="{49282A2A-7939-41B3-8BFF-494987ADDFC6}"/>
                </a:ext>
              </a:extLst>
            </p:cNvPr>
            <p:cNvSpPr/>
            <p:nvPr/>
          </p:nvSpPr>
          <p:spPr>
            <a:xfrm>
              <a:off x="682751" y="1092708"/>
              <a:ext cx="3147619" cy="541020"/>
            </a:xfrm>
            <a:custGeom>
              <a:avLst/>
              <a:gdLst/>
              <a:ahLst/>
              <a:cxnLst/>
              <a:rect l="l" t="t" r="r" b="b"/>
              <a:pathLst>
                <a:path w="3526790" h="541019">
                  <a:moveTo>
                    <a:pt x="1786255" y="2286"/>
                  </a:moveTo>
                  <a:lnTo>
                    <a:pt x="3526536" y="0"/>
                  </a:lnTo>
                  <a:lnTo>
                    <a:pt x="3526536" y="541019"/>
                  </a:lnTo>
                  <a:lnTo>
                    <a:pt x="0" y="541019"/>
                  </a:lnTo>
                </a:path>
              </a:pathLst>
            </a:custGeom>
            <a:ln w="9144">
              <a:solidFill>
                <a:schemeClr val="bg1">
                  <a:alpha val="2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AA3E591-AD62-48F4-AAB1-6A939BAF4D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6254" y="1180405"/>
            <a:ext cx="1560620" cy="307777"/>
          </a:xfrm>
        </p:spPr>
        <p:txBody>
          <a:bodyPr/>
          <a:lstStyle>
            <a:lvl1pPr algn="l">
              <a:defRPr sz="2000">
                <a:solidFill>
                  <a:srgbClr val="1A919A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633021-2137-486E-9EF6-A14F767FD910}"/>
              </a:ext>
            </a:extLst>
          </p:cNvPr>
          <p:cNvGrpSpPr/>
          <p:nvPr userDrawn="1"/>
        </p:nvGrpSpPr>
        <p:grpSpPr>
          <a:xfrm>
            <a:off x="627446" y="2431827"/>
            <a:ext cx="3150870" cy="588498"/>
            <a:chOff x="679500" y="1866901"/>
            <a:chExt cx="3150870" cy="588498"/>
          </a:xfrm>
        </p:grpSpPr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8737976B-6E32-4F9D-84E9-8F4C363150AC}"/>
                </a:ext>
              </a:extLst>
            </p:cNvPr>
            <p:cNvSpPr txBox="1"/>
            <p:nvPr/>
          </p:nvSpPr>
          <p:spPr>
            <a:xfrm>
              <a:off x="679500" y="2067514"/>
              <a:ext cx="3150870" cy="17344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marR="5080">
                <a:lnSpc>
                  <a:spcPct val="99400"/>
                </a:lnSpc>
                <a:spcBef>
                  <a:spcPts val="105"/>
                </a:spcBef>
              </a:pPr>
              <a:r>
                <a:rPr lang="en-US" sz="1050" b="0" spc="10" dirty="0">
                  <a:solidFill>
                    <a:srgbClr val="FFFFFF"/>
                  </a:solidFill>
                  <a:latin typeface="Lato Light"/>
                  <a:cs typeface="Lato Light"/>
                </a:rPr>
                <a:t>Percentage of files that needed to be sanitized</a:t>
              </a:r>
              <a:endParaRPr sz="1050" dirty="0">
                <a:latin typeface="Lato Light"/>
                <a:cs typeface="Lato Light"/>
              </a:endParaRPr>
            </a:p>
          </p:txBody>
        </p:sp>
        <p:sp>
          <p:nvSpPr>
            <p:cNvPr id="15" name="object 18">
              <a:extLst>
                <a:ext uri="{FF2B5EF4-FFF2-40B4-BE49-F238E27FC236}">
                  <a16:creationId xmlns:a16="http://schemas.microsoft.com/office/drawing/2014/main" id="{A42D4184-878E-4841-9BF8-CEE3F10F0FB1}"/>
                </a:ext>
              </a:extLst>
            </p:cNvPr>
            <p:cNvSpPr/>
            <p:nvPr/>
          </p:nvSpPr>
          <p:spPr>
            <a:xfrm>
              <a:off x="682751" y="1866901"/>
              <a:ext cx="3147619" cy="588498"/>
            </a:xfrm>
            <a:custGeom>
              <a:avLst/>
              <a:gdLst/>
              <a:ahLst/>
              <a:cxnLst/>
              <a:rect l="l" t="t" r="r" b="b"/>
              <a:pathLst>
                <a:path w="3526790" h="635635">
                  <a:moveTo>
                    <a:pt x="1786255" y="2666"/>
                  </a:moveTo>
                  <a:lnTo>
                    <a:pt x="3526536" y="0"/>
                  </a:lnTo>
                  <a:lnTo>
                    <a:pt x="3526536" y="635507"/>
                  </a:lnTo>
                  <a:lnTo>
                    <a:pt x="0" y="635507"/>
                  </a:lnTo>
                </a:path>
              </a:pathLst>
            </a:custGeom>
            <a:ln w="9144">
              <a:solidFill>
                <a:schemeClr val="bg1">
                  <a:alpha val="2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01CF49E3-964A-410B-BA58-6C50775BF2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9676" y="2264111"/>
            <a:ext cx="1560620" cy="307777"/>
          </a:xfrm>
        </p:spPr>
        <p:txBody>
          <a:bodyPr/>
          <a:lstStyle>
            <a:lvl1pPr algn="l">
              <a:defRPr sz="2000">
                <a:solidFill>
                  <a:srgbClr val="1A919A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3E7AD1-5DCC-44EC-A2FE-3A3773A95E66}"/>
              </a:ext>
            </a:extLst>
          </p:cNvPr>
          <p:cNvGrpSpPr/>
          <p:nvPr userDrawn="1"/>
        </p:nvGrpSpPr>
        <p:grpSpPr>
          <a:xfrm>
            <a:off x="594554" y="4189383"/>
            <a:ext cx="3150870" cy="542925"/>
            <a:chOff x="679500" y="3442715"/>
            <a:chExt cx="3150870" cy="542925"/>
          </a:xfrm>
        </p:grpSpPr>
        <p:sp>
          <p:nvSpPr>
            <p:cNvPr id="30" name="object 11">
              <a:extLst>
                <a:ext uri="{FF2B5EF4-FFF2-40B4-BE49-F238E27FC236}">
                  <a16:creationId xmlns:a16="http://schemas.microsoft.com/office/drawing/2014/main" id="{3866CC78-0A6D-42C1-979A-5AE014937BE0}"/>
                </a:ext>
              </a:extLst>
            </p:cNvPr>
            <p:cNvSpPr/>
            <p:nvPr/>
          </p:nvSpPr>
          <p:spPr>
            <a:xfrm>
              <a:off x="682751" y="3442715"/>
              <a:ext cx="3147619" cy="542925"/>
            </a:xfrm>
            <a:custGeom>
              <a:avLst/>
              <a:gdLst/>
              <a:ahLst/>
              <a:cxnLst/>
              <a:rect l="l" t="t" r="r" b="b"/>
              <a:pathLst>
                <a:path w="3526790" h="542925">
                  <a:moveTo>
                    <a:pt x="1786255" y="2285"/>
                  </a:moveTo>
                  <a:lnTo>
                    <a:pt x="3526536" y="0"/>
                  </a:lnTo>
                  <a:lnTo>
                    <a:pt x="3526536" y="542543"/>
                  </a:lnTo>
                  <a:lnTo>
                    <a:pt x="0" y="542543"/>
                  </a:lnTo>
                </a:path>
              </a:pathLst>
            </a:custGeom>
            <a:ln w="9144">
              <a:solidFill>
                <a:schemeClr val="bg1">
                  <a:alpha val="2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3">
              <a:extLst>
                <a:ext uri="{FF2B5EF4-FFF2-40B4-BE49-F238E27FC236}">
                  <a16:creationId xmlns:a16="http://schemas.microsoft.com/office/drawing/2014/main" id="{D1F1BEA9-0733-42BE-A262-F70971C58AF5}"/>
                </a:ext>
              </a:extLst>
            </p:cNvPr>
            <p:cNvSpPr txBox="1"/>
            <p:nvPr/>
          </p:nvSpPr>
          <p:spPr>
            <a:xfrm>
              <a:off x="679500" y="3602191"/>
              <a:ext cx="2375561" cy="1538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1075"/>
                </a:lnSpc>
                <a:spcBef>
                  <a:spcPts val="100"/>
                </a:spcBef>
              </a:pPr>
              <a:r>
                <a:rPr lang="en-US" sz="1050" b="0" spc="20" dirty="0">
                  <a:solidFill>
                    <a:srgbClr val="FFFFFF"/>
                  </a:solidFill>
                  <a:latin typeface="Lato Light"/>
                  <a:cs typeface="Lato Light"/>
                </a:rPr>
                <a:t>The most common file types</a:t>
              </a:r>
              <a:endParaRPr sz="1050" dirty="0">
                <a:latin typeface="Lato Light"/>
                <a:cs typeface="Lato Ligh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EAA39F7-B289-420A-ABE7-70D377543C52}"/>
              </a:ext>
            </a:extLst>
          </p:cNvPr>
          <p:cNvSpPr txBox="1"/>
          <p:nvPr userDrawn="1"/>
        </p:nvSpPr>
        <p:spPr>
          <a:xfrm>
            <a:off x="533400" y="305053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sym typeface="Lato"/>
              </a:rPr>
              <a:t>Overall summary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A919A"/>
                </a:solidFill>
                <a:effectLst/>
                <a:uLnTx/>
                <a:uFillTx/>
                <a:latin typeface="Lato"/>
                <a:sym typeface="Lato"/>
              </a:rPr>
              <a:t>and overview</a:t>
            </a:r>
            <a:endParaRPr lang="en-US" sz="2800" dirty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3090270-944A-4255-9BC5-1BCB812226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446" y="3179801"/>
            <a:ext cx="2801554" cy="1121569"/>
          </a:xfrm>
        </p:spPr>
        <p:txBody>
          <a:bodyPr anchor="b"/>
          <a:lstStyle>
            <a:lvl1pPr algn="l">
              <a:defRPr sz="1400">
                <a:solidFill>
                  <a:srgbClr val="1A919A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0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A3BEB32-A79B-409E-99B1-865E91119E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25010"/>
            <a:ext cx="3831529" cy="249348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7F4FC0-E74C-47CF-919C-3781FDB66E8F}"/>
              </a:ext>
            </a:extLst>
          </p:cNvPr>
          <p:cNvGrpSpPr/>
          <p:nvPr userDrawn="1"/>
        </p:nvGrpSpPr>
        <p:grpSpPr>
          <a:xfrm>
            <a:off x="728450" y="1092879"/>
            <a:ext cx="3359100" cy="541020"/>
            <a:chOff x="679500" y="1092708"/>
            <a:chExt cx="3429635" cy="54102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280B008C-9DB0-46D4-9534-2F4E2B159F6A}"/>
                </a:ext>
              </a:extLst>
            </p:cNvPr>
            <p:cNvSpPr txBox="1"/>
            <p:nvPr/>
          </p:nvSpPr>
          <p:spPr>
            <a:xfrm>
              <a:off x="679500" y="1236726"/>
              <a:ext cx="3429635" cy="300082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 marR="5080">
                <a:lnSpc>
                  <a:spcPts val="1070"/>
                </a:lnSpc>
                <a:spcBef>
                  <a:spcPts val="140"/>
                </a:spcBef>
              </a:pPr>
              <a:r>
                <a:rPr lang="en-US" sz="1050" b="0" dirty="0">
                  <a:solidFill>
                    <a:srgbClr val="FFFFFF"/>
                  </a:solidFill>
                  <a:latin typeface="Lato Light"/>
                  <a:cs typeface="Lato Light"/>
                </a:rPr>
                <a:t>Total number of files uploaded to Rebuild Engine and processed</a:t>
              </a:r>
              <a:endParaRPr sz="1050" dirty="0">
                <a:latin typeface="Lato Light"/>
                <a:cs typeface="Lato Light"/>
              </a:endParaRPr>
            </a:p>
          </p:txBody>
        </p:sp>
        <p:sp>
          <p:nvSpPr>
            <p:cNvPr id="12" name="object 19">
              <a:extLst>
                <a:ext uri="{FF2B5EF4-FFF2-40B4-BE49-F238E27FC236}">
                  <a16:creationId xmlns:a16="http://schemas.microsoft.com/office/drawing/2014/main" id="{49282A2A-7939-41B3-8BFF-494987ADDFC6}"/>
                </a:ext>
              </a:extLst>
            </p:cNvPr>
            <p:cNvSpPr/>
            <p:nvPr/>
          </p:nvSpPr>
          <p:spPr>
            <a:xfrm>
              <a:off x="682751" y="1092708"/>
              <a:ext cx="3147619" cy="541020"/>
            </a:xfrm>
            <a:custGeom>
              <a:avLst/>
              <a:gdLst/>
              <a:ahLst/>
              <a:cxnLst/>
              <a:rect l="l" t="t" r="r" b="b"/>
              <a:pathLst>
                <a:path w="3526790" h="541019">
                  <a:moveTo>
                    <a:pt x="1786255" y="2286"/>
                  </a:moveTo>
                  <a:lnTo>
                    <a:pt x="3526536" y="0"/>
                  </a:lnTo>
                  <a:lnTo>
                    <a:pt x="3526536" y="541019"/>
                  </a:lnTo>
                  <a:lnTo>
                    <a:pt x="0" y="541019"/>
                  </a:lnTo>
                </a:path>
              </a:pathLst>
            </a:custGeom>
            <a:ln w="9144">
              <a:solidFill>
                <a:schemeClr val="bg1">
                  <a:alpha val="2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AA3E591-AD62-48F4-AAB1-6A939BAF4D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8450" y="949919"/>
            <a:ext cx="1560620" cy="307777"/>
          </a:xfrm>
        </p:spPr>
        <p:txBody>
          <a:bodyPr/>
          <a:lstStyle>
            <a:lvl1pPr>
              <a:defRPr sz="2000">
                <a:solidFill>
                  <a:srgbClr val="1A919A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633021-2137-486E-9EF6-A14F767FD910}"/>
              </a:ext>
            </a:extLst>
          </p:cNvPr>
          <p:cNvGrpSpPr/>
          <p:nvPr userDrawn="1"/>
        </p:nvGrpSpPr>
        <p:grpSpPr>
          <a:xfrm>
            <a:off x="658265" y="1866900"/>
            <a:ext cx="3150870" cy="588498"/>
            <a:chOff x="679500" y="1866901"/>
            <a:chExt cx="3150870" cy="588498"/>
          </a:xfrm>
        </p:grpSpPr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8737976B-6E32-4F9D-84E9-8F4C363150AC}"/>
                </a:ext>
              </a:extLst>
            </p:cNvPr>
            <p:cNvSpPr txBox="1"/>
            <p:nvPr/>
          </p:nvSpPr>
          <p:spPr>
            <a:xfrm>
              <a:off x="679500" y="2067514"/>
              <a:ext cx="3150870" cy="17344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marR="5080">
                <a:lnSpc>
                  <a:spcPct val="99400"/>
                </a:lnSpc>
                <a:spcBef>
                  <a:spcPts val="105"/>
                </a:spcBef>
              </a:pPr>
              <a:r>
                <a:rPr lang="en-US" sz="1050" b="0" spc="10" dirty="0">
                  <a:solidFill>
                    <a:srgbClr val="FFFFFF"/>
                  </a:solidFill>
                  <a:latin typeface="Lato Light"/>
                  <a:cs typeface="Lato Light"/>
                </a:rPr>
                <a:t>Percentage of files that needed to be sanitized</a:t>
              </a:r>
              <a:endParaRPr sz="1050" dirty="0">
                <a:latin typeface="Lato Light"/>
                <a:cs typeface="Lato Light"/>
              </a:endParaRPr>
            </a:p>
          </p:txBody>
        </p:sp>
        <p:sp>
          <p:nvSpPr>
            <p:cNvPr id="15" name="object 18">
              <a:extLst>
                <a:ext uri="{FF2B5EF4-FFF2-40B4-BE49-F238E27FC236}">
                  <a16:creationId xmlns:a16="http://schemas.microsoft.com/office/drawing/2014/main" id="{A42D4184-878E-4841-9BF8-CEE3F10F0FB1}"/>
                </a:ext>
              </a:extLst>
            </p:cNvPr>
            <p:cNvSpPr/>
            <p:nvPr/>
          </p:nvSpPr>
          <p:spPr>
            <a:xfrm>
              <a:off x="682751" y="1866901"/>
              <a:ext cx="3147619" cy="588498"/>
            </a:xfrm>
            <a:custGeom>
              <a:avLst/>
              <a:gdLst/>
              <a:ahLst/>
              <a:cxnLst/>
              <a:rect l="l" t="t" r="r" b="b"/>
              <a:pathLst>
                <a:path w="3526790" h="635635">
                  <a:moveTo>
                    <a:pt x="1786255" y="2666"/>
                  </a:moveTo>
                  <a:lnTo>
                    <a:pt x="3526536" y="0"/>
                  </a:lnTo>
                  <a:lnTo>
                    <a:pt x="3526536" y="635507"/>
                  </a:lnTo>
                  <a:lnTo>
                    <a:pt x="0" y="635507"/>
                  </a:lnTo>
                </a:path>
              </a:pathLst>
            </a:custGeom>
            <a:ln w="9144">
              <a:solidFill>
                <a:schemeClr val="bg1">
                  <a:alpha val="2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01CF49E3-964A-410B-BA58-6C50775BF2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8450" y="1713012"/>
            <a:ext cx="1560620" cy="307777"/>
          </a:xfrm>
        </p:spPr>
        <p:txBody>
          <a:bodyPr/>
          <a:lstStyle>
            <a:lvl1pPr>
              <a:defRPr sz="2000">
                <a:solidFill>
                  <a:srgbClr val="1A919A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CBF8E1-71FE-4DA2-964C-3489D3CA1640}"/>
              </a:ext>
            </a:extLst>
          </p:cNvPr>
          <p:cNvGrpSpPr/>
          <p:nvPr userDrawn="1"/>
        </p:nvGrpSpPr>
        <p:grpSpPr>
          <a:xfrm>
            <a:off x="656640" y="2668748"/>
            <a:ext cx="3196590" cy="542925"/>
            <a:chOff x="679500" y="2631948"/>
            <a:chExt cx="3196590" cy="542925"/>
          </a:xfrm>
        </p:grpSpPr>
        <p:sp>
          <p:nvSpPr>
            <p:cNvPr id="20" name="object 10">
              <a:extLst>
                <a:ext uri="{FF2B5EF4-FFF2-40B4-BE49-F238E27FC236}">
                  <a16:creationId xmlns:a16="http://schemas.microsoft.com/office/drawing/2014/main" id="{A214A752-3103-4C64-A1C4-2A23E0CE66AD}"/>
                </a:ext>
              </a:extLst>
            </p:cNvPr>
            <p:cNvSpPr txBox="1"/>
            <p:nvPr/>
          </p:nvSpPr>
          <p:spPr>
            <a:xfrm>
              <a:off x="679500" y="2813685"/>
              <a:ext cx="3196590" cy="300082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 marR="5080">
                <a:lnSpc>
                  <a:spcPts val="1070"/>
                </a:lnSpc>
                <a:spcBef>
                  <a:spcPts val="140"/>
                </a:spcBef>
              </a:pPr>
              <a:r>
                <a:rPr lang="en-US" sz="1050" b="0" spc="20" dirty="0">
                  <a:solidFill>
                    <a:srgbClr val="FFFFFF"/>
                  </a:solidFill>
                  <a:latin typeface="Lato Light"/>
                  <a:cs typeface="Lato Light"/>
                </a:rPr>
                <a:t>Percentage of files that were allowed to enter organization</a:t>
              </a:r>
              <a:endParaRPr sz="1050" dirty="0">
                <a:latin typeface="Lato Light"/>
                <a:cs typeface="Lato Light"/>
              </a:endParaRPr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4ECB68F0-39E9-48FC-A7EE-82659279B5B1}"/>
                </a:ext>
              </a:extLst>
            </p:cNvPr>
            <p:cNvSpPr/>
            <p:nvPr/>
          </p:nvSpPr>
          <p:spPr>
            <a:xfrm>
              <a:off x="682751" y="2631948"/>
              <a:ext cx="3147619" cy="542925"/>
            </a:xfrm>
            <a:custGeom>
              <a:avLst/>
              <a:gdLst/>
              <a:ahLst/>
              <a:cxnLst/>
              <a:rect l="l" t="t" r="r" b="b"/>
              <a:pathLst>
                <a:path w="3526790" h="542925">
                  <a:moveTo>
                    <a:pt x="1786255" y="2285"/>
                  </a:moveTo>
                  <a:lnTo>
                    <a:pt x="3526536" y="0"/>
                  </a:lnTo>
                  <a:lnTo>
                    <a:pt x="3526536" y="542544"/>
                  </a:lnTo>
                  <a:lnTo>
                    <a:pt x="0" y="542544"/>
                  </a:lnTo>
                </a:path>
              </a:pathLst>
            </a:custGeom>
            <a:ln w="9144">
              <a:solidFill>
                <a:schemeClr val="bg1">
                  <a:alpha val="2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C1B0197A-35B9-464E-A719-298DA09561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9400" y="2508080"/>
            <a:ext cx="1560620" cy="307777"/>
          </a:xfrm>
        </p:spPr>
        <p:txBody>
          <a:bodyPr/>
          <a:lstStyle>
            <a:lvl1pPr>
              <a:defRPr sz="2000">
                <a:solidFill>
                  <a:srgbClr val="1A919A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3E7AD1-5DCC-44EC-A2FE-3A3773A95E66}"/>
              </a:ext>
            </a:extLst>
          </p:cNvPr>
          <p:cNvGrpSpPr/>
          <p:nvPr userDrawn="1"/>
        </p:nvGrpSpPr>
        <p:grpSpPr>
          <a:xfrm>
            <a:off x="658265" y="3457544"/>
            <a:ext cx="3150870" cy="542925"/>
            <a:chOff x="679500" y="3442715"/>
            <a:chExt cx="3150870" cy="542925"/>
          </a:xfrm>
        </p:grpSpPr>
        <p:sp>
          <p:nvSpPr>
            <p:cNvPr id="30" name="object 11">
              <a:extLst>
                <a:ext uri="{FF2B5EF4-FFF2-40B4-BE49-F238E27FC236}">
                  <a16:creationId xmlns:a16="http://schemas.microsoft.com/office/drawing/2014/main" id="{3866CC78-0A6D-42C1-979A-5AE014937BE0}"/>
                </a:ext>
              </a:extLst>
            </p:cNvPr>
            <p:cNvSpPr/>
            <p:nvPr/>
          </p:nvSpPr>
          <p:spPr>
            <a:xfrm>
              <a:off x="682751" y="3442715"/>
              <a:ext cx="3147619" cy="542925"/>
            </a:xfrm>
            <a:custGeom>
              <a:avLst/>
              <a:gdLst/>
              <a:ahLst/>
              <a:cxnLst/>
              <a:rect l="l" t="t" r="r" b="b"/>
              <a:pathLst>
                <a:path w="3526790" h="542925">
                  <a:moveTo>
                    <a:pt x="1786255" y="2285"/>
                  </a:moveTo>
                  <a:lnTo>
                    <a:pt x="3526536" y="0"/>
                  </a:lnTo>
                  <a:lnTo>
                    <a:pt x="3526536" y="542543"/>
                  </a:lnTo>
                  <a:lnTo>
                    <a:pt x="0" y="542543"/>
                  </a:lnTo>
                </a:path>
              </a:pathLst>
            </a:custGeom>
            <a:ln w="9144">
              <a:solidFill>
                <a:schemeClr val="bg1">
                  <a:alpha val="2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3">
              <a:extLst>
                <a:ext uri="{FF2B5EF4-FFF2-40B4-BE49-F238E27FC236}">
                  <a16:creationId xmlns:a16="http://schemas.microsoft.com/office/drawing/2014/main" id="{D1F1BEA9-0733-42BE-A262-F70971C58AF5}"/>
                </a:ext>
              </a:extLst>
            </p:cNvPr>
            <p:cNvSpPr txBox="1"/>
            <p:nvPr/>
          </p:nvSpPr>
          <p:spPr>
            <a:xfrm>
              <a:off x="679500" y="3602191"/>
              <a:ext cx="2375561" cy="1538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1075"/>
                </a:lnSpc>
                <a:spcBef>
                  <a:spcPts val="100"/>
                </a:spcBef>
              </a:pPr>
              <a:r>
                <a:rPr lang="en-US" sz="1050" b="0" spc="20" dirty="0">
                  <a:solidFill>
                    <a:srgbClr val="FFFFFF"/>
                  </a:solidFill>
                  <a:latin typeface="Lato Light"/>
                  <a:cs typeface="Lato Light"/>
                </a:rPr>
                <a:t>The most common file types</a:t>
              </a:r>
              <a:endParaRPr sz="1050" dirty="0">
                <a:latin typeface="Lato Light"/>
                <a:cs typeface="Lato Light"/>
              </a:endParaRPr>
            </a:p>
          </p:txBody>
        </p:sp>
      </p:grp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33D39CB3-F308-4078-BA7B-C2C98D2F61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2906" y="3284794"/>
            <a:ext cx="1560620" cy="307777"/>
          </a:xfrm>
        </p:spPr>
        <p:txBody>
          <a:bodyPr/>
          <a:lstStyle>
            <a:lvl1pPr>
              <a:defRPr sz="2000">
                <a:solidFill>
                  <a:srgbClr val="1A919A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5F0F843-2B43-424A-9644-722C49C9A415}"/>
              </a:ext>
            </a:extLst>
          </p:cNvPr>
          <p:cNvGrpSpPr/>
          <p:nvPr userDrawn="1"/>
        </p:nvGrpSpPr>
        <p:grpSpPr>
          <a:xfrm>
            <a:off x="654402" y="4196601"/>
            <a:ext cx="3411220" cy="541020"/>
            <a:chOff x="679500" y="4224528"/>
            <a:chExt cx="3411220" cy="541020"/>
          </a:xfrm>
        </p:grpSpPr>
        <p:sp>
          <p:nvSpPr>
            <p:cNvPr id="34" name="object 15">
              <a:extLst>
                <a:ext uri="{FF2B5EF4-FFF2-40B4-BE49-F238E27FC236}">
                  <a16:creationId xmlns:a16="http://schemas.microsoft.com/office/drawing/2014/main" id="{665E4ED6-93B3-4AED-A98A-34A592F72A2C}"/>
                </a:ext>
              </a:extLst>
            </p:cNvPr>
            <p:cNvSpPr txBox="1"/>
            <p:nvPr/>
          </p:nvSpPr>
          <p:spPr>
            <a:xfrm>
              <a:off x="679500" y="4390745"/>
              <a:ext cx="3411220" cy="1538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1075"/>
                </a:lnSpc>
                <a:spcBef>
                  <a:spcPts val="100"/>
                </a:spcBef>
              </a:pPr>
              <a:r>
                <a:rPr lang="en-US" sz="1050" b="0" spc="20" dirty="0">
                  <a:solidFill>
                    <a:srgbClr val="FFFFFF"/>
                  </a:solidFill>
                  <a:latin typeface="Lato Light"/>
                  <a:cs typeface="Lato Light"/>
                </a:rPr>
                <a:t>Average file processing time</a:t>
              </a:r>
              <a:endParaRPr sz="1050" dirty="0">
                <a:latin typeface="Lato Light"/>
                <a:cs typeface="Lato Light"/>
              </a:endParaRPr>
            </a:p>
          </p:txBody>
        </p:sp>
        <p:sp>
          <p:nvSpPr>
            <p:cNvPr id="35" name="object 16">
              <a:extLst>
                <a:ext uri="{FF2B5EF4-FFF2-40B4-BE49-F238E27FC236}">
                  <a16:creationId xmlns:a16="http://schemas.microsoft.com/office/drawing/2014/main" id="{D1EEB430-0D63-4547-9B04-683A5A1DD7D0}"/>
                </a:ext>
              </a:extLst>
            </p:cNvPr>
            <p:cNvSpPr/>
            <p:nvPr/>
          </p:nvSpPr>
          <p:spPr>
            <a:xfrm>
              <a:off x="682751" y="4224528"/>
              <a:ext cx="3147619" cy="541020"/>
            </a:xfrm>
            <a:custGeom>
              <a:avLst/>
              <a:gdLst/>
              <a:ahLst/>
              <a:cxnLst/>
              <a:rect l="l" t="t" r="r" b="b"/>
              <a:pathLst>
                <a:path w="3526790" h="541020">
                  <a:moveTo>
                    <a:pt x="1786255" y="2273"/>
                  </a:moveTo>
                  <a:lnTo>
                    <a:pt x="3526536" y="0"/>
                  </a:lnTo>
                  <a:lnTo>
                    <a:pt x="3526536" y="541020"/>
                  </a:lnTo>
                  <a:lnTo>
                    <a:pt x="0" y="541020"/>
                  </a:lnTo>
                </a:path>
              </a:pathLst>
            </a:custGeom>
            <a:ln w="9144">
              <a:solidFill>
                <a:schemeClr val="bg1">
                  <a:alpha val="2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D7BBA1F4-B5E2-4129-B7B7-E3D45B4AC6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8450" y="4050621"/>
            <a:ext cx="1560620" cy="307777"/>
          </a:xfrm>
        </p:spPr>
        <p:txBody>
          <a:bodyPr/>
          <a:lstStyle>
            <a:lvl1pPr>
              <a:defRPr sz="2000">
                <a:solidFill>
                  <a:srgbClr val="1A919A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A39F7-B289-420A-ABE7-70D377543C52}"/>
              </a:ext>
            </a:extLst>
          </p:cNvPr>
          <p:cNvSpPr txBox="1"/>
          <p:nvPr userDrawn="1"/>
        </p:nvSpPr>
        <p:spPr>
          <a:xfrm>
            <a:off x="533400" y="305053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sym typeface="Lato"/>
              </a:rPr>
              <a:t>Overall summary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A919A"/>
                </a:solidFill>
                <a:effectLst/>
                <a:uLnTx/>
                <a:uFillTx/>
                <a:latin typeface="Lato"/>
                <a:sym typeface="Lato"/>
              </a:rPr>
              <a:t>and overview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59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BC6ADEEB-E98C-4C12-8873-FEE0D2BE4B49}"/>
              </a:ext>
            </a:extLst>
          </p:cNvPr>
          <p:cNvGrpSpPr/>
          <p:nvPr userDrawn="1"/>
        </p:nvGrpSpPr>
        <p:grpSpPr>
          <a:xfrm>
            <a:off x="178307" y="879093"/>
            <a:ext cx="8782303" cy="3971925"/>
            <a:chOff x="178307" y="879093"/>
            <a:chExt cx="8782303" cy="3971925"/>
          </a:xfrm>
        </p:grpSpPr>
        <p:sp>
          <p:nvSpPr>
            <p:cNvPr id="45" name="object 4">
              <a:extLst>
                <a:ext uri="{FF2B5EF4-FFF2-40B4-BE49-F238E27FC236}">
                  <a16:creationId xmlns:a16="http://schemas.microsoft.com/office/drawing/2014/main" id="{D6E2DAC8-6600-43AA-A5B5-7FC06BDF15A9}"/>
                </a:ext>
              </a:extLst>
            </p:cNvPr>
            <p:cNvSpPr/>
            <p:nvPr/>
          </p:nvSpPr>
          <p:spPr>
            <a:xfrm>
              <a:off x="197610" y="879093"/>
              <a:ext cx="8763000" cy="3971925"/>
            </a:xfrm>
            <a:custGeom>
              <a:avLst/>
              <a:gdLst/>
              <a:ahLst/>
              <a:cxnLst/>
              <a:rect l="l" t="t" r="r" b="b"/>
              <a:pathLst>
                <a:path w="8763000" h="3971925">
                  <a:moveTo>
                    <a:pt x="8763000" y="0"/>
                  </a:moveTo>
                  <a:lnTo>
                    <a:pt x="0" y="0"/>
                  </a:lnTo>
                  <a:lnTo>
                    <a:pt x="0" y="3971544"/>
                  </a:lnTo>
                  <a:lnTo>
                    <a:pt x="8763000" y="3971544"/>
                  </a:lnTo>
                  <a:lnTo>
                    <a:pt x="876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CFFDB7B-CA79-4CFF-B284-007D6A09480E}"/>
                </a:ext>
              </a:extLst>
            </p:cNvPr>
            <p:cNvGrpSpPr/>
            <p:nvPr/>
          </p:nvGrpSpPr>
          <p:grpSpPr>
            <a:xfrm>
              <a:off x="178307" y="994536"/>
              <a:ext cx="8778493" cy="3856482"/>
              <a:chOff x="178307" y="994536"/>
              <a:chExt cx="8778493" cy="3856482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AAD3951-1168-41D5-BF3C-296247ECB5B4}"/>
                  </a:ext>
                </a:extLst>
              </p:cNvPr>
              <p:cNvGrpSpPr/>
              <p:nvPr/>
            </p:nvGrpSpPr>
            <p:grpSpPr>
              <a:xfrm>
                <a:off x="283463" y="1013205"/>
                <a:ext cx="1657603" cy="3381883"/>
                <a:chOff x="283463" y="1013205"/>
                <a:chExt cx="1657603" cy="3381883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C802E815-DFFB-4A82-A59D-1B9D0D5A302E}"/>
                    </a:ext>
                  </a:extLst>
                </p:cNvPr>
                <p:cNvGrpSpPr/>
                <p:nvPr/>
              </p:nvGrpSpPr>
              <p:grpSpPr>
                <a:xfrm>
                  <a:off x="302766" y="1013205"/>
                  <a:ext cx="1638300" cy="1043940"/>
                  <a:chOff x="302766" y="1013205"/>
                  <a:chExt cx="1638300" cy="1043940"/>
                </a:xfrm>
              </p:grpSpPr>
              <p:sp>
                <p:nvSpPr>
                  <p:cNvPr id="79" name="object 7">
                    <a:extLst>
                      <a:ext uri="{FF2B5EF4-FFF2-40B4-BE49-F238E27FC236}">
                        <a16:creationId xmlns:a16="http://schemas.microsoft.com/office/drawing/2014/main" id="{B73AFF56-3E2A-44E7-95E7-9A621BEA6004}"/>
                      </a:ext>
                    </a:extLst>
                  </p:cNvPr>
                  <p:cNvSpPr/>
                  <p:nvPr/>
                </p:nvSpPr>
                <p:spPr>
                  <a:xfrm>
                    <a:off x="302766" y="1013205"/>
                    <a:ext cx="1638300" cy="10439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8300" h="1043939">
                        <a:moveTo>
                          <a:pt x="1583817" y="0"/>
                        </a:moveTo>
                        <a:lnTo>
                          <a:pt x="54482" y="0"/>
                        </a:lnTo>
                        <a:lnTo>
                          <a:pt x="33277" y="4280"/>
                        </a:lnTo>
                        <a:lnTo>
                          <a:pt x="15959" y="15954"/>
                        </a:lnTo>
                        <a:lnTo>
                          <a:pt x="4282" y="33272"/>
                        </a:lnTo>
                        <a:lnTo>
                          <a:pt x="0" y="54483"/>
                        </a:lnTo>
                        <a:lnTo>
                          <a:pt x="0" y="989457"/>
                        </a:lnTo>
                        <a:lnTo>
                          <a:pt x="4282" y="1010667"/>
                        </a:lnTo>
                        <a:lnTo>
                          <a:pt x="15959" y="1027985"/>
                        </a:lnTo>
                        <a:lnTo>
                          <a:pt x="33277" y="1039659"/>
                        </a:lnTo>
                        <a:lnTo>
                          <a:pt x="54482" y="1043940"/>
                        </a:lnTo>
                        <a:lnTo>
                          <a:pt x="1583817" y="1043940"/>
                        </a:lnTo>
                        <a:lnTo>
                          <a:pt x="1605027" y="1039659"/>
                        </a:lnTo>
                        <a:lnTo>
                          <a:pt x="1622345" y="1027985"/>
                        </a:lnTo>
                        <a:lnTo>
                          <a:pt x="1634019" y="1010667"/>
                        </a:lnTo>
                        <a:lnTo>
                          <a:pt x="1638300" y="989457"/>
                        </a:lnTo>
                        <a:lnTo>
                          <a:pt x="1638300" y="54483"/>
                        </a:lnTo>
                        <a:lnTo>
                          <a:pt x="1634019" y="33272"/>
                        </a:lnTo>
                        <a:lnTo>
                          <a:pt x="1622345" y="15954"/>
                        </a:lnTo>
                        <a:lnTo>
                          <a:pt x="1605027" y="4280"/>
                        </a:lnTo>
                        <a:lnTo>
                          <a:pt x="1583817" y="0"/>
                        </a:lnTo>
                        <a:close/>
                      </a:path>
                    </a:pathLst>
                  </a:custGeom>
                  <a:solidFill>
                    <a:srgbClr val="165E79">
                      <a:alpha val="33724"/>
                    </a:srgbClr>
                  </a:solidFill>
                </p:spPr>
                <p:txBody>
                  <a:bodyPr wrap="square" lIns="0" tIns="0" rIns="0" bIns="0" rtlCol="0"/>
                  <a:lstStyle/>
                  <a:p>
                    <a:pPr>
                      <a:buClr>
                        <a:srgbClr val="000000"/>
                      </a:buClr>
                      <a:buFont typeface="Arial"/>
                      <a:buNone/>
                    </a:pPr>
                    <a:endParaRPr sz="14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" name="object 8">
                    <a:extLst>
                      <a:ext uri="{FF2B5EF4-FFF2-40B4-BE49-F238E27FC236}">
                        <a16:creationId xmlns:a16="http://schemas.microsoft.com/office/drawing/2014/main" id="{F4533B8E-FD7B-447C-857B-C61D4204FBC0}"/>
                      </a:ext>
                    </a:extLst>
                  </p:cNvPr>
                  <p:cNvSpPr txBox="1"/>
                  <p:nvPr/>
                </p:nvSpPr>
                <p:spPr>
                  <a:xfrm>
                    <a:off x="552453" y="1048511"/>
                    <a:ext cx="1132200" cy="916305"/>
                  </a:xfrm>
                  <a:prstGeom prst="rect">
                    <a:avLst/>
                  </a:prstGeom>
                </p:spPr>
                <p:txBody>
                  <a:bodyPr vert="horz" wrap="square" lIns="0" tIns="5715" rIns="0" bIns="0" rtlCol="0">
                    <a:spAutoFit/>
                  </a:bodyPr>
                  <a:lstStyle/>
                  <a:p>
                    <a:pPr marL="131445" marR="116205" indent="8255" algn="ctr">
                      <a:lnSpc>
                        <a:spcPct val="104800"/>
                      </a:lnSpc>
                      <a:spcBef>
                        <a:spcPts val="45"/>
                      </a:spcBef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sz="1050" b="1" kern="0" spc="10" dirty="0">
                        <a:solidFill>
                          <a:srgbClr val="165E79"/>
                        </a:solidFill>
                        <a:latin typeface="Lato"/>
                        <a:cs typeface="Lato"/>
                        <a:sym typeface="Arial"/>
                      </a:rPr>
                      <a:t>Visual  </a:t>
                    </a:r>
                    <a:r>
                      <a:rPr sz="1050" b="1" kern="0" spc="5" dirty="0">
                        <a:solidFill>
                          <a:srgbClr val="165E79"/>
                        </a:solidFill>
                        <a:latin typeface="Lato"/>
                        <a:cs typeface="Lato"/>
                        <a:sym typeface="Arial"/>
                      </a:rPr>
                      <a:t>Content</a:t>
                    </a:r>
                    <a:r>
                      <a:rPr sz="1050" b="1" kern="0" spc="-120" dirty="0">
                        <a:solidFill>
                          <a:srgbClr val="165E79"/>
                        </a:solidFill>
                        <a:latin typeface="Lato"/>
                        <a:cs typeface="Lato"/>
                        <a:sym typeface="Arial"/>
                      </a:rPr>
                      <a:t> </a:t>
                    </a:r>
                    <a:r>
                      <a:rPr sz="1050" b="1" kern="0" spc="15" dirty="0">
                        <a:solidFill>
                          <a:srgbClr val="165E79"/>
                        </a:solidFill>
                        <a:latin typeface="Lato"/>
                        <a:cs typeface="Lato"/>
                        <a:sym typeface="Arial"/>
                      </a:rPr>
                      <a:t>layer  </a:t>
                    </a:r>
                    <a:r>
                      <a:rPr sz="900" kern="0" spc="-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This </a:t>
                    </a:r>
                    <a:r>
                      <a:rPr sz="900" kern="0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is </a:t>
                    </a:r>
                    <a:r>
                      <a:rPr sz="900" kern="0" spc="-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the </a:t>
                    </a:r>
                    <a:r>
                      <a:rPr sz="900" kern="0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layer  </a:t>
                    </a:r>
                    <a:r>
                      <a:rPr sz="900" kern="0" spc="-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presented to</a:t>
                    </a:r>
                    <a:r>
                      <a:rPr sz="900" kern="0" spc="-150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 </a:t>
                    </a:r>
                    <a:r>
                      <a:rPr sz="900" kern="0" spc="-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the</a:t>
                    </a:r>
                    <a:endParaRPr sz="900" kern="0" dirty="0">
                      <a:solidFill>
                        <a:srgbClr val="000000"/>
                      </a:solidFill>
                      <a:latin typeface="Lato Semibold"/>
                      <a:cs typeface="Lato Semibold"/>
                      <a:sym typeface="Arial"/>
                    </a:endParaRPr>
                  </a:p>
                  <a:p>
                    <a:pPr marL="12700" marR="5080" algn="ctr">
                      <a:lnSpc>
                        <a:spcPts val="1070"/>
                      </a:lnSpc>
                      <a:spcBef>
                        <a:spcPts val="45"/>
                      </a:spcBef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sz="900" kern="0" spc="-10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viewer,</a:t>
                    </a:r>
                    <a:r>
                      <a:rPr sz="900" kern="0" spc="-5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 </a:t>
                    </a:r>
                    <a:r>
                      <a:rPr sz="900" kern="0" spc="-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the</a:t>
                    </a:r>
                    <a:r>
                      <a:rPr sz="900" kern="0" spc="-70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 </a:t>
                    </a:r>
                    <a:r>
                      <a:rPr sz="900" kern="0" spc="-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only</a:t>
                    </a:r>
                    <a:r>
                      <a:rPr sz="900" kern="0" spc="-80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 </a:t>
                    </a:r>
                    <a:r>
                      <a:rPr sz="900" kern="0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layer  </a:t>
                    </a:r>
                    <a:r>
                      <a:rPr sz="900" kern="0" spc="-1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you</a:t>
                    </a:r>
                    <a:r>
                      <a:rPr sz="900" kern="0" spc="-60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 </a:t>
                    </a:r>
                    <a:r>
                      <a:rPr sz="900" kern="0" spc="-10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see</a:t>
                    </a:r>
                    <a:endParaRPr sz="900" kern="0" dirty="0">
                      <a:solidFill>
                        <a:srgbClr val="000000"/>
                      </a:solidFill>
                      <a:latin typeface="Lato Semibold"/>
                      <a:cs typeface="Lato Semibold"/>
                      <a:sym typeface="Arial"/>
                    </a:endParaRPr>
                  </a:p>
                </p:txBody>
              </p: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FC82D6A9-FE47-4B5E-99E9-C5D6C1FD07E4}"/>
                    </a:ext>
                  </a:extLst>
                </p:cNvPr>
                <p:cNvGrpSpPr/>
                <p:nvPr/>
              </p:nvGrpSpPr>
              <p:grpSpPr>
                <a:xfrm>
                  <a:off x="283463" y="2206751"/>
                  <a:ext cx="1638300" cy="1042669"/>
                  <a:chOff x="283463" y="2206751"/>
                  <a:chExt cx="1638300" cy="1042669"/>
                </a:xfrm>
              </p:grpSpPr>
              <p:sp>
                <p:nvSpPr>
                  <p:cNvPr id="77" name="object 9">
                    <a:extLst>
                      <a:ext uri="{FF2B5EF4-FFF2-40B4-BE49-F238E27FC236}">
                        <a16:creationId xmlns:a16="http://schemas.microsoft.com/office/drawing/2014/main" id="{F6F8DD06-3E01-4C26-8BDF-5A63DBF2C4CD}"/>
                      </a:ext>
                    </a:extLst>
                  </p:cNvPr>
                  <p:cNvSpPr/>
                  <p:nvPr/>
                </p:nvSpPr>
                <p:spPr>
                  <a:xfrm>
                    <a:off x="283463" y="2206751"/>
                    <a:ext cx="1638300" cy="1042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8300" h="1042669">
                        <a:moveTo>
                          <a:pt x="1583944" y="0"/>
                        </a:moveTo>
                        <a:lnTo>
                          <a:pt x="54406" y="0"/>
                        </a:lnTo>
                        <a:lnTo>
                          <a:pt x="33229" y="4278"/>
                        </a:lnTo>
                        <a:lnTo>
                          <a:pt x="15935" y="15938"/>
                        </a:lnTo>
                        <a:lnTo>
                          <a:pt x="4275" y="33218"/>
                        </a:lnTo>
                        <a:lnTo>
                          <a:pt x="0" y="54356"/>
                        </a:lnTo>
                        <a:lnTo>
                          <a:pt x="0" y="988060"/>
                        </a:lnTo>
                        <a:lnTo>
                          <a:pt x="4275" y="1009197"/>
                        </a:lnTo>
                        <a:lnTo>
                          <a:pt x="15935" y="1026477"/>
                        </a:lnTo>
                        <a:lnTo>
                          <a:pt x="33229" y="1038137"/>
                        </a:lnTo>
                        <a:lnTo>
                          <a:pt x="54406" y="1042416"/>
                        </a:lnTo>
                        <a:lnTo>
                          <a:pt x="1583944" y="1042416"/>
                        </a:lnTo>
                        <a:lnTo>
                          <a:pt x="1605081" y="1038137"/>
                        </a:lnTo>
                        <a:lnTo>
                          <a:pt x="1622361" y="1026477"/>
                        </a:lnTo>
                        <a:lnTo>
                          <a:pt x="1634021" y="1009197"/>
                        </a:lnTo>
                        <a:lnTo>
                          <a:pt x="1638300" y="988060"/>
                        </a:lnTo>
                        <a:lnTo>
                          <a:pt x="1638300" y="54356"/>
                        </a:lnTo>
                        <a:lnTo>
                          <a:pt x="1634021" y="33218"/>
                        </a:lnTo>
                        <a:lnTo>
                          <a:pt x="1622361" y="15938"/>
                        </a:lnTo>
                        <a:lnTo>
                          <a:pt x="1605081" y="4278"/>
                        </a:lnTo>
                        <a:lnTo>
                          <a:pt x="1583944" y="0"/>
                        </a:lnTo>
                        <a:close/>
                      </a:path>
                    </a:pathLst>
                  </a:custGeom>
                  <a:solidFill>
                    <a:srgbClr val="165E79">
                      <a:alpha val="33724"/>
                    </a:srgbClr>
                  </a:solidFill>
                </p:spPr>
                <p:txBody>
                  <a:bodyPr wrap="square" lIns="0" tIns="0" rIns="0" bIns="0" rtlCol="0"/>
                  <a:lstStyle/>
                  <a:p>
                    <a:pPr>
                      <a:buClr>
                        <a:srgbClr val="000000"/>
                      </a:buClr>
                      <a:buFont typeface="Arial"/>
                      <a:buNone/>
                    </a:pP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8" name="object 10">
                    <a:extLst>
                      <a:ext uri="{FF2B5EF4-FFF2-40B4-BE49-F238E27FC236}">
                        <a16:creationId xmlns:a16="http://schemas.microsoft.com/office/drawing/2014/main" id="{53B9B157-762A-4EAB-AD91-513A22C4DA32}"/>
                      </a:ext>
                    </a:extLst>
                  </p:cNvPr>
                  <p:cNvSpPr txBox="1"/>
                  <p:nvPr/>
                </p:nvSpPr>
                <p:spPr>
                  <a:xfrm>
                    <a:off x="389995" y="2240785"/>
                    <a:ext cx="1470660" cy="917575"/>
                  </a:xfrm>
                  <a:prstGeom prst="rect">
                    <a:avLst/>
                  </a:prstGeom>
                </p:spPr>
                <p:txBody>
                  <a:bodyPr vert="horz" wrap="square" lIns="0" tIns="37465" rIns="0" bIns="0" rtlCol="0">
                    <a:spAutoFit/>
                  </a:bodyPr>
                  <a:lstStyle/>
                  <a:p>
                    <a:pPr marL="1270" algn="ctr">
                      <a:spcBef>
                        <a:spcPts val="295"/>
                      </a:spcBef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sz="1050" b="1" kern="0" spc="5" dirty="0">
                        <a:solidFill>
                          <a:srgbClr val="165E79"/>
                        </a:solidFill>
                        <a:latin typeface="Lato"/>
                        <a:cs typeface="Lato"/>
                        <a:sym typeface="Arial"/>
                      </a:rPr>
                      <a:t>Functional</a:t>
                    </a:r>
                    <a:r>
                      <a:rPr sz="1050" b="1" kern="0" spc="-70" dirty="0">
                        <a:solidFill>
                          <a:srgbClr val="165E79"/>
                        </a:solidFill>
                        <a:latin typeface="Lato"/>
                        <a:cs typeface="Lato"/>
                        <a:sym typeface="Arial"/>
                      </a:rPr>
                      <a:t> </a:t>
                    </a:r>
                    <a:r>
                      <a:rPr sz="1050" b="1" kern="0" spc="15" dirty="0">
                        <a:solidFill>
                          <a:srgbClr val="165E79"/>
                        </a:solidFill>
                        <a:latin typeface="Lato"/>
                        <a:cs typeface="Lato"/>
                        <a:sym typeface="Arial"/>
                      </a:rPr>
                      <a:t>layer</a:t>
                    </a:r>
                    <a:endParaRPr sz="1050" kern="0" dirty="0">
                      <a:solidFill>
                        <a:srgbClr val="000000"/>
                      </a:solidFill>
                      <a:latin typeface="Lato"/>
                      <a:cs typeface="Lato"/>
                      <a:sym typeface="Arial"/>
                    </a:endParaRPr>
                  </a:p>
                  <a:p>
                    <a:pPr marL="1270" algn="ctr">
                      <a:spcBef>
                        <a:spcPts val="165"/>
                      </a:spcBef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sz="900" kern="0" spc="-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RISKS:</a:t>
                    </a:r>
                    <a:endParaRPr sz="900" kern="0" dirty="0">
                      <a:solidFill>
                        <a:srgbClr val="000000"/>
                      </a:solidFill>
                      <a:latin typeface="Lato Semibold"/>
                      <a:cs typeface="Lato Semibold"/>
                      <a:sym typeface="Arial"/>
                    </a:endParaRPr>
                  </a:p>
                  <a:p>
                    <a:pPr marL="12065" marR="5080" algn="ctr">
                      <a:lnSpc>
                        <a:spcPct val="99700"/>
                      </a:lnSpc>
                      <a:spcBef>
                        <a:spcPts val="15"/>
                      </a:spcBef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sz="900" kern="0" spc="-10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DOE Ransomware,</a:t>
                    </a:r>
                    <a:r>
                      <a:rPr sz="900" kern="0" spc="-110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 </a:t>
                    </a:r>
                    <a:r>
                      <a:rPr sz="900" kern="0" spc="-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Malicious  Macro </a:t>
                    </a:r>
                    <a:r>
                      <a:rPr sz="900" kern="0" spc="-1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&amp; </a:t>
                    </a:r>
                    <a:r>
                      <a:rPr sz="900" kern="0" spc="-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JavaScript,  </a:t>
                    </a:r>
                    <a:r>
                      <a:rPr sz="900" kern="0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Corrupted </a:t>
                    </a:r>
                    <a:r>
                      <a:rPr sz="900" kern="0" spc="-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Acroform and  Phishing</a:t>
                    </a:r>
                    <a:r>
                      <a:rPr sz="900" kern="0" spc="-80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 </a:t>
                    </a:r>
                    <a:r>
                      <a:rPr sz="900" kern="0" spc="-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URLs</a:t>
                    </a:r>
                    <a:endParaRPr sz="900" kern="0" dirty="0">
                      <a:solidFill>
                        <a:srgbClr val="000000"/>
                      </a:solidFill>
                      <a:latin typeface="Lato Semibold"/>
                      <a:cs typeface="Lato Semibold"/>
                      <a:sym typeface="Arial"/>
                    </a:endParaRPr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CC74BD2A-737D-49D1-99D8-F6306E850B64}"/>
                    </a:ext>
                  </a:extLst>
                </p:cNvPr>
                <p:cNvGrpSpPr/>
                <p:nvPr/>
              </p:nvGrpSpPr>
              <p:grpSpPr>
                <a:xfrm>
                  <a:off x="285413" y="3352419"/>
                  <a:ext cx="1638300" cy="1042669"/>
                  <a:chOff x="285413" y="3352419"/>
                  <a:chExt cx="1638300" cy="1042669"/>
                </a:xfrm>
              </p:grpSpPr>
              <p:sp>
                <p:nvSpPr>
                  <p:cNvPr id="75" name="object 19">
                    <a:extLst>
                      <a:ext uri="{FF2B5EF4-FFF2-40B4-BE49-F238E27FC236}">
                        <a16:creationId xmlns:a16="http://schemas.microsoft.com/office/drawing/2014/main" id="{73708589-6CB9-4832-88BA-BBED34ACC128}"/>
                      </a:ext>
                    </a:extLst>
                  </p:cNvPr>
                  <p:cNvSpPr/>
                  <p:nvPr/>
                </p:nvSpPr>
                <p:spPr>
                  <a:xfrm>
                    <a:off x="285413" y="3352419"/>
                    <a:ext cx="1638300" cy="1042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8300" h="1042670">
                        <a:moveTo>
                          <a:pt x="1583944" y="0"/>
                        </a:moveTo>
                        <a:lnTo>
                          <a:pt x="54406" y="0"/>
                        </a:lnTo>
                        <a:lnTo>
                          <a:pt x="33229" y="4278"/>
                        </a:lnTo>
                        <a:lnTo>
                          <a:pt x="15935" y="15938"/>
                        </a:lnTo>
                        <a:lnTo>
                          <a:pt x="4275" y="33218"/>
                        </a:lnTo>
                        <a:lnTo>
                          <a:pt x="0" y="54356"/>
                        </a:lnTo>
                        <a:lnTo>
                          <a:pt x="0" y="988009"/>
                        </a:lnTo>
                        <a:lnTo>
                          <a:pt x="4275" y="1009186"/>
                        </a:lnTo>
                        <a:lnTo>
                          <a:pt x="15935" y="1026480"/>
                        </a:lnTo>
                        <a:lnTo>
                          <a:pt x="33229" y="1038140"/>
                        </a:lnTo>
                        <a:lnTo>
                          <a:pt x="54406" y="1042416"/>
                        </a:lnTo>
                        <a:lnTo>
                          <a:pt x="1583944" y="1042416"/>
                        </a:lnTo>
                        <a:lnTo>
                          <a:pt x="1605081" y="1038140"/>
                        </a:lnTo>
                        <a:lnTo>
                          <a:pt x="1622361" y="1026480"/>
                        </a:lnTo>
                        <a:lnTo>
                          <a:pt x="1634021" y="1009186"/>
                        </a:lnTo>
                        <a:lnTo>
                          <a:pt x="1638300" y="988009"/>
                        </a:lnTo>
                        <a:lnTo>
                          <a:pt x="1638300" y="54356"/>
                        </a:lnTo>
                        <a:lnTo>
                          <a:pt x="1634021" y="33218"/>
                        </a:lnTo>
                        <a:lnTo>
                          <a:pt x="1622361" y="15938"/>
                        </a:lnTo>
                        <a:lnTo>
                          <a:pt x="1605081" y="4278"/>
                        </a:lnTo>
                        <a:lnTo>
                          <a:pt x="1583944" y="0"/>
                        </a:lnTo>
                        <a:close/>
                      </a:path>
                    </a:pathLst>
                  </a:custGeom>
                  <a:solidFill>
                    <a:srgbClr val="165E79">
                      <a:alpha val="33724"/>
                    </a:srgbClr>
                  </a:solidFill>
                </p:spPr>
                <p:txBody>
                  <a:bodyPr wrap="square" lIns="0" tIns="0" rIns="0" bIns="0" rtlCol="0"/>
                  <a:lstStyle/>
                  <a:p>
                    <a:pPr>
                      <a:buClr>
                        <a:srgbClr val="000000"/>
                      </a:buClr>
                      <a:buFont typeface="Arial"/>
                      <a:buNone/>
                    </a:pP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6" name="object 20">
                    <a:extLst>
                      <a:ext uri="{FF2B5EF4-FFF2-40B4-BE49-F238E27FC236}">
                        <a16:creationId xmlns:a16="http://schemas.microsoft.com/office/drawing/2014/main" id="{A7872A51-BFB6-4339-A308-94E31CF85BD1}"/>
                      </a:ext>
                    </a:extLst>
                  </p:cNvPr>
                  <p:cNvSpPr txBox="1"/>
                  <p:nvPr/>
                </p:nvSpPr>
                <p:spPr>
                  <a:xfrm>
                    <a:off x="415836" y="3386303"/>
                    <a:ext cx="1336818" cy="951865"/>
                  </a:xfrm>
                  <a:prstGeom prst="rect">
                    <a:avLst/>
                  </a:prstGeom>
                </p:spPr>
                <p:txBody>
                  <a:bodyPr vert="horz" wrap="square" lIns="0" tIns="55880" rIns="0" bIns="0" rtlCol="0">
                    <a:spAutoFit/>
                  </a:bodyPr>
                  <a:lstStyle/>
                  <a:p>
                    <a:pPr algn="ctr">
                      <a:spcBef>
                        <a:spcPts val="440"/>
                      </a:spcBef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sz="1050" b="1" kern="0" spc="10" dirty="0">
                        <a:solidFill>
                          <a:srgbClr val="165E79"/>
                        </a:solidFill>
                        <a:latin typeface="Lato"/>
                        <a:cs typeface="Lato"/>
                        <a:sym typeface="Arial"/>
                      </a:rPr>
                      <a:t>File Structure</a:t>
                    </a:r>
                    <a:r>
                      <a:rPr sz="1050" b="1" kern="0" spc="-185" dirty="0">
                        <a:solidFill>
                          <a:srgbClr val="165E79"/>
                        </a:solidFill>
                        <a:latin typeface="Lato"/>
                        <a:cs typeface="Lato"/>
                        <a:sym typeface="Arial"/>
                      </a:rPr>
                      <a:t> </a:t>
                    </a:r>
                    <a:r>
                      <a:rPr sz="1050" b="1" kern="0" spc="15" dirty="0">
                        <a:solidFill>
                          <a:srgbClr val="165E79"/>
                        </a:solidFill>
                        <a:latin typeface="Lato"/>
                        <a:cs typeface="Lato"/>
                        <a:sym typeface="Arial"/>
                      </a:rPr>
                      <a:t>layer</a:t>
                    </a:r>
                    <a:endParaRPr sz="1050" kern="0" dirty="0">
                      <a:solidFill>
                        <a:srgbClr val="000000"/>
                      </a:solidFill>
                      <a:latin typeface="Lato"/>
                      <a:cs typeface="Lato"/>
                      <a:sym typeface="Arial"/>
                    </a:endParaRPr>
                  </a:p>
                  <a:p>
                    <a:pPr marR="17780" algn="ctr">
                      <a:spcBef>
                        <a:spcPts val="290"/>
                      </a:spcBef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sz="900" kern="0" spc="-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RISKS:</a:t>
                    </a:r>
                    <a:endParaRPr sz="900" kern="0" dirty="0">
                      <a:solidFill>
                        <a:srgbClr val="000000"/>
                      </a:solidFill>
                      <a:latin typeface="Lato Semibold"/>
                      <a:cs typeface="Lato Semibold"/>
                      <a:sym typeface="Arial"/>
                    </a:endParaRPr>
                  </a:p>
                  <a:p>
                    <a:pPr marL="78105" marR="95885" algn="ctr"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sz="900" kern="0" spc="-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Sophisticated</a:t>
                    </a:r>
                    <a:r>
                      <a:rPr sz="900" kern="0" spc="-114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 </a:t>
                    </a:r>
                    <a:r>
                      <a:rPr sz="900" kern="0" spc="-10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APTs,  Advance </a:t>
                    </a:r>
                    <a:r>
                      <a:rPr sz="900" kern="0" spc="-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‘File-less’  Malware, Hidden  Malicious</a:t>
                    </a:r>
                    <a:r>
                      <a:rPr sz="900" kern="0" spc="-80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 </a:t>
                    </a:r>
                    <a:r>
                      <a:rPr sz="900" kern="0" spc="-5" dirty="0">
                        <a:solidFill>
                          <a:srgbClr val="000000"/>
                        </a:solidFill>
                        <a:latin typeface="Lato Semibold"/>
                        <a:cs typeface="Lato Semibold"/>
                        <a:sym typeface="Arial"/>
                      </a:rPr>
                      <a:t>Scripts</a:t>
                    </a:r>
                    <a:endParaRPr sz="900" kern="0" dirty="0">
                      <a:solidFill>
                        <a:srgbClr val="000000"/>
                      </a:solidFill>
                      <a:latin typeface="Lato Semibold"/>
                      <a:cs typeface="Lato Semibold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97A72110-80D6-4B63-9B01-28A925327B32}"/>
                  </a:ext>
                </a:extLst>
              </p:cNvPr>
              <p:cNvGrpSpPr/>
              <p:nvPr/>
            </p:nvGrpSpPr>
            <p:grpSpPr>
              <a:xfrm>
                <a:off x="178307" y="994536"/>
                <a:ext cx="8778493" cy="3856482"/>
                <a:chOff x="178307" y="994536"/>
                <a:chExt cx="8778493" cy="3856482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B246BDFC-3785-4587-895B-34CD5AEED448}"/>
                    </a:ext>
                  </a:extLst>
                </p:cNvPr>
                <p:cNvGrpSpPr/>
                <p:nvPr/>
              </p:nvGrpSpPr>
              <p:grpSpPr>
                <a:xfrm>
                  <a:off x="178307" y="4535423"/>
                  <a:ext cx="8778493" cy="315595"/>
                  <a:chOff x="178307" y="4535423"/>
                  <a:chExt cx="8778493" cy="315595"/>
                </a:xfrm>
              </p:grpSpPr>
              <p:sp>
                <p:nvSpPr>
                  <p:cNvPr id="66" name="object 12">
                    <a:extLst>
                      <a:ext uri="{FF2B5EF4-FFF2-40B4-BE49-F238E27FC236}">
                        <a16:creationId xmlns:a16="http://schemas.microsoft.com/office/drawing/2014/main" id="{0747B813-3379-4E85-A78D-AEBCDC4B2F3A}"/>
                      </a:ext>
                    </a:extLst>
                  </p:cNvPr>
                  <p:cNvSpPr/>
                  <p:nvPr/>
                </p:nvSpPr>
                <p:spPr>
                  <a:xfrm>
                    <a:off x="178307" y="4535423"/>
                    <a:ext cx="2926080" cy="3155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6080" h="315595">
                        <a:moveTo>
                          <a:pt x="2926080" y="0"/>
                        </a:moveTo>
                        <a:lnTo>
                          <a:pt x="0" y="0"/>
                        </a:lnTo>
                        <a:lnTo>
                          <a:pt x="0" y="315467"/>
                        </a:lnTo>
                        <a:lnTo>
                          <a:pt x="2926080" y="315467"/>
                        </a:lnTo>
                        <a:lnTo>
                          <a:pt x="2926080" y="0"/>
                        </a:lnTo>
                        <a:close/>
                      </a:path>
                    </a:pathLst>
                  </a:custGeom>
                  <a:solidFill>
                    <a:srgbClr val="165E79"/>
                  </a:solidFill>
                </p:spPr>
                <p:txBody>
                  <a:bodyPr wrap="square" lIns="0" tIns="0" rIns="0" bIns="0" rtlCol="0"/>
                  <a:lstStyle/>
                  <a:p>
                    <a:pPr>
                      <a:buClr>
                        <a:srgbClr val="000000"/>
                      </a:buClr>
                      <a:buFont typeface="Arial"/>
                      <a:buNone/>
                    </a:pP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" name="object 13">
                    <a:extLst>
                      <a:ext uri="{FF2B5EF4-FFF2-40B4-BE49-F238E27FC236}">
                        <a16:creationId xmlns:a16="http://schemas.microsoft.com/office/drawing/2014/main" id="{25ED5107-E0A3-432E-B269-2ACF180EC645}"/>
                      </a:ext>
                    </a:extLst>
                  </p:cNvPr>
                  <p:cNvSpPr/>
                  <p:nvPr/>
                </p:nvSpPr>
                <p:spPr>
                  <a:xfrm>
                    <a:off x="6011417" y="4535423"/>
                    <a:ext cx="2945383" cy="3155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6079" h="315595">
                        <a:moveTo>
                          <a:pt x="2926079" y="0"/>
                        </a:moveTo>
                        <a:lnTo>
                          <a:pt x="0" y="0"/>
                        </a:lnTo>
                        <a:lnTo>
                          <a:pt x="0" y="315467"/>
                        </a:lnTo>
                        <a:lnTo>
                          <a:pt x="2926079" y="315467"/>
                        </a:lnTo>
                        <a:lnTo>
                          <a:pt x="2926079" y="0"/>
                        </a:lnTo>
                        <a:close/>
                      </a:path>
                    </a:pathLst>
                  </a:custGeom>
                  <a:solidFill>
                    <a:srgbClr val="1A919A"/>
                  </a:solidFill>
                </p:spPr>
                <p:txBody>
                  <a:bodyPr wrap="square" lIns="0" tIns="0" rIns="0" bIns="0" rtlCol="0"/>
                  <a:lstStyle/>
                  <a:p>
                    <a:pPr>
                      <a:buClr>
                        <a:srgbClr val="000000"/>
                      </a:buClr>
                      <a:buFont typeface="Arial"/>
                      <a:buNone/>
                    </a:pP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" name="object 14">
                    <a:extLst>
                      <a:ext uri="{FF2B5EF4-FFF2-40B4-BE49-F238E27FC236}">
                        <a16:creationId xmlns:a16="http://schemas.microsoft.com/office/drawing/2014/main" id="{424B8782-D0AF-4353-B3DD-5A289C3C9536}"/>
                      </a:ext>
                    </a:extLst>
                  </p:cNvPr>
                  <p:cNvSpPr/>
                  <p:nvPr/>
                </p:nvSpPr>
                <p:spPr>
                  <a:xfrm>
                    <a:off x="3096768" y="4535423"/>
                    <a:ext cx="2926080" cy="3155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6079" h="315595">
                        <a:moveTo>
                          <a:pt x="2926080" y="0"/>
                        </a:moveTo>
                        <a:lnTo>
                          <a:pt x="0" y="0"/>
                        </a:lnTo>
                        <a:lnTo>
                          <a:pt x="0" y="315467"/>
                        </a:lnTo>
                        <a:lnTo>
                          <a:pt x="2926080" y="315467"/>
                        </a:lnTo>
                        <a:lnTo>
                          <a:pt x="2926080" y="0"/>
                        </a:lnTo>
                        <a:close/>
                      </a:path>
                    </a:pathLst>
                  </a:custGeom>
                  <a:solidFill>
                    <a:srgbClr val="3A788F"/>
                  </a:solidFill>
                </p:spPr>
                <p:txBody>
                  <a:bodyPr wrap="square" lIns="0" tIns="0" rIns="0" bIns="0" rtlCol="0"/>
                  <a:lstStyle/>
                  <a:p>
                    <a:pPr>
                      <a:buClr>
                        <a:srgbClr val="000000"/>
                      </a:buClr>
                      <a:buFont typeface="Arial"/>
                      <a:buNone/>
                    </a:pP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" name="object 16">
                    <a:extLst>
                      <a:ext uri="{FF2B5EF4-FFF2-40B4-BE49-F238E27FC236}">
                        <a16:creationId xmlns:a16="http://schemas.microsoft.com/office/drawing/2014/main" id="{04C6E033-8620-4409-9B50-0F486FAB6BCA}"/>
                      </a:ext>
                    </a:extLst>
                  </p:cNvPr>
                  <p:cNvSpPr txBox="1"/>
                  <p:nvPr/>
                </p:nvSpPr>
                <p:spPr>
                  <a:xfrm>
                    <a:off x="862685" y="4594047"/>
                    <a:ext cx="1557020" cy="194310"/>
                  </a:xfrm>
                  <a:prstGeom prst="rect">
                    <a:avLst/>
                  </a:prstGeom>
                </p:spPr>
                <p:txBody>
                  <a:bodyPr vert="horz" wrap="square" lIns="0" tIns="13335" rIns="0" bIns="0" rtlCol="0">
                    <a:spAutoFit/>
                  </a:bodyPr>
                  <a:lstStyle/>
                  <a:p>
                    <a:pPr marL="12700">
                      <a:spcBef>
                        <a:spcPts val="105"/>
                      </a:spcBef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sz="1100" kern="0" spc="5" dirty="0">
                        <a:solidFill>
                          <a:srgbClr val="FFFFFF"/>
                        </a:solidFill>
                        <a:latin typeface="Lato Light"/>
                        <a:cs typeface="Lato Light"/>
                        <a:sym typeface="Arial"/>
                      </a:rPr>
                      <a:t>DEEP-FILE</a:t>
                    </a:r>
                    <a:r>
                      <a:rPr sz="1100" kern="0" spc="-145" dirty="0">
                        <a:solidFill>
                          <a:srgbClr val="FFFFFF"/>
                        </a:solidFill>
                        <a:latin typeface="Lato Light"/>
                        <a:cs typeface="Lato Light"/>
                        <a:sym typeface="Arial"/>
                      </a:rPr>
                      <a:t> </a:t>
                    </a:r>
                    <a:r>
                      <a:rPr sz="1100" kern="0" spc="15" dirty="0">
                        <a:solidFill>
                          <a:srgbClr val="FFFFFF"/>
                        </a:solidFill>
                        <a:latin typeface="Lato Light"/>
                        <a:cs typeface="Lato Light"/>
                        <a:sym typeface="Arial"/>
                      </a:rPr>
                      <a:t>INSPECTION</a:t>
                    </a:r>
                    <a:endParaRPr sz="1100" kern="0" dirty="0">
                      <a:solidFill>
                        <a:srgbClr val="000000"/>
                      </a:solidFill>
                      <a:latin typeface="Lato Light"/>
                      <a:cs typeface="Lato Light"/>
                      <a:sym typeface="Arial"/>
                    </a:endParaRPr>
                  </a:p>
                </p:txBody>
              </p:sp>
              <p:sp>
                <p:nvSpPr>
                  <p:cNvPr id="70" name="object 17">
                    <a:extLst>
                      <a:ext uri="{FF2B5EF4-FFF2-40B4-BE49-F238E27FC236}">
                        <a16:creationId xmlns:a16="http://schemas.microsoft.com/office/drawing/2014/main" id="{8106242C-B09F-4E15-9EDB-1EEC10729208}"/>
                      </a:ext>
                    </a:extLst>
                  </p:cNvPr>
                  <p:cNvSpPr txBox="1"/>
                  <p:nvPr/>
                </p:nvSpPr>
                <p:spPr>
                  <a:xfrm>
                    <a:off x="3506977" y="4594047"/>
                    <a:ext cx="2101850" cy="194310"/>
                  </a:xfrm>
                  <a:prstGeom prst="rect">
                    <a:avLst/>
                  </a:prstGeom>
                </p:spPr>
                <p:txBody>
                  <a:bodyPr vert="horz" wrap="square" lIns="0" tIns="13335" rIns="0" bIns="0" rtlCol="0">
                    <a:spAutoFit/>
                  </a:bodyPr>
                  <a:lstStyle/>
                  <a:p>
                    <a:pPr marL="12700">
                      <a:spcBef>
                        <a:spcPts val="105"/>
                      </a:spcBef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sz="1100" kern="0" spc="15" dirty="0">
                        <a:solidFill>
                          <a:srgbClr val="FFFFFF"/>
                        </a:solidFill>
                        <a:latin typeface="Lato Light"/>
                        <a:cs typeface="Lato Light"/>
                        <a:sym typeface="Arial"/>
                      </a:rPr>
                      <a:t>REMEDIATION </a:t>
                    </a:r>
                    <a:r>
                      <a:rPr sz="1100" kern="0" spc="5" dirty="0">
                        <a:solidFill>
                          <a:srgbClr val="FFFFFF"/>
                        </a:solidFill>
                        <a:latin typeface="Lato Light"/>
                        <a:cs typeface="Lato Light"/>
                        <a:sym typeface="Arial"/>
                      </a:rPr>
                      <a:t>&amp;</a:t>
                    </a:r>
                    <a:r>
                      <a:rPr sz="1100" kern="0" spc="-220" dirty="0">
                        <a:solidFill>
                          <a:srgbClr val="FFFFFF"/>
                        </a:solidFill>
                        <a:latin typeface="Lato Light"/>
                        <a:cs typeface="Lato Light"/>
                        <a:sym typeface="Arial"/>
                      </a:rPr>
                      <a:t> </a:t>
                    </a:r>
                    <a:r>
                      <a:rPr sz="1100" kern="0" spc="15" dirty="0">
                        <a:solidFill>
                          <a:srgbClr val="FFFFFF"/>
                        </a:solidFill>
                        <a:latin typeface="Lato Light"/>
                        <a:cs typeface="Lato Light"/>
                        <a:sym typeface="Arial"/>
                      </a:rPr>
                      <a:t>SANITISATION</a:t>
                    </a:r>
                    <a:endParaRPr sz="1100" kern="0">
                      <a:solidFill>
                        <a:srgbClr val="000000"/>
                      </a:solidFill>
                      <a:latin typeface="Lato Light"/>
                      <a:cs typeface="Lato Light"/>
                      <a:sym typeface="Arial"/>
                    </a:endParaRPr>
                  </a:p>
                </p:txBody>
              </p:sp>
              <p:sp>
                <p:nvSpPr>
                  <p:cNvPr id="71" name="object 18">
                    <a:extLst>
                      <a:ext uri="{FF2B5EF4-FFF2-40B4-BE49-F238E27FC236}">
                        <a16:creationId xmlns:a16="http://schemas.microsoft.com/office/drawing/2014/main" id="{9D68C778-429C-4078-961F-6AC372D1FF13}"/>
                      </a:ext>
                    </a:extLst>
                  </p:cNvPr>
                  <p:cNvSpPr txBox="1"/>
                  <p:nvPr/>
                </p:nvSpPr>
                <p:spPr>
                  <a:xfrm>
                    <a:off x="6986396" y="4594047"/>
                    <a:ext cx="984250" cy="194310"/>
                  </a:xfrm>
                  <a:prstGeom prst="rect">
                    <a:avLst/>
                  </a:prstGeom>
                </p:spPr>
                <p:txBody>
                  <a:bodyPr vert="horz" wrap="square" lIns="0" tIns="13335" rIns="0" bIns="0" rtlCol="0">
                    <a:spAutoFit/>
                  </a:bodyPr>
                  <a:lstStyle/>
                  <a:p>
                    <a:pPr marL="12700">
                      <a:spcBef>
                        <a:spcPts val="105"/>
                      </a:spcBef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sz="1100" kern="0" spc="5" dirty="0">
                        <a:solidFill>
                          <a:srgbClr val="FFFFFF"/>
                        </a:solidFill>
                        <a:latin typeface="Lato Light"/>
                        <a:cs typeface="Lato Light"/>
                        <a:sym typeface="Arial"/>
                      </a:rPr>
                      <a:t>TECHNOLOGY</a:t>
                    </a:r>
                    <a:endParaRPr sz="1100" kern="0">
                      <a:solidFill>
                        <a:srgbClr val="000000"/>
                      </a:solidFill>
                      <a:latin typeface="Lato Light"/>
                      <a:cs typeface="Lato Light"/>
                      <a:sym typeface="Arial"/>
                    </a:endParaRPr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00D93B9-F554-4B64-95D4-EE84D4A0B26A}"/>
                    </a:ext>
                  </a:extLst>
                </p:cNvPr>
                <p:cNvGrpSpPr/>
                <p:nvPr/>
              </p:nvGrpSpPr>
              <p:grpSpPr>
                <a:xfrm>
                  <a:off x="2037078" y="994536"/>
                  <a:ext cx="6829578" cy="3407029"/>
                  <a:chOff x="2037078" y="994536"/>
                  <a:chExt cx="6829578" cy="3407029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44877066-707D-4C2C-89F5-42C64ECDB32D}"/>
                      </a:ext>
                    </a:extLst>
                  </p:cNvPr>
                  <p:cNvGrpSpPr/>
                  <p:nvPr/>
                </p:nvGrpSpPr>
                <p:grpSpPr>
                  <a:xfrm>
                    <a:off x="2037078" y="1097025"/>
                    <a:ext cx="5151121" cy="3290316"/>
                    <a:chOff x="2037078" y="1097025"/>
                    <a:chExt cx="5151121" cy="3290316"/>
                  </a:xfrm>
                </p:grpSpPr>
                <p:sp>
                  <p:nvSpPr>
                    <p:cNvPr id="62" name="object 5">
                      <a:extLst>
                        <a:ext uri="{FF2B5EF4-FFF2-40B4-BE49-F238E27FC236}">
                          <a16:creationId xmlns:a16="http://schemas.microsoft.com/office/drawing/2014/main" id="{2B3D0478-8D29-477E-8C97-8FD947F5C0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2195" y="1097025"/>
                      <a:ext cx="1556004" cy="3268979"/>
                    </a:xfrm>
                    <a:prstGeom prst="rect">
                      <a:avLst/>
                    </a:prstGeom>
                    <a:blipFill>
                      <a:blip r:embed="rId2" cstate="print"/>
                      <a:stretch>
                        <a:fillRect/>
                      </a:stretch>
                    </a:blipFill>
                  </p:spPr>
                  <p:txBody>
                    <a:bodyPr wrap="square" lIns="0" tIns="0" rIns="0" bIns="0" rtlCol="0"/>
                    <a:lstStyle/>
                    <a:p>
                      <a:pPr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3" name="object 6">
                      <a:extLst>
                        <a:ext uri="{FF2B5EF4-FFF2-40B4-BE49-F238E27FC236}">
                          <a16:creationId xmlns:a16="http://schemas.microsoft.com/office/drawing/2014/main" id="{F807209F-C1D1-4FE9-8BE8-6D58546E8C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078" y="1097025"/>
                      <a:ext cx="1556003" cy="3290316"/>
                    </a:xfrm>
                    <a:prstGeom prst="rect">
                      <a:avLst/>
                    </a:prstGeom>
                    <a:blipFill>
                      <a:blip r:embed="rId3" cstate="print"/>
                      <a:stretch>
                        <a:fillRect/>
                      </a:stretch>
                    </a:blipFill>
                  </p:spPr>
                  <p:txBody>
                    <a:bodyPr wrap="square" lIns="0" tIns="0" rIns="0" bIns="0" rtlCol="0"/>
                    <a:lstStyle/>
                    <a:p>
                      <a:pPr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4" name="object 22">
                      <a:extLst>
                        <a:ext uri="{FF2B5EF4-FFF2-40B4-BE49-F238E27FC236}">
                          <a16:creationId xmlns:a16="http://schemas.microsoft.com/office/drawing/2014/main" id="{3BF2B4AA-D5F6-4070-A591-AB60C2A9D2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2759" y="2308225"/>
                      <a:ext cx="113030" cy="7499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029" h="749935">
                          <a:moveTo>
                            <a:pt x="0" y="0"/>
                          </a:moveTo>
                          <a:lnTo>
                            <a:pt x="0" y="749807"/>
                          </a:lnTo>
                          <a:lnTo>
                            <a:pt x="112776" y="37490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65E79"/>
                    </a:solidFill>
                  </p:spPr>
                  <p:txBody>
                    <a:bodyPr wrap="square" lIns="0" tIns="0" rIns="0" bIns="0" rtlCol="0"/>
                    <a:lstStyle/>
                    <a:p>
                      <a:pPr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5" name="object 23">
                      <a:extLst>
                        <a:ext uri="{FF2B5EF4-FFF2-40B4-BE49-F238E27FC236}">
                          <a16:creationId xmlns:a16="http://schemas.microsoft.com/office/drawing/2014/main" id="{4DB70345-F902-43E9-8354-5127CD2AD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7280" y="2308225"/>
                      <a:ext cx="113030" cy="7499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029" h="749935">
                          <a:moveTo>
                            <a:pt x="0" y="0"/>
                          </a:moveTo>
                          <a:lnTo>
                            <a:pt x="0" y="749807"/>
                          </a:lnTo>
                          <a:lnTo>
                            <a:pt x="112775" y="37490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A919A"/>
                    </a:solidFill>
                  </p:spPr>
                  <p:txBody>
                    <a:bodyPr wrap="square" lIns="0" tIns="0" rIns="0" bIns="0" rtlCol="0"/>
                    <a:lstStyle/>
                    <a:p>
                      <a:pPr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4C6E466E-0480-48A8-BB06-2E0E8116BAE9}"/>
                      </a:ext>
                    </a:extLst>
                  </p:cNvPr>
                  <p:cNvGrpSpPr/>
                  <p:nvPr/>
                </p:nvGrpSpPr>
                <p:grpSpPr>
                  <a:xfrm>
                    <a:off x="7217664" y="994536"/>
                    <a:ext cx="1648992" cy="3407029"/>
                    <a:chOff x="7217664" y="994536"/>
                    <a:chExt cx="1648992" cy="3407029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ED4EF164-147E-4781-9DC9-F9531C296D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28356" y="994536"/>
                      <a:ext cx="1638300" cy="1043940"/>
                      <a:chOff x="7228356" y="994536"/>
                      <a:chExt cx="1638300" cy="1043940"/>
                    </a:xfrm>
                  </p:grpSpPr>
                  <p:sp>
                    <p:nvSpPr>
                      <p:cNvPr id="60" name="object 24">
                        <a:extLst>
                          <a:ext uri="{FF2B5EF4-FFF2-40B4-BE49-F238E27FC236}">
                            <a16:creationId xmlns:a16="http://schemas.microsoft.com/office/drawing/2014/main" id="{6609BFF8-4C1A-4C14-97EE-4656F44B06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28356" y="994536"/>
                        <a:ext cx="1638300" cy="104394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38300" h="1043939">
                            <a:moveTo>
                              <a:pt x="1583816" y="0"/>
                            </a:moveTo>
                            <a:lnTo>
                              <a:pt x="54482" y="0"/>
                            </a:lnTo>
                            <a:lnTo>
                              <a:pt x="33272" y="4280"/>
                            </a:lnTo>
                            <a:lnTo>
                              <a:pt x="15954" y="15954"/>
                            </a:lnTo>
                            <a:lnTo>
                              <a:pt x="4280" y="33272"/>
                            </a:lnTo>
                            <a:lnTo>
                              <a:pt x="0" y="54483"/>
                            </a:lnTo>
                            <a:lnTo>
                              <a:pt x="0" y="989457"/>
                            </a:lnTo>
                            <a:lnTo>
                              <a:pt x="4280" y="1010667"/>
                            </a:lnTo>
                            <a:lnTo>
                              <a:pt x="15954" y="1027985"/>
                            </a:lnTo>
                            <a:lnTo>
                              <a:pt x="33272" y="1039659"/>
                            </a:lnTo>
                            <a:lnTo>
                              <a:pt x="54482" y="1043940"/>
                            </a:lnTo>
                            <a:lnTo>
                              <a:pt x="1583816" y="1043940"/>
                            </a:lnTo>
                            <a:lnTo>
                              <a:pt x="1605027" y="1039659"/>
                            </a:lnTo>
                            <a:lnTo>
                              <a:pt x="1622345" y="1027985"/>
                            </a:lnTo>
                            <a:lnTo>
                              <a:pt x="1634019" y="1010667"/>
                            </a:lnTo>
                            <a:lnTo>
                              <a:pt x="1638300" y="989457"/>
                            </a:lnTo>
                            <a:lnTo>
                              <a:pt x="1638300" y="54483"/>
                            </a:lnTo>
                            <a:lnTo>
                              <a:pt x="1634019" y="33272"/>
                            </a:lnTo>
                            <a:lnTo>
                              <a:pt x="1622345" y="15954"/>
                            </a:lnTo>
                            <a:lnTo>
                              <a:pt x="1605027" y="4280"/>
                            </a:lnTo>
                            <a:lnTo>
                              <a:pt x="1583816" y="0"/>
                            </a:lnTo>
                            <a:close/>
                          </a:path>
                        </a:pathLst>
                      </a:custGeom>
                      <a:solidFill>
                        <a:srgbClr val="1A919A">
                          <a:alpha val="24705"/>
                        </a:srgbClr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pPr>
                          <a:buClr>
                            <a:srgbClr val="000000"/>
                          </a:buClr>
                          <a:buFont typeface="Arial"/>
                          <a:buNone/>
                        </a:pPr>
                        <a:endParaRPr sz="1400" kern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61" name="object 25">
                        <a:extLst>
                          <a:ext uri="{FF2B5EF4-FFF2-40B4-BE49-F238E27FC236}">
                            <a16:creationId xmlns:a16="http://schemas.microsoft.com/office/drawing/2014/main" id="{0B277506-31D1-4A18-960E-57B48624C2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75652" y="1111122"/>
                        <a:ext cx="1463548" cy="893193"/>
                      </a:xfrm>
                      <a:prstGeom prst="rect">
                        <a:avLst/>
                      </a:prstGeom>
                    </p:spPr>
                    <p:txBody>
                      <a:bodyPr vert="horz" wrap="square" lIns="0" tIns="13335" rIns="0" bIns="0" rtlCol="0">
                        <a:spAutoFit/>
                      </a:bodyPr>
                      <a:lstStyle/>
                      <a:p>
                        <a:pPr marL="263525" marR="234950" indent="1270" algn="ctr">
                          <a:spcBef>
                            <a:spcPts val="105"/>
                          </a:spcBef>
                          <a:buClr>
                            <a:srgbClr val="000000"/>
                          </a:buClr>
                          <a:buFont typeface="Arial"/>
                          <a:buNone/>
                        </a:pPr>
                        <a:r>
                          <a:rPr sz="1050" b="1" kern="0" spc="10" dirty="0">
                            <a:solidFill>
                              <a:srgbClr val="1A919A"/>
                            </a:solidFill>
                            <a:latin typeface="Lato"/>
                            <a:cs typeface="Lato"/>
                            <a:sym typeface="Arial"/>
                          </a:rPr>
                          <a:t>Visual  </a:t>
                        </a:r>
                        <a:r>
                          <a:rPr sz="1050" b="1" kern="0" spc="5" dirty="0">
                            <a:solidFill>
                              <a:srgbClr val="1A919A"/>
                            </a:solidFill>
                            <a:latin typeface="Lato"/>
                            <a:cs typeface="Lato"/>
                            <a:sym typeface="Arial"/>
                          </a:rPr>
                          <a:t>Content</a:t>
                        </a:r>
                        <a:r>
                          <a:rPr sz="1050" b="1" kern="0" spc="-100" dirty="0">
                            <a:solidFill>
                              <a:srgbClr val="1A919A"/>
                            </a:solidFill>
                            <a:latin typeface="Lato"/>
                            <a:cs typeface="Lato"/>
                            <a:sym typeface="Arial"/>
                          </a:rPr>
                          <a:t> </a:t>
                        </a:r>
                        <a:r>
                          <a:rPr sz="1050" b="1" kern="0" spc="10" dirty="0">
                            <a:solidFill>
                              <a:srgbClr val="1A919A"/>
                            </a:solidFill>
                            <a:latin typeface="Lato"/>
                            <a:cs typeface="Lato"/>
                            <a:sym typeface="Arial"/>
                          </a:rPr>
                          <a:t>layer</a:t>
                        </a:r>
                        <a:endParaRPr sz="1050" kern="0" dirty="0">
                          <a:solidFill>
                            <a:srgbClr val="000000"/>
                          </a:solidFill>
                          <a:latin typeface="Lato"/>
                          <a:cs typeface="Lato"/>
                          <a:sym typeface="Arial"/>
                        </a:endParaRPr>
                      </a:p>
                      <a:p>
                        <a:pPr marL="12065" marR="5080" algn="ctr">
                          <a:lnSpc>
                            <a:spcPct val="99600"/>
                          </a:lnSpc>
                          <a:spcBef>
                            <a:spcPts val="525"/>
                          </a:spcBef>
                          <a:buClr>
                            <a:srgbClr val="000000"/>
                          </a:buClr>
                          <a:buFont typeface="Arial"/>
                          <a:buNone/>
                        </a:pPr>
                        <a:r>
                          <a:rPr sz="800" kern="0" spc="-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The</a:t>
                        </a:r>
                        <a:r>
                          <a:rPr sz="800" kern="0" spc="-5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 </a:t>
                        </a:r>
                        <a:r>
                          <a:rPr sz="800" kern="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user</a:t>
                        </a:r>
                        <a:r>
                          <a:rPr sz="800" kern="0" spc="-4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 </a:t>
                        </a:r>
                        <a:r>
                          <a:rPr sz="800" kern="0" spc="-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receives</a:t>
                        </a:r>
                        <a:r>
                          <a:rPr sz="800" kern="0" spc="-4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 </a:t>
                        </a:r>
                        <a:r>
                          <a:rPr sz="800" kern="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an</a:t>
                        </a:r>
                        <a:r>
                          <a:rPr sz="800" kern="0" spc="-6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 </a:t>
                        </a:r>
                        <a:r>
                          <a:rPr sz="800" kern="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identical  </a:t>
                        </a:r>
                        <a:r>
                          <a:rPr sz="800" kern="0" spc="-1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document </a:t>
                        </a:r>
                        <a:r>
                          <a:rPr sz="800" kern="0" spc="-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with complete  </a:t>
                        </a:r>
                        <a:r>
                          <a:rPr sz="800" kern="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integrity </a:t>
                        </a:r>
                        <a:r>
                          <a:rPr sz="800" kern="0" spc="-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and </a:t>
                        </a:r>
                        <a:r>
                          <a:rPr sz="800" kern="0" spc="-1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no </a:t>
                        </a:r>
                        <a:r>
                          <a:rPr sz="800" kern="0" spc="-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loss </a:t>
                        </a:r>
                        <a:r>
                          <a:rPr sz="800" kern="0" spc="-1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of  </a:t>
                        </a:r>
                        <a:r>
                          <a:rPr sz="800" kern="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resolution</a:t>
                        </a:r>
                      </a:p>
                    </p:txBody>
                  </p:sp>
                </p:grp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776CD603-EF7D-4A9F-84F2-1715DBB092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17664" y="2176272"/>
                      <a:ext cx="1638300" cy="1043940"/>
                      <a:chOff x="7217664" y="2176272"/>
                      <a:chExt cx="1638300" cy="1043940"/>
                    </a:xfrm>
                  </p:grpSpPr>
                  <p:sp>
                    <p:nvSpPr>
                      <p:cNvPr id="58" name="object 26">
                        <a:extLst>
                          <a:ext uri="{FF2B5EF4-FFF2-40B4-BE49-F238E27FC236}">
                            <a16:creationId xmlns:a16="http://schemas.microsoft.com/office/drawing/2014/main" id="{66848F52-CF98-458C-A1E7-0609F4995C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17664" y="2176272"/>
                        <a:ext cx="1638300" cy="104394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38300" h="1043939">
                            <a:moveTo>
                              <a:pt x="1583816" y="0"/>
                            </a:moveTo>
                            <a:lnTo>
                              <a:pt x="54482" y="0"/>
                            </a:lnTo>
                            <a:lnTo>
                              <a:pt x="33272" y="4280"/>
                            </a:lnTo>
                            <a:lnTo>
                              <a:pt x="15954" y="15954"/>
                            </a:lnTo>
                            <a:lnTo>
                              <a:pt x="4280" y="33272"/>
                            </a:lnTo>
                            <a:lnTo>
                              <a:pt x="0" y="54482"/>
                            </a:lnTo>
                            <a:lnTo>
                              <a:pt x="0" y="989457"/>
                            </a:lnTo>
                            <a:lnTo>
                              <a:pt x="4280" y="1010667"/>
                            </a:lnTo>
                            <a:lnTo>
                              <a:pt x="15954" y="1027985"/>
                            </a:lnTo>
                            <a:lnTo>
                              <a:pt x="33272" y="1039659"/>
                            </a:lnTo>
                            <a:lnTo>
                              <a:pt x="54482" y="1043939"/>
                            </a:lnTo>
                            <a:lnTo>
                              <a:pt x="1583816" y="1043939"/>
                            </a:lnTo>
                            <a:lnTo>
                              <a:pt x="1605027" y="1039659"/>
                            </a:lnTo>
                            <a:lnTo>
                              <a:pt x="1622345" y="1027985"/>
                            </a:lnTo>
                            <a:lnTo>
                              <a:pt x="1634019" y="1010667"/>
                            </a:lnTo>
                            <a:lnTo>
                              <a:pt x="1638300" y="989457"/>
                            </a:lnTo>
                            <a:lnTo>
                              <a:pt x="1638300" y="54482"/>
                            </a:lnTo>
                            <a:lnTo>
                              <a:pt x="1634019" y="33272"/>
                            </a:lnTo>
                            <a:lnTo>
                              <a:pt x="1622345" y="15954"/>
                            </a:lnTo>
                            <a:lnTo>
                              <a:pt x="1605027" y="4280"/>
                            </a:lnTo>
                            <a:lnTo>
                              <a:pt x="1583816" y="0"/>
                            </a:lnTo>
                            <a:close/>
                          </a:path>
                        </a:pathLst>
                      </a:custGeom>
                      <a:solidFill>
                        <a:srgbClr val="1A919A">
                          <a:alpha val="24705"/>
                        </a:srgbClr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pPr>
                          <a:buClr>
                            <a:srgbClr val="000000"/>
                          </a:buClr>
                          <a:buFont typeface="Arial"/>
                          <a:buNone/>
                        </a:pPr>
                        <a:endParaRPr sz="1400" kern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9" name="object 27">
                        <a:extLst>
                          <a:ext uri="{FF2B5EF4-FFF2-40B4-BE49-F238E27FC236}">
                            <a16:creationId xmlns:a16="http://schemas.microsoft.com/office/drawing/2014/main" id="{5597D709-F7D3-4AC5-AAAB-BCE2555BD5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29678" y="2224532"/>
                        <a:ext cx="1416685" cy="891540"/>
                      </a:xfrm>
                      <a:prstGeom prst="rect">
                        <a:avLst/>
                      </a:prstGeom>
                    </p:spPr>
                    <p:txBody>
                      <a:bodyPr vert="horz" wrap="square" lIns="0" tIns="13335" rIns="0" bIns="0" rtlCol="0">
                        <a:spAutoFit/>
                      </a:bodyPr>
                      <a:lstStyle/>
                      <a:p>
                        <a:pPr marL="402590" marR="367030" algn="ctr">
                          <a:spcBef>
                            <a:spcPts val="105"/>
                          </a:spcBef>
                          <a:buClr>
                            <a:srgbClr val="000000"/>
                          </a:buClr>
                          <a:buFont typeface="Arial"/>
                          <a:buNone/>
                        </a:pPr>
                        <a:r>
                          <a:rPr sz="1050" b="1" kern="0" spc="-10" dirty="0">
                            <a:solidFill>
                              <a:srgbClr val="1A919A"/>
                            </a:solidFill>
                            <a:latin typeface="Lato"/>
                            <a:cs typeface="Lato"/>
                            <a:sym typeface="Arial"/>
                          </a:rPr>
                          <a:t>F</a:t>
                        </a:r>
                        <a:r>
                          <a:rPr sz="1050" b="1" kern="0" spc="5" dirty="0">
                            <a:solidFill>
                              <a:srgbClr val="1A919A"/>
                            </a:solidFill>
                            <a:latin typeface="Lato"/>
                            <a:cs typeface="Lato"/>
                            <a:sym typeface="Arial"/>
                          </a:rPr>
                          <a:t>unctiona</a:t>
                        </a:r>
                        <a:r>
                          <a:rPr sz="1050" b="1" kern="0" spc="20" dirty="0">
                            <a:solidFill>
                              <a:srgbClr val="1A919A"/>
                            </a:solidFill>
                            <a:latin typeface="Lato"/>
                            <a:cs typeface="Lato"/>
                            <a:sym typeface="Arial"/>
                          </a:rPr>
                          <a:t>l  </a:t>
                        </a:r>
                        <a:r>
                          <a:rPr sz="1050" b="1" kern="0" spc="15" dirty="0">
                            <a:solidFill>
                              <a:srgbClr val="1A919A"/>
                            </a:solidFill>
                            <a:latin typeface="Lato"/>
                            <a:cs typeface="Lato"/>
                            <a:sym typeface="Arial"/>
                          </a:rPr>
                          <a:t>layer</a:t>
                        </a:r>
                        <a:endParaRPr sz="1050" kern="0" dirty="0">
                          <a:solidFill>
                            <a:srgbClr val="000000"/>
                          </a:solidFill>
                          <a:latin typeface="Lato"/>
                          <a:cs typeface="Lato"/>
                          <a:sym typeface="Arial"/>
                        </a:endParaRPr>
                      </a:p>
                      <a:p>
                        <a:pPr marL="12700" marR="5080" algn="ctr">
                          <a:lnSpc>
                            <a:spcPct val="99600"/>
                          </a:lnSpc>
                          <a:spcBef>
                            <a:spcPts val="465"/>
                          </a:spcBef>
                          <a:buClr>
                            <a:srgbClr val="000000"/>
                          </a:buClr>
                          <a:buFont typeface="Arial"/>
                          <a:buNone/>
                        </a:pPr>
                        <a:r>
                          <a:rPr sz="800" kern="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Controlled </a:t>
                        </a:r>
                        <a:r>
                          <a:rPr sz="800" kern="0" spc="-1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by policy, </a:t>
                        </a:r>
                        <a:r>
                          <a:rPr sz="800" kern="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the  </a:t>
                        </a:r>
                        <a:r>
                          <a:rPr sz="800" kern="0" spc="-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customer</a:t>
                        </a:r>
                        <a:r>
                          <a:rPr sz="800" kern="0" spc="-3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 </a:t>
                        </a:r>
                        <a:r>
                          <a:rPr sz="800" kern="0" spc="-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has</a:t>
                        </a:r>
                        <a:r>
                          <a:rPr sz="800" kern="0" spc="-6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 </a:t>
                        </a:r>
                        <a:r>
                          <a:rPr sz="800" kern="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total</a:t>
                        </a:r>
                        <a:r>
                          <a:rPr sz="800" kern="0" spc="-6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 </a:t>
                        </a:r>
                        <a:r>
                          <a:rPr sz="800" kern="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flexibility</a:t>
                        </a:r>
                        <a:r>
                          <a:rPr sz="800" kern="0" spc="-8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 </a:t>
                        </a:r>
                        <a:r>
                          <a:rPr sz="800" kern="0" spc="-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to  remove unnecessary</a:t>
                        </a:r>
                        <a:r>
                          <a:rPr sz="800" kern="0" spc="-6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 </a:t>
                        </a:r>
                        <a:r>
                          <a:rPr sz="800" kern="0" spc="-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functional  </a:t>
                        </a:r>
                        <a:r>
                          <a:rPr sz="800" kern="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features in</a:t>
                        </a:r>
                        <a:r>
                          <a:rPr sz="800" kern="0" spc="-10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 </a:t>
                        </a:r>
                        <a:r>
                          <a:rPr sz="800" kern="0" spc="-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files</a:t>
                        </a:r>
                        <a:endParaRPr sz="800" kern="0" dirty="0">
                          <a:solidFill>
                            <a:srgbClr val="000000"/>
                          </a:solidFill>
                          <a:latin typeface="Lato Semibold"/>
                          <a:cs typeface="Lato Semibold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F04B2D7A-10E4-415C-89D8-2A58D9F728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17664" y="3358896"/>
                      <a:ext cx="1638300" cy="1042669"/>
                      <a:chOff x="7217664" y="3358896"/>
                      <a:chExt cx="1638300" cy="1042669"/>
                    </a:xfrm>
                  </p:grpSpPr>
                  <p:sp>
                    <p:nvSpPr>
                      <p:cNvPr id="56" name="object 28">
                        <a:extLst>
                          <a:ext uri="{FF2B5EF4-FFF2-40B4-BE49-F238E27FC236}">
                            <a16:creationId xmlns:a16="http://schemas.microsoft.com/office/drawing/2014/main" id="{B540A403-E3C6-44E5-BE7D-9E46CDFC72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17664" y="3358896"/>
                        <a:ext cx="1638300" cy="10426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38300" h="1042670">
                            <a:moveTo>
                              <a:pt x="1583943" y="0"/>
                            </a:moveTo>
                            <a:lnTo>
                              <a:pt x="54355" y="0"/>
                            </a:lnTo>
                            <a:lnTo>
                              <a:pt x="33218" y="4278"/>
                            </a:lnTo>
                            <a:lnTo>
                              <a:pt x="15938" y="15938"/>
                            </a:lnTo>
                            <a:lnTo>
                              <a:pt x="4278" y="33218"/>
                            </a:lnTo>
                            <a:lnTo>
                              <a:pt x="0" y="54355"/>
                            </a:lnTo>
                            <a:lnTo>
                              <a:pt x="0" y="988009"/>
                            </a:lnTo>
                            <a:lnTo>
                              <a:pt x="4278" y="1009186"/>
                            </a:lnTo>
                            <a:lnTo>
                              <a:pt x="15938" y="1026480"/>
                            </a:lnTo>
                            <a:lnTo>
                              <a:pt x="33218" y="1038140"/>
                            </a:lnTo>
                            <a:lnTo>
                              <a:pt x="54355" y="1042415"/>
                            </a:lnTo>
                            <a:lnTo>
                              <a:pt x="1583943" y="1042415"/>
                            </a:lnTo>
                            <a:lnTo>
                              <a:pt x="1605081" y="1038140"/>
                            </a:lnTo>
                            <a:lnTo>
                              <a:pt x="1622361" y="1026480"/>
                            </a:lnTo>
                            <a:lnTo>
                              <a:pt x="1634021" y="1009186"/>
                            </a:lnTo>
                            <a:lnTo>
                              <a:pt x="1638300" y="988009"/>
                            </a:lnTo>
                            <a:lnTo>
                              <a:pt x="1638300" y="54355"/>
                            </a:lnTo>
                            <a:lnTo>
                              <a:pt x="1634021" y="33218"/>
                            </a:lnTo>
                            <a:lnTo>
                              <a:pt x="1622361" y="15938"/>
                            </a:lnTo>
                            <a:lnTo>
                              <a:pt x="1605081" y="4278"/>
                            </a:lnTo>
                            <a:lnTo>
                              <a:pt x="1583943" y="0"/>
                            </a:lnTo>
                            <a:close/>
                          </a:path>
                        </a:pathLst>
                      </a:custGeom>
                      <a:solidFill>
                        <a:srgbClr val="1A919A">
                          <a:alpha val="24705"/>
                        </a:srgbClr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pPr>
                          <a:buClr>
                            <a:srgbClr val="000000"/>
                          </a:buClr>
                          <a:buFont typeface="Arial"/>
                          <a:buNone/>
                        </a:pPr>
                        <a:endParaRPr sz="1400" kern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7" name="object 29">
                        <a:extLst>
                          <a:ext uri="{FF2B5EF4-FFF2-40B4-BE49-F238E27FC236}">
                            <a16:creationId xmlns:a16="http://schemas.microsoft.com/office/drawing/2014/main" id="{C47BD9B0-034F-40FC-BD2A-F58AD05D10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7364" y="3478529"/>
                        <a:ext cx="1498600" cy="795655"/>
                      </a:xfrm>
                      <a:prstGeom prst="rect">
                        <a:avLst/>
                      </a:prstGeom>
                    </p:spPr>
                    <p:txBody>
                      <a:bodyPr vert="horz" wrap="square" lIns="0" tIns="13335" rIns="0" bIns="0" rtlCol="0">
                        <a:spAutoFit/>
                      </a:bodyPr>
                      <a:lstStyle/>
                      <a:p>
                        <a:pPr marL="243840" marR="213995" indent="340995">
                          <a:spcBef>
                            <a:spcPts val="105"/>
                          </a:spcBef>
                          <a:buClr>
                            <a:srgbClr val="000000"/>
                          </a:buClr>
                          <a:buFont typeface="Arial"/>
                          <a:buNone/>
                        </a:pPr>
                        <a:r>
                          <a:rPr sz="1050" b="1" kern="0" spc="10" dirty="0">
                            <a:solidFill>
                              <a:srgbClr val="1A919A"/>
                            </a:solidFill>
                            <a:latin typeface="Lato"/>
                            <a:cs typeface="Lato"/>
                            <a:sym typeface="Arial"/>
                          </a:rPr>
                          <a:t>File  Structure</a:t>
                        </a:r>
                        <a:r>
                          <a:rPr sz="1050" b="1" kern="0" spc="-114" dirty="0">
                            <a:solidFill>
                              <a:srgbClr val="1A919A"/>
                            </a:solidFill>
                            <a:latin typeface="Lato"/>
                            <a:cs typeface="Lato"/>
                            <a:sym typeface="Arial"/>
                          </a:rPr>
                          <a:t> </a:t>
                        </a:r>
                        <a:r>
                          <a:rPr sz="1050" b="1" kern="0" spc="15" dirty="0">
                            <a:solidFill>
                              <a:srgbClr val="1A919A"/>
                            </a:solidFill>
                            <a:latin typeface="Lato"/>
                            <a:cs typeface="Lato"/>
                            <a:sym typeface="Arial"/>
                          </a:rPr>
                          <a:t>layer</a:t>
                        </a:r>
                        <a:endParaRPr sz="1050" kern="0" dirty="0">
                          <a:solidFill>
                            <a:srgbClr val="000000"/>
                          </a:solidFill>
                          <a:latin typeface="Lato"/>
                          <a:cs typeface="Lato"/>
                          <a:sym typeface="Arial"/>
                        </a:endParaRPr>
                      </a:p>
                      <a:p>
                        <a:pPr marL="12700" marR="5080" indent="1270" algn="ctr">
                          <a:lnSpc>
                            <a:spcPct val="99400"/>
                          </a:lnSpc>
                          <a:spcBef>
                            <a:spcPts val="670"/>
                          </a:spcBef>
                          <a:buClr>
                            <a:srgbClr val="000000"/>
                          </a:buClr>
                          <a:buFont typeface="Arial"/>
                          <a:buNone/>
                        </a:pPr>
                        <a:r>
                          <a:rPr sz="800" kern="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File is threat-free </a:t>
                        </a:r>
                        <a:r>
                          <a:rPr sz="800" kern="0" spc="-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and </a:t>
                        </a:r>
                        <a:r>
                          <a:rPr sz="800" kern="0" spc="-1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now  </a:t>
                        </a:r>
                        <a:r>
                          <a:rPr sz="800" kern="0" spc="-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conforms</a:t>
                        </a:r>
                        <a:r>
                          <a:rPr sz="800" kern="0" spc="-3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 </a:t>
                        </a:r>
                        <a:r>
                          <a:rPr sz="800" kern="0" spc="-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to</a:t>
                        </a:r>
                        <a:r>
                          <a:rPr sz="800" kern="0" spc="-6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 </a:t>
                        </a:r>
                        <a:r>
                          <a:rPr sz="800" kern="0" spc="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a</a:t>
                        </a:r>
                        <a:r>
                          <a:rPr sz="800" kern="0" spc="-7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 </a:t>
                        </a:r>
                        <a:r>
                          <a:rPr sz="800" kern="0" spc="-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safe</a:t>
                        </a:r>
                        <a:r>
                          <a:rPr sz="800" kern="0" spc="-5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 </a:t>
                        </a:r>
                        <a:r>
                          <a:rPr sz="800" kern="0" spc="-5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and</a:t>
                        </a:r>
                        <a:r>
                          <a:rPr sz="800" kern="0" spc="-6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 </a:t>
                        </a:r>
                        <a:r>
                          <a:rPr sz="800" kern="0" dirty="0">
                            <a:solidFill>
                              <a:srgbClr val="000000"/>
                            </a:solidFill>
                            <a:latin typeface="Lato Semibold"/>
                            <a:cs typeface="Lato Semibold"/>
                            <a:sym typeface="Arial"/>
                          </a:rPr>
                          <a:t>trusted  standard</a:t>
                        </a:r>
                      </a:p>
                    </p:txBody>
                  </p:sp>
                </p:grpSp>
              </p:grpSp>
            </p:grpSp>
          </p:grpSp>
        </p:grpSp>
      </p:grpSp>
      <p:graphicFrame>
        <p:nvGraphicFramePr>
          <p:cNvPr id="81" name="object 15">
            <a:extLst>
              <a:ext uri="{FF2B5EF4-FFF2-40B4-BE49-F238E27FC236}">
                <a16:creationId xmlns:a16="http://schemas.microsoft.com/office/drawing/2014/main" id="{2D727D5B-8456-42EB-83D7-32A98D889DE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792723" y="1048511"/>
          <a:ext cx="1482725" cy="3285744"/>
        </p:xfrm>
        <a:graphic>
          <a:graphicData uri="http://schemas.openxmlformats.org/drawingml/2006/table">
            <a:tbl>
              <a:tblPr firstRow="1" bandRow="1"/>
              <a:tblGrid>
                <a:gridCol w="148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4900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83185" marR="69850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000" b="1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Text, graphics and  </a:t>
                      </a:r>
                      <a:r>
                        <a:rPr sz="1000" b="1" spc="5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formatting </a:t>
                      </a:r>
                      <a:r>
                        <a:rPr sz="1000" b="1" spc="10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are</a:t>
                      </a:r>
                      <a:r>
                        <a:rPr sz="1000" b="1" spc="-185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lifted </a:t>
                      </a:r>
                      <a:r>
                        <a:rPr sz="1000" b="1" spc="-5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up</a:t>
                      </a:r>
                      <a:endParaRPr sz="1000" dirty="0">
                        <a:latin typeface="Lato"/>
                        <a:cs typeface="Lato"/>
                      </a:endParaRPr>
                    </a:p>
                    <a:p>
                      <a:pPr marL="113664" marR="106680" indent="1270" algn="ctr">
                        <a:lnSpc>
                          <a:spcPct val="99400"/>
                        </a:lnSpc>
                        <a:spcBef>
                          <a:spcPts val="470"/>
                        </a:spcBef>
                      </a:pPr>
                      <a:r>
                        <a:rPr sz="800" spc="-10" dirty="0">
                          <a:latin typeface="Lato Semibold"/>
                          <a:cs typeface="Lato Semibold"/>
                        </a:rPr>
                        <a:t>Words, </a:t>
                      </a:r>
                      <a:r>
                        <a:rPr sz="800" spc="-5" dirty="0">
                          <a:latin typeface="Lato Semibold"/>
                          <a:cs typeface="Lato Semibold"/>
                        </a:rPr>
                        <a:t>context and </a:t>
                      </a:r>
                      <a:r>
                        <a:rPr sz="800" dirty="0">
                          <a:latin typeface="Lato Semibold"/>
                          <a:cs typeface="Lato Semibold"/>
                        </a:rPr>
                        <a:t>visual  appearance </a:t>
                      </a:r>
                      <a:r>
                        <a:rPr sz="800" spc="10" dirty="0">
                          <a:latin typeface="Lato Semibold"/>
                          <a:cs typeface="Lato Semibold"/>
                        </a:rPr>
                        <a:t>are </a:t>
                      </a:r>
                      <a:r>
                        <a:rPr sz="800" dirty="0">
                          <a:latin typeface="Lato Semibold"/>
                          <a:cs typeface="Lato Semibold"/>
                        </a:rPr>
                        <a:t>in stasis  during regeneration</a:t>
                      </a:r>
                      <a:r>
                        <a:rPr sz="800" spc="-114" dirty="0">
                          <a:latin typeface="Lato Semibold"/>
                          <a:cs typeface="Lato Semibold"/>
                        </a:rPr>
                        <a:t> </a:t>
                      </a:r>
                      <a:r>
                        <a:rPr sz="800" spc="-5" dirty="0">
                          <a:latin typeface="Lato Semibold"/>
                          <a:cs typeface="Lato Semibold"/>
                        </a:rPr>
                        <a:t>process</a:t>
                      </a:r>
                      <a:endParaRPr sz="800" dirty="0">
                        <a:latin typeface="Lato Semibold"/>
                        <a:cs typeface="Lato Semibold"/>
                      </a:endParaRPr>
                    </a:p>
                  </a:txBody>
                  <a:tcPr marL="0" marR="0" marT="85090" marB="0">
                    <a:lnL w="89415">
                      <a:solidFill>
                        <a:srgbClr val="D7D7D7"/>
                      </a:solidFill>
                      <a:prstDash val="solid"/>
                    </a:lnL>
                    <a:lnR w="89415">
                      <a:solidFill>
                        <a:srgbClr val="D7D7D7"/>
                      </a:solidFill>
                      <a:prstDash val="solid"/>
                    </a:lnR>
                    <a:lnT>
                      <a:noFill/>
                    </a:lnT>
                    <a:lnB w="53975">
                      <a:solidFill>
                        <a:srgbClr val="D7D7D7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612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90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000" b="1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Sanitisation</a:t>
                      </a:r>
                      <a:endParaRPr sz="1000" dirty="0">
                        <a:latin typeface="Lato"/>
                        <a:cs typeface="Lato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00" b="1" spc="5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Policy</a:t>
                      </a:r>
                      <a:r>
                        <a:rPr sz="1000" b="1" spc="-60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000" b="1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Applied</a:t>
                      </a:r>
                      <a:endParaRPr sz="1000" dirty="0">
                        <a:latin typeface="Lato"/>
                        <a:cs typeface="Lato"/>
                      </a:endParaRPr>
                    </a:p>
                    <a:p>
                      <a:pPr marL="183515" marR="162560" algn="ctr">
                        <a:lnSpc>
                          <a:spcPct val="99700"/>
                        </a:lnSpc>
                        <a:spcBef>
                          <a:spcPts val="540"/>
                        </a:spcBef>
                      </a:pPr>
                      <a:r>
                        <a:rPr sz="800" spc="-5" dirty="0">
                          <a:latin typeface="Lato Semibold"/>
                          <a:cs typeface="Lato Semibold"/>
                        </a:rPr>
                        <a:t>Removal</a:t>
                      </a:r>
                      <a:r>
                        <a:rPr sz="800" spc="-65" dirty="0">
                          <a:latin typeface="Lato Semibold"/>
                          <a:cs typeface="Lato Semibold"/>
                        </a:rPr>
                        <a:t> </a:t>
                      </a:r>
                      <a:r>
                        <a:rPr sz="800" spc="-15" dirty="0">
                          <a:latin typeface="Lato Semibold"/>
                          <a:cs typeface="Lato Semibold"/>
                        </a:rPr>
                        <a:t>of</a:t>
                      </a:r>
                      <a:r>
                        <a:rPr sz="800" spc="-60" dirty="0">
                          <a:latin typeface="Lato Semibold"/>
                          <a:cs typeface="Lato Semibold"/>
                        </a:rPr>
                        <a:t> </a:t>
                      </a:r>
                      <a:r>
                        <a:rPr sz="800" spc="-10" dirty="0">
                          <a:latin typeface="Lato Semibold"/>
                          <a:cs typeface="Lato Semibold"/>
                        </a:rPr>
                        <a:t>DDE,</a:t>
                      </a:r>
                      <a:r>
                        <a:rPr sz="800" spc="-70" dirty="0">
                          <a:latin typeface="Lato Semibold"/>
                          <a:cs typeface="Lato Semibold"/>
                        </a:rPr>
                        <a:t> </a:t>
                      </a:r>
                      <a:r>
                        <a:rPr sz="800" spc="-5" dirty="0">
                          <a:latin typeface="Lato Semibold"/>
                          <a:cs typeface="Lato Semibold"/>
                        </a:rPr>
                        <a:t>Macros,  </a:t>
                      </a:r>
                      <a:r>
                        <a:rPr sz="800" dirty="0">
                          <a:latin typeface="Lato Semibold"/>
                          <a:cs typeface="Lato Semibold"/>
                        </a:rPr>
                        <a:t>JavaScript, </a:t>
                      </a:r>
                      <a:r>
                        <a:rPr sz="800" spc="-5" dirty="0">
                          <a:latin typeface="Lato Semibold"/>
                          <a:cs typeface="Lato Semibold"/>
                        </a:rPr>
                        <a:t>Embedded  Files, </a:t>
                      </a:r>
                      <a:r>
                        <a:rPr sz="800" dirty="0">
                          <a:latin typeface="Lato Semibold"/>
                          <a:cs typeface="Lato Semibold"/>
                        </a:rPr>
                        <a:t>URL links </a:t>
                      </a:r>
                      <a:r>
                        <a:rPr sz="800" spc="-10" dirty="0">
                          <a:latin typeface="Lato Semibold"/>
                          <a:cs typeface="Lato Semibold"/>
                        </a:rPr>
                        <a:t>&amp;  </a:t>
                      </a:r>
                      <a:r>
                        <a:rPr sz="800" spc="-5" dirty="0">
                          <a:latin typeface="Lato Semibold"/>
                          <a:cs typeface="Lato Semibold"/>
                        </a:rPr>
                        <a:t>Acroforms</a:t>
                      </a:r>
                      <a:endParaRPr sz="800" dirty="0">
                        <a:latin typeface="Lato Semibold"/>
                        <a:cs typeface="Lato Semibold"/>
                      </a:endParaRPr>
                    </a:p>
                  </a:txBody>
                  <a:tcPr marL="0" marR="0" marT="83820" marB="0">
                    <a:lnL w="89415">
                      <a:solidFill>
                        <a:srgbClr val="D7D7D7"/>
                      </a:solidFill>
                      <a:prstDash val="solid"/>
                    </a:lnL>
                    <a:lnR w="89415">
                      <a:solidFill>
                        <a:srgbClr val="D7D7D7"/>
                      </a:solidFill>
                      <a:prstDash val="solid"/>
                    </a:lnR>
                    <a:lnT w="53975">
                      <a:solidFill>
                        <a:srgbClr val="D7D7D7"/>
                      </a:solidFill>
                      <a:prstDash val="solid"/>
                    </a:lnT>
                    <a:lnB w="53975">
                      <a:solidFill>
                        <a:srgbClr val="D7D7D7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232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354330" marR="346075" algn="ctr">
                        <a:lnSpc>
                          <a:spcPct val="100000"/>
                        </a:lnSpc>
                      </a:pPr>
                      <a:r>
                        <a:rPr sz="1000" b="1" spc="5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File</a:t>
                      </a:r>
                      <a:r>
                        <a:rPr sz="1000" b="1" spc="-114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Structure  </a:t>
                      </a:r>
                      <a:r>
                        <a:rPr sz="1000" b="1" dirty="0">
                          <a:solidFill>
                            <a:srgbClr val="3A788F"/>
                          </a:solidFill>
                          <a:latin typeface="Lato"/>
                          <a:cs typeface="Lato"/>
                        </a:rPr>
                        <a:t>Remediation</a:t>
                      </a:r>
                      <a:endParaRPr sz="1000" dirty="0">
                        <a:latin typeface="Lato"/>
                        <a:cs typeface="Lato"/>
                      </a:endParaRPr>
                    </a:p>
                    <a:p>
                      <a:pPr marL="139065" marR="132715" indent="1905" algn="ctr">
                        <a:lnSpc>
                          <a:spcPct val="99600"/>
                        </a:lnSpc>
                        <a:spcBef>
                          <a:spcPts val="309"/>
                        </a:spcBef>
                      </a:pPr>
                      <a:r>
                        <a:rPr sz="800" dirty="0">
                          <a:latin typeface="Lato Semibold"/>
                          <a:cs typeface="Lato Semibold"/>
                        </a:rPr>
                        <a:t>Fie is regenerated </a:t>
                      </a:r>
                      <a:r>
                        <a:rPr sz="800" spc="-5" dirty="0">
                          <a:latin typeface="Lato Semibold"/>
                          <a:cs typeface="Lato Semibold"/>
                        </a:rPr>
                        <a:t>back to  the</a:t>
                      </a:r>
                      <a:r>
                        <a:rPr sz="800" spc="-60" dirty="0">
                          <a:latin typeface="Lato Semibold"/>
                          <a:cs typeface="Lato Semibold"/>
                        </a:rPr>
                        <a:t> </a:t>
                      </a:r>
                      <a:r>
                        <a:rPr sz="800" dirty="0">
                          <a:latin typeface="Lato Semibold"/>
                          <a:cs typeface="Lato Semibold"/>
                        </a:rPr>
                        <a:t>original.</a:t>
                      </a:r>
                      <a:r>
                        <a:rPr sz="800" spc="-60" dirty="0">
                          <a:latin typeface="Lato Semibold"/>
                          <a:cs typeface="Lato Semibold"/>
                        </a:rPr>
                        <a:t> </a:t>
                      </a:r>
                      <a:r>
                        <a:rPr sz="800" dirty="0">
                          <a:latin typeface="Lato Semibold"/>
                          <a:cs typeface="Lato Semibold"/>
                        </a:rPr>
                        <a:t>threat-free</a:t>
                      </a:r>
                      <a:r>
                        <a:rPr sz="800" spc="-50" dirty="0">
                          <a:latin typeface="Lato Semibold"/>
                          <a:cs typeface="Lato Semibold"/>
                        </a:rPr>
                        <a:t> </a:t>
                      </a:r>
                      <a:r>
                        <a:rPr sz="800" spc="-5" dirty="0">
                          <a:latin typeface="Lato Semibold"/>
                          <a:cs typeface="Lato Semibold"/>
                        </a:rPr>
                        <a:t>file  specification, </a:t>
                      </a:r>
                      <a:r>
                        <a:rPr sz="800" dirty="0">
                          <a:latin typeface="Lato Semibold"/>
                          <a:cs typeface="Lato Semibold"/>
                        </a:rPr>
                        <a:t>as </a:t>
                      </a:r>
                      <a:r>
                        <a:rPr sz="800" spc="-5" dirty="0">
                          <a:latin typeface="Lato Semibold"/>
                          <a:cs typeface="Lato Semibold"/>
                        </a:rPr>
                        <a:t>designed  </a:t>
                      </a:r>
                      <a:r>
                        <a:rPr sz="800" spc="-10" dirty="0">
                          <a:latin typeface="Lato Semibold"/>
                          <a:cs typeface="Lato Semibold"/>
                        </a:rPr>
                        <a:t>by </a:t>
                      </a:r>
                      <a:r>
                        <a:rPr sz="800" dirty="0">
                          <a:latin typeface="Lato Semibold"/>
                          <a:cs typeface="Lato Semibold"/>
                        </a:rPr>
                        <a:t>the</a:t>
                      </a:r>
                      <a:r>
                        <a:rPr sz="800" spc="-95" dirty="0">
                          <a:latin typeface="Lato Semibold"/>
                          <a:cs typeface="Lato Semibold"/>
                        </a:rPr>
                        <a:t> </a:t>
                      </a:r>
                      <a:r>
                        <a:rPr sz="800" dirty="0">
                          <a:latin typeface="Lato Semibold"/>
                          <a:cs typeface="Lato Semibold"/>
                        </a:rPr>
                        <a:t>manufacturer</a:t>
                      </a:r>
                    </a:p>
                  </a:txBody>
                  <a:tcPr marL="0" marR="0" marT="6350" marB="0">
                    <a:lnL w="89415">
                      <a:solidFill>
                        <a:srgbClr val="D7D7D7"/>
                      </a:solidFill>
                      <a:prstDash val="solid"/>
                    </a:lnL>
                    <a:lnR w="89415">
                      <a:solidFill>
                        <a:srgbClr val="D7D7D7"/>
                      </a:solidFill>
                      <a:prstDash val="solid"/>
                    </a:lnR>
                    <a:lnT w="53975">
                      <a:solidFill>
                        <a:srgbClr val="D7D7D7"/>
                      </a:solidFill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329E6DD0-BDA0-4414-B6B1-DE660A69E6E7}"/>
              </a:ext>
            </a:extLst>
          </p:cNvPr>
          <p:cNvSpPr txBox="1"/>
          <p:nvPr userDrawn="1"/>
        </p:nvSpPr>
        <p:spPr>
          <a:xfrm>
            <a:off x="283463" y="209524"/>
            <a:ext cx="51836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sym typeface="Lato"/>
              </a:rPr>
              <a:t>How it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1A919A"/>
                </a:solidFill>
                <a:effectLst/>
                <a:uLnTx/>
                <a:uFillTx/>
                <a:latin typeface="Lato"/>
                <a:sym typeface="Lato"/>
              </a:rPr>
              <a:t>works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CDB168-79D2-4401-A435-D0E9267FC8D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99345192"/>
              </p:ext>
            </p:extLst>
          </p:nvPr>
        </p:nvGraphicFramePr>
        <p:xfrm>
          <a:off x="609600" y="939565"/>
          <a:ext cx="7993380" cy="3830736"/>
        </p:xfrm>
        <a:graphic>
          <a:graphicData uri="http://schemas.openxmlformats.org/drawingml/2006/table">
            <a:tbl>
              <a:tblPr firstRow="1" bandRow="1"/>
              <a:tblGrid>
                <a:gridCol w="5182520">
                  <a:extLst>
                    <a:ext uri="{9D8B030D-6E8A-4147-A177-3AD203B41FA5}">
                      <a16:colId xmlns:a16="http://schemas.microsoft.com/office/drawing/2014/main" val="695585786"/>
                    </a:ext>
                  </a:extLst>
                </a:gridCol>
                <a:gridCol w="2810860">
                  <a:extLst>
                    <a:ext uri="{9D8B030D-6E8A-4147-A177-3AD203B41FA5}">
                      <a16:colId xmlns:a16="http://schemas.microsoft.com/office/drawing/2014/main" val="1144501460"/>
                    </a:ext>
                  </a:extLst>
                </a:gridCol>
              </a:tblGrid>
              <a:tr h="417415"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FILE STATUS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919A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65E7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NUMBER OF FILES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00563"/>
                  </a:ext>
                </a:extLst>
              </a:tr>
              <a:tr h="53177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</a:t>
                      </a:r>
                      <a:r>
                        <a:rPr lang="en-US"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LLOWED</a:t>
                      </a:r>
                      <a:r>
                        <a:rPr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endParaRPr lang="en-US" sz="1200" b="1" dirty="0">
                        <a:solidFill>
                          <a:srgbClr val="1A919A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The original file is provided to the recipient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660588"/>
                  </a:ext>
                </a:extLst>
              </a:tr>
              <a:tr h="53177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DISALLOWED</a:t>
                      </a: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 file is provided to the recipient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887274"/>
                  </a:ext>
                </a:extLst>
              </a:tr>
              <a:tr h="53177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CLEAN</a:t>
                      </a: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The file was rebuilt but required no remediation or sanitization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64475"/>
                  </a:ext>
                </a:extLst>
              </a:tr>
              <a:tr h="53177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REMIDIATED</a:t>
                      </a: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The file required structural fixes for conformance in regeneration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365156"/>
                  </a:ext>
                </a:extLst>
              </a:tr>
              <a:tr h="53177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SANITIZED</a:t>
                      </a: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The file required removal of active content 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45483"/>
                  </a:ext>
                </a:extLst>
              </a:tr>
              <a:tr h="53177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HELD</a:t>
                      </a: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The file was not sent to the recipient due to being Malware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91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91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0037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E16E9EC-E875-4200-9CAB-EA534F7C1B29}"/>
              </a:ext>
            </a:extLst>
          </p:cNvPr>
          <p:cNvSpPr txBox="1"/>
          <p:nvPr userDrawn="1"/>
        </p:nvSpPr>
        <p:spPr>
          <a:xfrm>
            <a:off x="575310" y="209550"/>
            <a:ext cx="3844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sym typeface="Lato"/>
              </a:rPr>
              <a:t>Outcomes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1A919A"/>
                </a:solidFill>
                <a:effectLst/>
                <a:uLnTx/>
                <a:uFillTx/>
                <a:latin typeface="Lato"/>
                <a:sym typeface="Lato"/>
              </a:rPr>
              <a:t>by file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85D279-7049-45E6-A127-98B0877A4C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0" y="1749683"/>
            <a:ext cx="2209800" cy="184666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87DB55D-CB91-4332-B080-FBF94AB94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252290"/>
            <a:ext cx="2209800" cy="184666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53A8C0E-3474-4189-BC17-9A7E36E0B2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2803473"/>
            <a:ext cx="2209800" cy="184666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263B9C7A-97AC-481D-9349-1D3E05278F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3368418"/>
            <a:ext cx="2209800" cy="184666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7782DB8-5611-4D12-8B96-9981CCCF26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3864712"/>
            <a:ext cx="2209800" cy="184666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BEFBEE2-A7A2-4CE4-AF55-8480C5C19B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400550"/>
            <a:ext cx="2209800" cy="184666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8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CDB168-79D2-4401-A435-D0E9267FC8D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5173502"/>
              </p:ext>
            </p:extLst>
          </p:nvPr>
        </p:nvGraphicFramePr>
        <p:xfrm>
          <a:off x="609600" y="939565"/>
          <a:ext cx="7993380" cy="3830736"/>
        </p:xfrm>
        <a:graphic>
          <a:graphicData uri="http://schemas.openxmlformats.org/drawingml/2006/table">
            <a:tbl>
              <a:tblPr firstRow="1" bandRow="1"/>
              <a:tblGrid>
                <a:gridCol w="5182520">
                  <a:extLst>
                    <a:ext uri="{9D8B030D-6E8A-4147-A177-3AD203B41FA5}">
                      <a16:colId xmlns:a16="http://schemas.microsoft.com/office/drawing/2014/main" val="695585786"/>
                    </a:ext>
                  </a:extLst>
                </a:gridCol>
                <a:gridCol w="2810860">
                  <a:extLst>
                    <a:ext uri="{9D8B030D-6E8A-4147-A177-3AD203B41FA5}">
                      <a16:colId xmlns:a16="http://schemas.microsoft.com/office/drawing/2014/main" val="1144501460"/>
                    </a:ext>
                  </a:extLst>
                </a:gridCol>
              </a:tblGrid>
              <a:tr h="417415"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FILE STATUS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919A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65E7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NUMBER OF FILES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00563"/>
                  </a:ext>
                </a:extLst>
              </a:tr>
              <a:tr h="53177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</a:t>
                      </a:r>
                      <a:r>
                        <a:rPr lang="en-US"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LLOWED</a:t>
                      </a:r>
                      <a:r>
                        <a:rPr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endParaRPr lang="en-US" sz="1200" b="1" dirty="0">
                        <a:solidFill>
                          <a:srgbClr val="1A919A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The original file is provided to the recipient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660588"/>
                  </a:ext>
                </a:extLst>
              </a:tr>
              <a:tr h="53177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DISALLOWED</a:t>
                      </a: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 file is provided to the recipient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887274"/>
                  </a:ext>
                </a:extLst>
              </a:tr>
              <a:tr h="53177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Arial"/>
                        </a:rPr>
                        <a:t>CLEAN</a:t>
                      </a: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The file was rebuilt but required no remediation or sanitization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64475"/>
                  </a:ext>
                </a:extLst>
              </a:tr>
              <a:tr h="53177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REMIDIATED</a:t>
                      </a: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The file required structural fixes for conformance in regeneration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365156"/>
                  </a:ext>
                </a:extLst>
              </a:tr>
              <a:tr h="53177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SANITIZED</a:t>
                      </a: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The file required removal of active content 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45483"/>
                  </a:ext>
                </a:extLst>
              </a:tr>
              <a:tr h="53177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200" b="1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HELD</a:t>
                      </a:r>
                    </a:p>
                    <a:p>
                      <a:pPr algn="l"/>
                      <a:r>
                        <a:rPr sz="105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The file was not sent to the recipient due to being Malware</a:t>
                      </a:r>
                    </a:p>
                  </a:txBody>
                  <a:tcPr marL="45720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91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91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1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0037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E16E9EC-E875-4200-9CAB-EA534F7C1B29}"/>
              </a:ext>
            </a:extLst>
          </p:cNvPr>
          <p:cNvSpPr txBox="1"/>
          <p:nvPr userDrawn="1"/>
        </p:nvSpPr>
        <p:spPr>
          <a:xfrm>
            <a:off x="575310" y="209550"/>
            <a:ext cx="4987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sym typeface="Lato"/>
              </a:rPr>
              <a:t>Emails and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1A919A"/>
                </a:solidFill>
                <a:effectLst/>
                <a:uLnTx/>
                <a:uFillTx/>
                <a:latin typeface="Lato"/>
                <a:sym typeface="Lato"/>
              </a:rPr>
              <a:t>files processed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85D279-7049-45E6-A127-98B0877A4C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0" y="1749683"/>
            <a:ext cx="2209800" cy="184666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87DB55D-CB91-4332-B080-FBF94AB94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252290"/>
            <a:ext cx="2209800" cy="184666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53A8C0E-3474-4189-BC17-9A7E36E0B2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2803473"/>
            <a:ext cx="2209800" cy="184666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263B9C7A-97AC-481D-9349-1D3E05278F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3368418"/>
            <a:ext cx="2209800" cy="184666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7782DB8-5611-4D12-8B96-9981CCCF26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3864712"/>
            <a:ext cx="2209800" cy="184666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BEFBEE2-A7A2-4CE4-AF55-8480C5C19B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400550"/>
            <a:ext cx="2209800" cy="184666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6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E16E9EC-E875-4200-9CAB-EA534F7C1B29}"/>
              </a:ext>
            </a:extLst>
          </p:cNvPr>
          <p:cNvSpPr txBox="1"/>
          <p:nvPr userDrawn="1"/>
        </p:nvSpPr>
        <p:spPr>
          <a:xfrm>
            <a:off x="497677" y="57150"/>
            <a:ext cx="6435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sym typeface="Lato"/>
              </a:rPr>
              <a:t>Modern and legacy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1A919A"/>
                </a:solidFill>
                <a:effectLst/>
                <a:uLnTx/>
                <a:uFillTx/>
                <a:latin typeface="Lato"/>
                <a:sym typeface="Lato"/>
              </a:rPr>
              <a:t>Microsoft</a:t>
            </a:r>
            <a:b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1A919A"/>
                </a:solidFill>
                <a:effectLst/>
                <a:uLnTx/>
                <a:uFillTx/>
                <a:latin typeface="Lato"/>
                <a:sym typeface="Lato"/>
              </a:rPr>
            </a:b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1A919A"/>
                </a:solidFill>
                <a:effectLst/>
                <a:uLnTx/>
                <a:uFillTx/>
                <a:latin typeface="Lato"/>
                <a:sym typeface="Lato"/>
              </a:rPr>
              <a:t>Office file types</a:t>
            </a:r>
            <a:endParaRPr lang="en-US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7E2C0FA6-96BF-4843-B7BB-198CAF73A68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57309937"/>
              </p:ext>
            </p:extLst>
          </p:nvPr>
        </p:nvGraphicFramePr>
        <p:xfrm>
          <a:off x="499870" y="1200150"/>
          <a:ext cx="8290561" cy="3333751"/>
        </p:xfrm>
        <a:graphic>
          <a:graphicData uri="http://schemas.openxmlformats.org/drawingml/2006/table">
            <a:tbl>
              <a:tblPr firstRow="1" bandRow="1"/>
              <a:tblGrid>
                <a:gridCol w="2152357">
                  <a:extLst>
                    <a:ext uri="{9D8B030D-6E8A-4147-A177-3AD203B41FA5}">
                      <a16:colId xmlns:a16="http://schemas.microsoft.com/office/drawing/2014/main" val="695585786"/>
                    </a:ext>
                  </a:extLst>
                </a:gridCol>
                <a:gridCol w="2311791">
                  <a:extLst>
                    <a:ext uri="{9D8B030D-6E8A-4147-A177-3AD203B41FA5}">
                      <a16:colId xmlns:a16="http://schemas.microsoft.com/office/drawing/2014/main" val="1144501460"/>
                    </a:ext>
                  </a:extLst>
                </a:gridCol>
                <a:gridCol w="1992923">
                  <a:extLst>
                    <a:ext uri="{9D8B030D-6E8A-4147-A177-3AD203B41FA5}">
                      <a16:colId xmlns:a16="http://schemas.microsoft.com/office/drawing/2014/main" val="2214443647"/>
                    </a:ext>
                  </a:extLst>
                </a:gridCol>
                <a:gridCol w="1833490">
                  <a:extLst>
                    <a:ext uri="{9D8B030D-6E8A-4147-A177-3AD203B41FA5}">
                      <a16:colId xmlns:a16="http://schemas.microsoft.com/office/drawing/2014/main" val="1122493080"/>
                    </a:ext>
                  </a:extLst>
                </a:gridCol>
              </a:tblGrid>
              <a:tr h="845877"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Category</a:t>
                      </a:r>
                    </a:p>
                  </a:txBody>
                  <a:tcPr marL="18288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919A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File Type</a:t>
                      </a:r>
                    </a:p>
                  </a:txBody>
                  <a:tcPr marL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919A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Extension</a:t>
                      </a:r>
                    </a:p>
                  </a:txBody>
                  <a:tcPr marL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919A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>
                        <a:defRPr b="1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Number of Files Processed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00563"/>
                  </a:ext>
                </a:extLst>
              </a:tr>
              <a:tr h="1243937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Microsoft Office Legacy</a:t>
                      </a:r>
                      <a:endParaRPr sz="1600" dirty="0">
                        <a:solidFill>
                          <a:srgbClr val="1A919A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8288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indent="-285750" algn="l">
                        <a:buClr>
                          <a:schemeClr val="bg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Microsoft Word</a:t>
                      </a:r>
                    </a:p>
                    <a:p>
                      <a:pPr marL="285750" indent="-285750" algn="l">
                        <a:buClr>
                          <a:schemeClr val="bg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Microsoft Excel</a:t>
                      </a:r>
                    </a:p>
                    <a:p>
                      <a:pPr marL="285750" indent="-285750" algn="l">
                        <a:buClr>
                          <a:schemeClr val="bg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Microsoft PowerPoint</a:t>
                      </a:r>
                    </a:p>
                  </a:txBody>
                  <a:tcPr marL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1450" indent="-171450" algn="l">
                        <a:lnSpc>
                          <a:spcPct val="12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doc, dot</a:t>
                      </a:r>
                    </a:p>
                    <a:p>
                      <a:pPr marL="171450" indent="-171450" algn="l">
                        <a:lnSpc>
                          <a:spcPct val="12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xls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xlt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xlm</a:t>
                      </a:r>
                      <a:endParaRPr lang="en-US" sz="1200" i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marL="171450" indent="-171450" algn="l">
                        <a:lnSpc>
                          <a:spcPct val="12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ppt, pot,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pps</a:t>
                      </a:r>
                      <a:endParaRPr lang="en-US" sz="1200" i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660588"/>
                  </a:ext>
                </a:extLst>
              </a:tr>
              <a:tr h="1243937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Microsoft Office 2007+</a:t>
                      </a:r>
                      <a:endParaRPr sz="1600" dirty="0">
                        <a:solidFill>
                          <a:srgbClr val="1A919A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18288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91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indent="-285750" algn="l">
                        <a:buClr>
                          <a:schemeClr val="bg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Microsoft Word</a:t>
                      </a:r>
                    </a:p>
                    <a:p>
                      <a:pPr marL="285750" indent="-285750" algn="l">
                        <a:buClr>
                          <a:schemeClr val="bg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Microsoft Excel</a:t>
                      </a:r>
                    </a:p>
                    <a:p>
                      <a:pPr marL="285750" indent="-285750" algn="l">
                        <a:buClr>
                          <a:schemeClr val="bg1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Microsoft PowerPoint</a:t>
                      </a:r>
                    </a:p>
                  </a:txBody>
                  <a:tcPr marL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91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1450" indent="-171450" algn="l">
                        <a:lnSpc>
                          <a:spcPct val="12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docx,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dotx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docm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dotm</a:t>
                      </a:r>
                      <a:endParaRPr lang="en-US" sz="1200" i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marL="171450" indent="-171450" algn="l">
                        <a:lnSpc>
                          <a:spcPct val="12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xlsx,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xltx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xlsm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xltm</a:t>
                      </a:r>
                      <a:endParaRPr lang="en-US" sz="1200" i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marL="171450" indent="-171450" algn="l">
                        <a:lnSpc>
                          <a:spcPct val="12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pptx,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potx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ppsx,pptm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potm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en-US" sz="1200" i="1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ppsm</a:t>
                      </a:r>
                      <a:endParaRPr lang="en-US" sz="1200" i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91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US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A91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887274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19533-31EE-4B77-9C91-E21B35CD8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39000" y="2448639"/>
            <a:ext cx="1219200" cy="246221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2376A01-CE89-48F1-806D-DA1B34B70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000" y="3714750"/>
            <a:ext cx="1219200" cy="246221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0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E16E9EC-E875-4200-9CAB-EA534F7C1B29}"/>
              </a:ext>
            </a:extLst>
          </p:cNvPr>
          <p:cNvSpPr txBox="1"/>
          <p:nvPr userDrawn="1"/>
        </p:nvSpPr>
        <p:spPr>
          <a:xfrm>
            <a:off x="457200" y="361950"/>
            <a:ext cx="6435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sym typeface="Lato"/>
              </a:rPr>
              <a:t>Unsupported file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1A919A"/>
                </a:solidFill>
                <a:effectLst/>
                <a:uLnTx/>
                <a:uFillTx/>
                <a:latin typeface="Lato"/>
                <a:sym typeface="Lato"/>
              </a:rPr>
              <a:t>types count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C533134-42E1-4EB6-8808-334AED5E137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4839260"/>
              </p:ext>
            </p:extLst>
          </p:nvPr>
        </p:nvGraphicFramePr>
        <p:xfrm>
          <a:off x="1992489" y="1504950"/>
          <a:ext cx="5159022" cy="196825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825409">
                  <a:extLst>
                    <a:ext uri="{9D8B030D-6E8A-4147-A177-3AD203B41FA5}">
                      <a16:colId xmlns:a16="http://schemas.microsoft.com/office/drawing/2014/main" val="695585786"/>
                    </a:ext>
                  </a:extLst>
                </a:gridCol>
                <a:gridCol w="2333613">
                  <a:extLst>
                    <a:ext uri="{9D8B030D-6E8A-4147-A177-3AD203B41FA5}">
                      <a16:colId xmlns:a16="http://schemas.microsoft.com/office/drawing/2014/main" val="1144501460"/>
                    </a:ext>
                  </a:extLst>
                </a:gridCol>
              </a:tblGrid>
              <a:tr h="363465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Unsupported File Types</a:t>
                      </a:r>
                    </a:p>
                  </a:txBody>
                  <a:tcPr marL="36576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91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Count of Unsupported Files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00563"/>
                  </a:ext>
                </a:extLst>
              </a:tr>
              <a:tr h="1389135">
                <a:tc>
                  <a:txBody>
                    <a:bodyPr/>
                    <a:lstStyle/>
                    <a:p>
                      <a:pPr algn="l"/>
                      <a:endParaRPr sz="1050" dirty="0">
                        <a:solidFill>
                          <a:srgbClr val="1A919A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365760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660588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D5552-8BA6-469C-B3DA-550CB37A94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62200" y="2419350"/>
            <a:ext cx="2057400" cy="595700"/>
          </a:xfrm>
        </p:spPr>
        <p:txBody>
          <a:bodyPr anchor="ctr"/>
          <a:lstStyle>
            <a:lvl1pPr algn="ctr">
              <a:defRPr sz="1800">
                <a:solidFill>
                  <a:srgbClr val="1A919A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C14B03F-1A2D-4317-AEEA-F1BD75B80A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3000" y="2419350"/>
            <a:ext cx="2057400" cy="595700"/>
          </a:xfrm>
        </p:spPr>
        <p:txBody>
          <a:bodyPr anchor="ctr"/>
          <a:lstStyle>
            <a:lvl1pPr algn="ctr">
              <a:defRPr sz="18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9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E16E9EC-E875-4200-9CAB-EA534F7C1B29}"/>
              </a:ext>
            </a:extLst>
          </p:cNvPr>
          <p:cNvSpPr txBox="1"/>
          <p:nvPr userDrawn="1"/>
        </p:nvSpPr>
        <p:spPr>
          <a:xfrm>
            <a:off x="457200" y="361950"/>
            <a:ext cx="6435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sym typeface="Lato"/>
              </a:rPr>
              <a:t>Malware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1A919A"/>
                </a:solidFill>
                <a:effectLst/>
                <a:uLnTx/>
                <a:uFillTx/>
                <a:latin typeface="Lato"/>
                <a:sym typeface="Lato"/>
              </a:rPr>
              <a:t>detection summary</a:t>
            </a:r>
            <a:endParaRPr lang="en-US" dirty="0"/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FDA8BFD-36D1-4B83-987C-CF9488B7B07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56862270"/>
              </p:ext>
            </p:extLst>
          </p:nvPr>
        </p:nvGraphicFramePr>
        <p:xfrm>
          <a:off x="495300" y="1277761"/>
          <a:ext cx="8153400" cy="312278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465320">
                  <a:extLst>
                    <a:ext uri="{9D8B030D-6E8A-4147-A177-3AD203B41FA5}">
                      <a16:colId xmlns:a16="http://schemas.microsoft.com/office/drawing/2014/main" val="695585786"/>
                    </a:ext>
                  </a:extLst>
                </a:gridCol>
                <a:gridCol w="3688080">
                  <a:extLst>
                    <a:ext uri="{9D8B030D-6E8A-4147-A177-3AD203B41FA5}">
                      <a16:colId xmlns:a16="http://schemas.microsoft.com/office/drawing/2014/main" val="1144501460"/>
                    </a:ext>
                  </a:extLst>
                </a:gridCol>
              </a:tblGrid>
              <a:tr h="78969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Total Number of Malware files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00563"/>
                  </a:ext>
                </a:extLst>
              </a:tr>
              <a:tr h="78969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Number of Unique Malware files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660588"/>
                  </a:ext>
                </a:extLst>
              </a:tr>
              <a:tr h="78969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Malware file types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887274"/>
                  </a:ext>
                </a:extLst>
              </a:tr>
              <a:tr h="75371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1A919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Percent of files allowed to enter organization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64475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238D1-8058-44AB-86C5-FF7341AB78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73090" y="1580993"/>
            <a:ext cx="2438400" cy="184666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E131104-E6C9-4AA8-9B67-0CE2707081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3090" y="2382875"/>
            <a:ext cx="2438400" cy="184666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EA9C38E-20C6-48F4-948F-1F6A2509AE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73090" y="3141468"/>
            <a:ext cx="2438400" cy="184666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F64C9B7-BA5C-471D-BB1C-AB73DCC301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86795" y="3937476"/>
            <a:ext cx="2438400" cy="184666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25968" y="271272"/>
            <a:ext cx="839724" cy="4602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0583" y="146126"/>
            <a:ext cx="8142833" cy="894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1A919A"/>
                </a:solidFill>
                <a:latin typeface="Lato Light"/>
                <a:cs typeface="Lato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8982" y="1033551"/>
            <a:ext cx="8146034" cy="3277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90431" y="4815506"/>
            <a:ext cx="264159" cy="215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6985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74" r:id="rId3"/>
    <p:sldLayoutId id="2147483665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6" r:id="rId11"/>
    <p:sldLayoutId id="2147483677" r:id="rId1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Arial</vt:lpstr>
      <vt:lpstr>Calibri</vt:lpstr>
      <vt:lpstr>Lato</vt:lpstr>
      <vt:lpstr>Lato Black</vt:lpstr>
      <vt:lpstr>Lato Light</vt:lpstr>
      <vt:lpstr>Lato Semibold</vt:lpstr>
      <vt:lpstr>Times New Roman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Lopez</dc:creator>
  <cp:lastModifiedBy>Neskovic, Marija</cp:lastModifiedBy>
  <cp:revision>46</cp:revision>
  <dcterms:created xsi:type="dcterms:W3CDTF">2020-09-05T20:28:33Z</dcterms:created>
  <dcterms:modified xsi:type="dcterms:W3CDTF">2020-10-29T21:41:02Z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2020-09-04T00:00:00Z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2020-09-05T00:00:00Z</vt:filetime>
  </property>
</Properties>
</file>