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61" r:id="rId5"/>
    <p:sldId id="296" r:id="rId6"/>
    <p:sldId id="263" r:id="rId7"/>
    <p:sldId id="289" r:id="rId8"/>
    <p:sldId id="292" r:id="rId9"/>
    <p:sldId id="337" r:id="rId10"/>
    <p:sldId id="338" r:id="rId11"/>
    <p:sldId id="336" r:id="rId12"/>
    <p:sldId id="294" r:id="rId13"/>
    <p:sldId id="363" r:id="rId14"/>
    <p:sldId id="364" r:id="rId15"/>
    <p:sldId id="366" r:id="rId16"/>
    <p:sldId id="313" r:id="rId17"/>
    <p:sldId id="315" r:id="rId18"/>
    <p:sldId id="316" r:id="rId19"/>
    <p:sldId id="365" r:id="rId20"/>
    <p:sldId id="317" r:id="rId21"/>
    <p:sldId id="318" r:id="rId22"/>
    <p:sldId id="319" r:id="rId23"/>
    <p:sldId id="320" r:id="rId24"/>
    <p:sldId id="321" r:id="rId25"/>
    <p:sldId id="322" r:id="rId26"/>
    <p:sldId id="333" r:id="rId27"/>
    <p:sldId id="325" r:id="rId28"/>
    <p:sldId id="327" r:id="rId29"/>
    <p:sldId id="340" r:id="rId30"/>
    <p:sldId id="332" r:id="rId31"/>
    <p:sldId id="368" r:id="rId32"/>
    <p:sldId id="330" r:id="rId33"/>
    <p:sldId id="339" r:id="rId34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2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4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118" y="67"/>
      </p:cViewPr>
      <p:guideLst>
        <p:guide orient="horz" pos="3140"/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1032" y="-9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59604"/>
            <a:ext cx="893299" cy="1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4305" marR="0" lvl="0" indent="-154305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036A"/>
              </a:buClr>
              <a:buSzTx/>
              <a:buFont typeface="Courier New" charset="0"/>
              <a:buChar char="o"/>
              <a:tabLst/>
              <a:defRPr/>
            </a:pPr>
            <a:r>
              <a:rPr lang="en-US" dirty="0"/>
              <a:t>Validated the request and limit mechanism and recorded the baseline performance of the Cassandra application</a:t>
            </a:r>
          </a:p>
          <a:p>
            <a:pPr marL="154305" marR="0" lvl="0" indent="-154305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036A"/>
              </a:buClr>
              <a:buSzTx/>
              <a:buFont typeface="Courier New" charset="0"/>
              <a:buChar char="o"/>
              <a:tabLst/>
              <a:defRPr/>
            </a:pPr>
            <a:r>
              <a:rPr lang="en-US" dirty="0"/>
              <a:t>LINEARLY INCREASING WORKLOAD</a:t>
            </a:r>
          </a:p>
          <a:p>
            <a:pPr marL="154305" marR="0" lvl="0" indent="-154305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036A"/>
              </a:buClr>
              <a:buSzTx/>
              <a:buFont typeface="Courier New" charset="0"/>
              <a:buChar char="o"/>
              <a:tabLst/>
              <a:defRPr/>
            </a:pPr>
            <a:r>
              <a:rPr lang="en-US" dirty="0"/>
              <a:t>Request = 1.5 CPU</a:t>
            </a:r>
          </a:p>
          <a:p>
            <a:pPr marL="154305" marR="0" lvl="0" indent="-154305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036A"/>
              </a:buClr>
              <a:buSzTx/>
              <a:buFont typeface="Courier New" charset="0"/>
              <a:buChar char="o"/>
              <a:tabLst/>
              <a:defRPr/>
            </a:pPr>
            <a:r>
              <a:rPr lang="en-US" dirty="0"/>
              <a:t>No limit set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set to 1.5 CPU</a:t>
            </a:r>
          </a:p>
          <a:p>
            <a:r>
              <a:rPr lang="en-US" dirty="0"/>
              <a:t>Cassandra can use all available resources as there is no other pod in the node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priority pod is a simple application performing a multiplication in a loop</a:t>
            </a:r>
          </a:p>
          <a:p>
            <a:pPr lvl="1"/>
            <a:r>
              <a:rPr lang="en-US" dirty="0"/>
              <a:t>Single threaded -&gt; uses 1 CPU constantly, if it is allowed to</a:t>
            </a:r>
          </a:p>
          <a:p>
            <a:pPr lvl="0"/>
            <a:r>
              <a:rPr lang="en-US" dirty="0"/>
              <a:t>AGAIN LINEARLY INCREASING WORKLOAD</a:t>
            </a:r>
          </a:p>
          <a:p>
            <a:pPr lvl="0"/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Linearly increasing workload</a:t>
            </a:r>
          </a:p>
          <a:p>
            <a:r>
              <a:rPr lang="en-US" dirty="0"/>
              <a:t>Resources are divided equally among the pods</a:t>
            </a:r>
          </a:p>
          <a:p>
            <a:r>
              <a:rPr lang="en-US" dirty="0"/>
              <a:t>Performance of the Cassandra application suffers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Linearly increasing workload</a:t>
            </a:r>
          </a:p>
          <a:p>
            <a:r>
              <a:rPr lang="en-US" dirty="0"/>
              <a:t>Cassandra request = 1.5 CPU</a:t>
            </a:r>
          </a:p>
          <a:p>
            <a:r>
              <a:rPr lang="en-US" dirty="0"/>
              <a:t>Low priority pod request = 10m (minimal allowed value)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bursts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low priority pod</a:t>
            </a:r>
          </a:p>
          <a:p>
            <a:r>
              <a:rPr lang="en-US" dirty="0"/>
              <a:t>Expected that the SLO got violated at a higher amount of requests per second</a:t>
            </a:r>
          </a:p>
          <a:p>
            <a:r>
              <a:rPr lang="en-US" dirty="0"/>
              <a:t>Instead -&gt; increase in latencies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replica is added at the correct time </a:t>
            </a:r>
          </a:p>
          <a:p>
            <a:pPr lvl="1"/>
            <a:r>
              <a:rPr lang="en-US" dirty="0"/>
              <a:t>(when threshold is breached)</a:t>
            </a:r>
          </a:p>
          <a:p>
            <a:r>
              <a:rPr lang="en-US" dirty="0"/>
              <a:t>Expected the CPU usage to drop since requests are divided equally among replicas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Overhead NOT present when using docker containers without Kubernetes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Inspect impact of HPA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i="0" dirty="0"/>
              <a:t>In</a:t>
            </a:r>
            <a:r>
              <a:rPr lang="en-GB" i="0" baseline="0" dirty="0"/>
              <a:t> general, SaaS providers aim for a high performance using as few resources as possible. </a:t>
            </a:r>
            <a:endParaRPr lang="en-GB" i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as expected, performance increases significantly (doubles)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are indeed divided among replicas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Inconsistent scaling decisions</a:t>
            </a:r>
          </a:p>
          <a:p>
            <a:r>
              <a:rPr lang="en-US" dirty="0"/>
              <a:t>No replica added during first few bursts</a:t>
            </a:r>
          </a:p>
          <a:p>
            <a:pPr lvl="1"/>
            <a:r>
              <a:rPr lang="en-US" dirty="0"/>
              <a:t>While threshold is clearly breached</a:t>
            </a:r>
          </a:p>
          <a:p>
            <a:r>
              <a:rPr lang="en-US" dirty="0"/>
              <a:t>No replica removed </a:t>
            </a:r>
            <a:r>
              <a:rPr lang="en-US" dirty="0" err="1"/>
              <a:t>inbetween</a:t>
            </a:r>
            <a:r>
              <a:rPr lang="en-US" dirty="0"/>
              <a:t> bursts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3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bursts handled by ‘vertical scaling’ through requests and limits</a:t>
            </a:r>
          </a:p>
          <a:p>
            <a:r>
              <a:rPr lang="en-US" dirty="0"/>
              <a:t>Gradually increasing workloads handled by (HPA)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7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manage applications in the cloud, container orchestration</a:t>
            </a:r>
            <a:r>
              <a:rPr lang="en-GB" baseline="0" dirty="0"/>
              <a:t> frameworks like </a:t>
            </a:r>
            <a:r>
              <a:rPr lang="en-GB" baseline="0" dirty="0" err="1"/>
              <a:t>Kubernetes</a:t>
            </a:r>
            <a:r>
              <a:rPr lang="en-GB" baseline="0" dirty="0"/>
              <a:t> can be used.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nl-BE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nl-BE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managing resources</a:t>
            </a:r>
            <a:r>
              <a:rPr lang="nl-BE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BE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</a:t>
            </a:r>
            <a:r>
              <a:rPr lang="nl-BE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</a:t>
            </a:r>
            <a:r>
              <a:rPr lang="nl-BE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nl-BE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nl-BE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</a:t>
            </a:r>
            <a:r>
              <a:rPr lang="nl-BE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auto-scalers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may not be sufficient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pod may not be optimal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Most recent research</a:t>
            </a:r>
            <a:r>
              <a:rPr lang="nl-BE" baseline="0" dirty="0"/>
              <a:t> </a:t>
            </a:r>
            <a:r>
              <a:rPr lang="nl-BE" baseline="0" dirty="0" err="1"/>
              <a:t>related</a:t>
            </a:r>
            <a:r>
              <a:rPr lang="nl-BE" baseline="0" dirty="0"/>
              <a:t> to </a:t>
            </a:r>
            <a:r>
              <a:rPr lang="nl-BE" baseline="0" dirty="0" err="1"/>
              <a:t>auto-scaling</a:t>
            </a:r>
            <a:r>
              <a:rPr lang="nl-BE" baseline="0" dirty="0"/>
              <a:t> in </a:t>
            </a:r>
            <a:r>
              <a:rPr lang="nl-BE" baseline="0" dirty="0" err="1"/>
              <a:t>Kubernetes</a:t>
            </a:r>
            <a:r>
              <a:rPr lang="nl-BE" baseline="0" dirty="0"/>
              <a:t> is </a:t>
            </a:r>
            <a:r>
              <a:rPr lang="nl-BE" baseline="0" dirty="0" err="1"/>
              <a:t>focussed</a:t>
            </a:r>
            <a:r>
              <a:rPr lang="nl-BE" baseline="0" dirty="0"/>
              <a:t> </a:t>
            </a:r>
            <a:r>
              <a:rPr lang="nl-BE" baseline="0" dirty="0" err="1"/>
              <a:t>towards</a:t>
            </a:r>
            <a:r>
              <a:rPr lang="nl-BE" baseline="0" dirty="0"/>
              <a:t> building </a:t>
            </a:r>
            <a:r>
              <a:rPr lang="nl-BE" baseline="0" dirty="0" err="1"/>
              <a:t>custom</a:t>
            </a:r>
            <a:r>
              <a:rPr lang="nl-BE" baseline="0" dirty="0"/>
              <a:t> </a:t>
            </a:r>
            <a:r>
              <a:rPr lang="nl-BE" baseline="0" dirty="0" err="1"/>
              <a:t>auto-scalers</a:t>
            </a:r>
            <a:r>
              <a:rPr lang="nl-BE" baseline="0" dirty="0"/>
              <a:t> </a:t>
            </a:r>
            <a:r>
              <a:rPr lang="nl-BE" baseline="0" dirty="0" err="1"/>
              <a:t>on</a:t>
            </a:r>
            <a:r>
              <a:rPr lang="nl-BE" baseline="0" dirty="0"/>
              <a:t> top of </a:t>
            </a:r>
            <a:r>
              <a:rPr lang="nl-BE" baseline="0" dirty="0" err="1"/>
              <a:t>Kubernetes</a:t>
            </a:r>
            <a:r>
              <a:rPr lang="nl-BE" baseline="0" dirty="0"/>
              <a:t>, </a:t>
            </a:r>
            <a:r>
              <a:rPr lang="nl-BE" baseline="0" dirty="0" err="1"/>
              <a:t>not</a:t>
            </a:r>
            <a:r>
              <a:rPr lang="nl-BE" baseline="0" dirty="0"/>
              <a:t> </a:t>
            </a:r>
            <a:r>
              <a:rPr lang="nl-BE" baseline="0" dirty="0" err="1"/>
              <a:t>on</a:t>
            </a:r>
            <a:r>
              <a:rPr lang="nl-BE" baseline="0" dirty="0"/>
              <a:t> the </a:t>
            </a:r>
            <a:r>
              <a:rPr lang="nl-BE" baseline="0" dirty="0" err="1"/>
              <a:t>Kubernetes</a:t>
            </a:r>
            <a:r>
              <a:rPr lang="nl-BE" baseline="0" dirty="0"/>
              <a:t> </a:t>
            </a:r>
            <a:r>
              <a:rPr lang="nl-BE" baseline="0" dirty="0" err="1"/>
              <a:t>mechanisms</a:t>
            </a:r>
            <a:r>
              <a:rPr lang="nl-BE" baseline="0" dirty="0"/>
              <a:t> </a:t>
            </a:r>
            <a:r>
              <a:rPr lang="nl-BE" baseline="0" dirty="0" err="1"/>
              <a:t>themselves</a:t>
            </a:r>
            <a:r>
              <a:rPr lang="nl-BE" baseline="0" dirty="0"/>
              <a:t>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computing node</a:t>
            </a:r>
          </a:p>
          <a:p>
            <a:r>
              <a:rPr lang="en-US" dirty="0"/>
              <a:t>CPU pinning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rporate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12065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2896425"/>
            <a:ext cx="8421086" cy="523220"/>
          </a:xfrm>
        </p:spPr>
        <p:txBody>
          <a:bodyPr wrap="square" lIns="108000" rIns="0" anchor="b">
            <a:spAutoFit/>
          </a:bodyPr>
          <a:lstStyle>
            <a:lvl1pPr algn="l">
              <a:defRPr sz="28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7" y="3428775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12" y="1654335"/>
            <a:ext cx="5138106" cy="99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674627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5" y="0"/>
            <a:ext cx="9135879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DistriNet-rgb-transparant-invers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24" y="1982443"/>
            <a:ext cx="5138106" cy="9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7AC1-91FE-4F32-899E-1EF44C25DC24}" type="datetime1">
              <a:rPr lang="nl-BE" smtClean="0"/>
              <a:pPr/>
              <a:t>10/12/2019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4" y="1241999"/>
            <a:ext cx="7991475" cy="32942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51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oject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6" y="2634458"/>
            <a:ext cx="8421086" cy="707886"/>
          </a:xfrm>
        </p:spPr>
        <p:txBody>
          <a:bodyPr wrap="square" lIns="108000" rIns="0" anchor="b">
            <a:spAutoFit/>
          </a:bodyPr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Project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45349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855" y="4509856"/>
            <a:ext cx="2297869" cy="4442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558052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461665"/>
          </a:xfrm>
        </p:spPr>
        <p:txBody>
          <a:bodyPr wrap="square" anchor="t">
            <a:sp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3595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99534"/>
            <a:ext cx="4318000" cy="350294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99534"/>
            <a:ext cx="4318000" cy="350294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000" b="0" i="0" kern="1200" cap="none" baseline="0" dirty="0">
                <a:solidFill>
                  <a:schemeClr val="tx1"/>
                </a:solidFill>
                <a:latin typeface="+mj-l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" y="0"/>
            <a:ext cx="913587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1" y="0"/>
            <a:ext cx="9146231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144539"/>
            <a:ext cx="8753475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120877"/>
            <a:ext cx="8753475" cy="348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9310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" name="Afbeelding 4" descr="DistriNet-rgb-transparant.png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154" y="4733946"/>
            <a:ext cx="1262951" cy="24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4770141"/>
            <a:ext cx="6096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1" r:id="rId2"/>
    <p:sldLayoutId id="2147483650" r:id="rId3"/>
    <p:sldLayoutId id="2147483824" r:id="rId4"/>
    <p:sldLayoutId id="2147483656" r:id="rId5"/>
    <p:sldLayoutId id="2147483654" r:id="rId6"/>
    <p:sldLayoutId id="2147483823" r:id="rId7"/>
    <p:sldLayoutId id="2147483657" r:id="rId8"/>
    <p:sldLayoutId id="2147483814" r:id="rId9"/>
    <p:sldLayoutId id="2147483820" r:id="rId10"/>
    <p:sldLayoutId id="2147483655" r:id="rId11"/>
    <p:sldLayoutId id="2147483687" r:id="rId12"/>
    <p:sldLayoutId id="2147483688" r:id="rId13"/>
    <p:sldLayoutId id="2147483822" r:id="rId14"/>
    <p:sldLayoutId id="2147483717" r:id="rId15"/>
    <p:sldLayoutId id="214748382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308610" indent="-30861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›"/>
        <a:defRPr sz="24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668655" indent="-257175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20"/>
        </a:buBlip>
        <a:defRPr sz="20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02870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1"/>
        </a:buBlip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44018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22"/>
        </a:buBlip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4pPr>
      <a:lvl5pPr marL="1931670" indent="-28575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3"/>
        </a:buBlip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6" y="1588018"/>
            <a:ext cx="8421086" cy="1754326"/>
          </a:xfrm>
        </p:spPr>
        <p:txBody>
          <a:bodyPr/>
          <a:lstStyle/>
          <a:p>
            <a:r>
              <a:rPr lang="en-US" sz="3600" dirty="0"/>
              <a:t>Leveraging Kubernetes mechanisms for adaptive and cost-efficient resource management</a:t>
            </a:r>
            <a:endParaRPr lang="nl-BE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1456" y="3345349"/>
            <a:ext cx="8421089" cy="878959"/>
          </a:xfrm>
        </p:spPr>
        <p:txBody>
          <a:bodyPr/>
          <a:lstStyle/>
          <a:p>
            <a:r>
              <a:rPr lang="en-GB" sz="1800" dirty="0"/>
              <a:t>Stef Verreydt, Emad </a:t>
            </a:r>
            <a:r>
              <a:rPr lang="en-GB" sz="1800" dirty="0" err="1"/>
              <a:t>Heydari</a:t>
            </a:r>
            <a:r>
              <a:rPr lang="en-GB" sz="1800" dirty="0"/>
              <a:t> </a:t>
            </a:r>
            <a:r>
              <a:rPr lang="en-GB" sz="1800" dirty="0" err="1"/>
              <a:t>eni</a:t>
            </a:r>
            <a:r>
              <a:rPr lang="en-GB" sz="1800" dirty="0"/>
              <a:t>, Eddy </a:t>
            </a:r>
            <a:r>
              <a:rPr lang="en-GB" sz="1800" dirty="0" err="1"/>
              <a:t>Truyen</a:t>
            </a:r>
            <a:r>
              <a:rPr lang="en-GB" sz="1800" dirty="0"/>
              <a:t>, Bert </a:t>
            </a:r>
            <a:r>
              <a:rPr lang="en-GB" sz="1800" dirty="0" err="1"/>
              <a:t>Lagaisse</a:t>
            </a:r>
            <a:r>
              <a:rPr lang="en-GB" sz="1800" dirty="0"/>
              <a:t>, </a:t>
            </a:r>
            <a:r>
              <a:rPr lang="en-GB" sz="1800" dirty="0" err="1"/>
              <a:t>Wouter</a:t>
            </a:r>
            <a:r>
              <a:rPr lang="en-GB" sz="1800" dirty="0"/>
              <a:t> </a:t>
            </a:r>
            <a:r>
              <a:rPr lang="en-GB" sz="1800" dirty="0" err="1"/>
              <a:t>Joosen</a:t>
            </a:r>
            <a:endParaRPr lang="en-GB" sz="1800" dirty="0"/>
          </a:p>
          <a:p>
            <a:r>
              <a:rPr lang="en-GB" sz="1800"/>
              <a:t>Containers </a:t>
            </a:r>
            <a:r>
              <a:rPr lang="en-GB" sz="1800" dirty="0"/>
              <a:t>‘19</a:t>
            </a:r>
          </a:p>
        </p:txBody>
      </p:sp>
    </p:spTree>
    <p:extLst>
      <p:ext uri="{BB962C8B-B14F-4D97-AF65-F5344CB8AC3E}">
        <p14:creationId xmlns:p14="http://schemas.microsoft.com/office/powerpoint/2010/main" val="40195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6EB05C-4AA9-492A-9B5E-72297CC9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B7908BE-69B5-4DCE-803D-22A80E0B2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427746"/>
          </a:xfrm>
        </p:spPr>
        <p:txBody>
          <a:bodyPr/>
          <a:lstStyle/>
          <a:p>
            <a:r>
              <a:rPr lang="en-US" dirty="0"/>
              <a:t>Cluster setup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276821"/>
            <a:ext cx="5386387" cy="274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7774" y="1113822"/>
            <a:ext cx="8883358" cy="3502945"/>
          </a:xfrm>
        </p:spPr>
        <p:txBody>
          <a:bodyPr/>
          <a:lstStyle/>
          <a:p>
            <a:r>
              <a:rPr lang="en-US" dirty="0"/>
              <a:t>SLO: 95% of the requests sent to the Cassandra application must be handled within 150ms, as measured by the experiment controller.</a:t>
            </a:r>
          </a:p>
          <a:p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B9B0263-515A-4D36-AC70-192C7CA01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966355"/>
          </a:xfrm>
        </p:spPr>
        <p:txBody>
          <a:bodyPr/>
          <a:lstStyle/>
          <a:p>
            <a:r>
              <a:rPr lang="en-US" dirty="0"/>
              <a:t>Requests and limits</a:t>
            </a:r>
            <a:endParaRPr lang="en-GB" dirty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060" y="2959289"/>
            <a:ext cx="3695880" cy="150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72CA-A792-4F88-927D-60634B7E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782A8FF-CC72-46BF-953A-8077E353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B16830E-CF0D-449F-8BBE-CFDC51126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427746"/>
          </a:xfrm>
        </p:spPr>
        <p:txBody>
          <a:bodyPr/>
          <a:lstStyle/>
          <a:p>
            <a:r>
              <a:rPr lang="en-US" dirty="0"/>
              <a:t>Requests and limits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701744-F3C9-4BE0-AF45-A496C8505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/>
          </a:p>
        </p:txBody>
      </p:sp>
      <p:pic>
        <p:nvPicPr>
          <p:cNvPr id="5" name="Tijdelijke aanduiding voor inhoud 5" descr="cas-li.PNG">
            <a:extLst>
              <a:ext uri="{FF2B5EF4-FFF2-40B4-BE49-F238E27FC236}">
                <a16:creationId xmlns:a16="http://schemas.microsoft.com/office/drawing/2014/main" id="{87AE725A-E587-4F83-8A16-016C2E66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56" y="3216371"/>
            <a:ext cx="2126479" cy="1532987"/>
          </a:xfrm>
          <a:prstGeom prst="rect">
            <a:avLst/>
          </a:prstGeom>
        </p:spPr>
      </p:pic>
      <p:pic>
        <p:nvPicPr>
          <p:cNvPr id="6" name="Afbeelding 5" descr="cpu-cas-li.PNG">
            <a:extLst>
              <a:ext uri="{FF2B5EF4-FFF2-40B4-BE49-F238E27FC236}">
                <a16:creationId xmlns:a16="http://schemas.microsoft.com/office/drawing/2014/main" id="{51AF62E8-8513-415A-BCDB-69FA757C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92" y="1113823"/>
            <a:ext cx="4544015" cy="20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2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0629" y="1099534"/>
            <a:ext cx="8753475" cy="3502945"/>
          </a:xfrm>
        </p:spPr>
        <p:txBody>
          <a:bodyPr/>
          <a:lstStyle/>
          <a:p>
            <a:r>
              <a:rPr lang="en-GB" dirty="0"/>
              <a:t>Low priority pod added</a:t>
            </a:r>
          </a:p>
          <a:p>
            <a:r>
              <a:rPr lang="en-GB" dirty="0"/>
              <a:t>Two tests</a:t>
            </a:r>
          </a:p>
          <a:p>
            <a:pPr lvl="1"/>
            <a:r>
              <a:rPr lang="en-GB" dirty="0"/>
              <a:t>Equal requests</a:t>
            </a:r>
          </a:p>
          <a:p>
            <a:pPr lvl="1"/>
            <a:r>
              <a:rPr lang="en-GB" dirty="0"/>
              <a:t>High and low requests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F445D7C-8924-4563-90D8-A72AADA18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Co-location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7738" y="1704910"/>
            <a:ext cx="3351809" cy="136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2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Co-location: equal requests</a:t>
            </a:r>
          </a:p>
        </p:txBody>
      </p:sp>
      <p:pic>
        <p:nvPicPr>
          <p:cNvPr id="6" name="Tijdelijke aanduiding voor inhoud 5" descr="lat-cas-lpp-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56" y="3333833"/>
            <a:ext cx="2167133" cy="1330092"/>
          </a:xfrm>
          <a:prstGeom prst="rect">
            <a:avLst/>
          </a:prstGeom>
        </p:spPr>
      </p:pic>
      <p:pic>
        <p:nvPicPr>
          <p:cNvPr id="7" name="Afbeelding 6" descr="cpu-cas-lpp-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598" y="1102986"/>
            <a:ext cx="4164804" cy="210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2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Co-location: priorities</a:t>
            </a:r>
          </a:p>
        </p:txBody>
      </p:sp>
      <p:pic>
        <p:nvPicPr>
          <p:cNvPr id="3075" name="Picture 3" descr="F:\School\KUL\CW\Thesis\kuleuven template\tex\latex\kulemt\Images\Experiments\CPU\Grafana\cpu-cas-lpp-li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402" y="1803290"/>
            <a:ext cx="7349196" cy="2171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2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26EAF47-A0A8-4395-B81C-51A45B81E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Co-location: seasonal workloads</a:t>
            </a:r>
            <a:endParaRPr lang="en-GB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33E89B3C-E92B-4B39-9638-C5627F37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12" y="1409813"/>
            <a:ext cx="5454576" cy="2928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3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7A71DB3-3F56-42F1-AA23-4E2056F50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966355"/>
          </a:xfrm>
        </p:spPr>
        <p:txBody>
          <a:bodyPr/>
          <a:lstStyle/>
          <a:p>
            <a:r>
              <a:rPr lang="en-US" dirty="0"/>
              <a:t>Co-location: </a:t>
            </a:r>
            <a:r>
              <a:rPr lang="en-US" dirty="0" err="1"/>
              <a:t>bursty</a:t>
            </a:r>
            <a:r>
              <a:rPr lang="en-US" dirty="0"/>
              <a:t> workloads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 descr="F:\School\KUL\CW\Thesis\kuleuven template\tex\latex\kulemt\Images\Experiments\CPU\Grafana\cpu-cas-lpp-burs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184" y="1160824"/>
            <a:ext cx="6244888" cy="1840386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556" y="3159961"/>
            <a:ext cx="6140144" cy="151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4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0630" y="1099534"/>
            <a:ext cx="8753476" cy="3502945"/>
          </a:xfrm>
        </p:spPr>
        <p:txBody>
          <a:bodyPr/>
          <a:lstStyle/>
          <a:p>
            <a:r>
              <a:rPr lang="en-GB" dirty="0"/>
              <a:t>Scale at 110% of the request (1.65 CPU)</a:t>
            </a:r>
          </a:p>
          <a:p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74C4A22-3D56-4522-BE61-9170D79EC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HPA</a:t>
            </a:r>
          </a:p>
        </p:txBody>
      </p:sp>
      <p:pic>
        <p:nvPicPr>
          <p:cNvPr id="8" name="Afbeelding 7" descr="lat-cas-hpa-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4" y="2073033"/>
            <a:ext cx="3720815" cy="2332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4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923B60A-80BE-4517-8B9F-C7C51E3D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DAD5E1F-6C79-417E-8229-B6283BCB1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HPA</a:t>
            </a:r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C28C71B3-2DB7-4618-B9E4-6EF821F39CE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F:\School\KUL\CW\Thesis\kuleuven template\tex\latex\kulemt\Images\Experiments\CPU\Grafana\cas-hpa-l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0414" y="1061496"/>
            <a:ext cx="3829050" cy="35790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 provider: minimize operational costs while meeting customer requirements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1026" name="Picture 2" descr="F:\School\KUL\CW\Thesis\Nov_to_Dec_2017_online_revenue_by_d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9416" y="2210760"/>
            <a:ext cx="2945167" cy="2134380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/>
        </p:nvSpPr>
        <p:spPr>
          <a:xfrm>
            <a:off x="3174621" y="4456942"/>
            <a:ext cx="27947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https://www.shopify.com/enterprise/holiday-shopping-online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4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0630" y="1099534"/>
            <a:ext cx="8753476" cy="3502945"/>
          </a:xfrm>
        </p:spPr>
        <p:txBody>
          <a:bodyPr>
            <a:normAutofit/>
          </a:bodyPr>
          <a:lstStyle/>
          <a:p>
            <a:r>
              <a:rPr lang="en-GB" dirty="0"/>
              <a:t>Why?</a:t>
            </a:r>
          </a:p>
          <a:p>
            <a:pPr lvl="1"/>
            <a:r>
              <a:rPr lang="en-US" dirty="0" err="1"/>
              <a:t>Truyen</a:t>
            </a:r>
            <a:r>
              <a:rPr lang="en-US" dirty="0"/>
              <a:t> et al. : </a:t>
            </a:r>
            <a:r>
              <a:rPr lang="en-US" dirty="0" err="1"/>
              <a:t>Kubernetes</a:t>
            </a:r>
            <a:r>
              <a:rPr lang="en-US" dirty="0"/>
              <a:t> introduces overhead when running Cassandra</a:t>
            </a:r>
          </a:p>
          <a:p>
            <a:pPr lvl="1"/>
            <a:r>
              <a:rPr lang="en-GB" dirty="0"/>
              <a:t>Overhead increases significantly when replicas are added</a:t>
            </a:r>
          </a:p>
          <a:p>
            <a:pPr lvl="1"/>
            <a:r>
              <a:rPr lang="en-GB" dirty="0"/>
              <a:t>Not caused by the HPA, but by </a:t>
            </a:r>
            <a:r>
              <a:rPr lang="en-GB" dirty="0" err="1"/>
              <a:t>Kubernetes</a:t>
            </a:r>
            <a:r>
              <a:rPr lang="en-GB" dirty="0"/>
              <a:t> itself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AE8DF12-69A5-4AFF-A393-A59C1BF35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HPA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447571" y="4259933"/>
            <a:ext cx="42077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/>
              <a:t>Truyen</a:t>
            </a:r>
            <a:r>
              <a:rPr lang="en-US" sz="750" dirty="0"/>
              <a:t> et al. : Performance overhead of container orchestration frameworks for management of multi-tenant database deployments (2019)</a:t>
            </a:r>
            <a:endParaRPr lang="en-GB" sz="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5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0630" y="1099534"/>
            <a:ext cx="8753476" cy="3502945"/>
          </a:xfrm>
        </p:spPr>
        <p:txBody>
          <a:bodyPr/>
          <a:lstStyle/>
          <a:p>
            <a:r>
              <a:rPr lang="en-GB" dirty="0"/>
              <a:t>Artificial </a:t>
            </a:r>
            <a:r>
              <a:rPr lang="en-GB" dirty="0" err="1"/>
              <a:t>SaaS</a:t>
            </a:r>
            <a:r>
              <a:rPr lang="en-GB" dirty="0"/>
              <a:t> application replaces Cassandra</a:t>
            </a:r>
          </a:p>
          <a:p>
            <a:r>
              <a:rPr lang="en-GB" dirty="0"/>
              <a:t>Two tests:</a:t>
            </a:r>
          </a:p>
          <a:p>
            <a:pPr lvl="1"/>
            <a:r>
              <a:rPr lang="en-GB" dirty="0"/>
              <a:t>Linearly increasing workload without HPA</a:t>
            </a:r>
          </a:p>
          <a:p>
            <a:pPr lvl="1"/>
            <a:r>
              <a:rPr lang="en-GB" dirty="0"/>
              <a:t>Linearly increasing workload with HPA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CB2FE3D-4047-4E8B-AF47-1DB654BCD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HPA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5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HPA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HPA</a:t>
            </a:r>
          </a:p>
          <a:p>
            <a:pPr lvl="1"/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F64C97D-B276-45FF-B031-0A37E6E6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GB" dirty="0"/>
              <a:t>HPA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981620E-4597-4A8A-B643-FAF878E1FC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 descr="lat-saas-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94" y="1180472"/>
            <a:ext cx="2760662" cy="1766178"/>
          </a:xfrm>
          <a:prstGeom prst="rect">
            <a:avLst/>
          </a:prstGeom>
        </p:spPr>
      </p:pic>
      <p:pic>
        <p:nvPicPr>
          <p:cNvPr id="8" name="Afbeelding 7" descr="lat-saas-hpa-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081" y="2946650"/>
            <a:ext cx="3271838" cy="1846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5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2493FD-BB9D-4634-8D48-F7F4EBF0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25A8636-0CF2-4D6C-89D3-06D20DBC5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HPA</a:t>
            </a:r>
            <a:endParaRPr lang="en-GB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91AFE8D5-F87B-4BDA-AF25-4CA85BAFD4D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F:\School\KUL\CW\Thesis\kuleuven template\tex\latex\kulemt\Images\Experiments\CPU\Grafana\cpu-saas-hpa-li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334" y="2859825"/>
            <a:ext cx="4677553" cy="1812195"/>
          </a:xfrm>
          <a:prstGeom prst="rect">
            <a:avLst/>
          </a:prstGeom>
          <a:noFill/>
        </p:spPr>
      </p:pic>
      <p:pic>
        <p:nvPicPr>
          <p:cNvPr id="7171" name="Picture 3" descr="F:\School\KUL\CW\Thesis\kuleuven template\tex\latex\kulemt\Images\Experiments\CPU\Grafana\cpu-saas-hpa-li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7334" y="1062287"/>
            <a:ext cx="4660282" cy="17975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6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7B0D261-B354-4C3E-A007-7EF91BE9E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/>
              <a:t>HPA: </a:t>
            </a:r>
            <a:r>
              <a:rPr lang="en-US" dirty="0" err="1"/>
              <a:t>bursty</a:t>
            </a:r>
            <a:r>
              <a:rPr lang="en-US" dirty="0"/>
              <a:t> workloads</a:t>
            </a:r>
            <a:endParaRPr lang="en-GB" dirty="0"/>
          </a:p>
        </p:txBody>
      </p:sp>
      <p:pic>
        <p:nvPicPr>
          <p:cNvPr id="8194" name="Picture 2" descr="F:\School\KUL\CW\Thesis\kuleuven template\tex\latex\kulemt\Images\Experiments\CPU\Grafana\cpu-saas-hpa-bursty-2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315" y="3047056"/>
            <a:ext cx="3576630" cy="1489225"/>
          </a:xfrm>
          <a:prstGeom prst="rect">
            <a:avLst/>
          </a:prstGeom>
          <a:noFill/>
        </p:spPr>
      </p:pic>
      <p:pic>
        <p:nvPicPr>
          <p:cNvPr id="8195" name="Picture 3" descr="F:\School\KUL\CW\Thesis\kuleuven template\tex\latex\kulemt\Images\Experiments\CPU\Grafana\cpu-saas-hpa-bursty-2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1992" y="1335204"/>
            <a:ext cx="3540394" cy="16343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7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0629" y="1099534"/>
            <a:ext cx="8753475" cy="350294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56A806F-0963-4510-AFB6-95F166118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Combining HPA and co-location</a:t>
            </a:r>
            <a:endParaRPr lang="en-GB" dirty="0"/>
          </a:p>
        </p:txBody>
      </p:sp>
      <p:pic>
        <p:nvPicPr>
          <p:cNvPr id="6" name="Picture 2" descr="F:\School\KUL\CW\Thesis\kuleuven template\tex\latex\kulemt\Images\Experiments\CPU\Grafana\cpu-saas-lpp-hpa-li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4740" y="3013226"/>
            <a:ext cx="4056207" cy="1457939"/>
          </a:xfrm>
          <a:prstGeom prst="rect">
            <a:avLst/>
          </a:prstGeom>
          <a:noFill/>
        </p:spPr>
      </p:pic>
      <p:pic>
        <p:nvPicPr>
          <p:cNvPr id="7" name="Picture 3" descr="F:\School\KUL\CW\Thesis\kuleuven template\tex\latex\kulemt\Images\Experiments\CPU\Grafana\cpu-saas-lpp-hpa-li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213" y="1482002"/>
            <a:ext cx="4054018" cy="14731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 7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AF0B2C1-D817-4F42-9A3B-360F510AF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473912"/>
          </a:xfrm>
        </p:spPr>
        <p:txBody>
          <a:bodyPr/>
          <a:lstStyle/>
          <a:p>
            <a:r>
              <a:rPr lang="en-US" dirty="0"/>
              <a:t>Combining HPA and co-location</a:t>
            </a:r>
            <a:endParaRPr lang="en-GB" dirty="0"/>
          </a:p>
        </p:txBody>
      </p:sp>
      <p:pic>
        <p:nvPicPr>
          <p:cNvPr id="2050" name="Picture 2" descr="F:\School\KUL\CW\Thesis\k8-scalar\studies\WOC2019\Images\Experiments\CPU\Latencies\lat-exp5-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502" y="1588254"/>
            <a:ext cx="5537001" cy="2590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27</a:t>
            </a:fld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sz="quarter" idx="13"/>
          </p:nvPr>
        </p:nvGraphicFramePr>
        <p:xfrm>
          <a:off x="2039542" y="1291827"/>
          <a:ext cx="5019737" cy="218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64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 err="1"/>
                        <a:t>Vertical</a:t>
                      </a:r>
                      <a:r>
                        <a:rPr lang="nl-BE" sz="1200" baseline="0" dirty="0"/>
                        <a:t> </a:t>
                      </a:r>
                      <a:r>
                        <a:rPr lang="nl-BE" sz="1200" baseline="0" dirty="0" err="1"/>
                        <a:t>scaling</a:t>
                      </a:r>
                      <a:r>
                        <a:rPr lang="nl-BE" sz="1200" baseline="0" dirty="0"/>
                        <a:t> + </a:t>
                      </a:r>
                      <a:r>
                        <a:rPr lang="nl-BE" sz="1200" baseline="0" dirty="0" err="1"/>
                        <a:t>co-location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HPA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 err="1"/>
                        <a:t>Vertical</a:t>
                      </a:r>
                      <a:r>
                        <a:rPr lang="nl-BE" sz="1200" baseline="0" dirty="0"/>
                        <a:t> </a:t>
                      </a:r>
                      <a:r>
                        <a:rPr lang="nl-BE" sz="1200" baseline="0" dirty="0" err="1"/>
                        <a:t>scaling</a:t>
                      </a:r>
                      <a:r>
                        <a:rPr lang="nl-BE" sz="1200" baseline="0" dirty="0"/>
                        <a:t> + HPA + </a:t>
                      </a:r>
                      <a:r>
                        <a:rPr lang="nl-BE" sz="1200" baseline="0" dirty="0" err="1"/>
                        <a:t>co-location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82"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Cassandra</a:t>
                      </a:r>
                    </a:p>
                    <a:p>
                      <a:pPr algn="ctr"/>
                      <a:r>
                        <a:rPr lang="nl-BE" sz="1200" dirty="0"/>
                        <a:t>(</a:t>
                      </a:r>
                      <a:r>
                        <a:rPr lang="nl-BE" sz="1200" dirty="0" err="1"/>
                        <a:t>stateful</a:t>
                      </a:r>
                      <a:r>
                        <a:rPr lang="nl-BE" sz="1200" baseline="0" dirty="0"/>
                        <a:t> + LB)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+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-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-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07">
                <a:tc>
                  <a:txBody>
                    <a:bodyPr/>
                    <a:lstStyle/>
                    <a:p>
                      <a:pPr algn="ctr"/>
                      <a:r>
                        <a:rPr lang="nl-BE" sz="1200" dirty="0" err="1"/>
                        <a:t>SaaS</a:t>
                      </a:r>
                      <a:r>
                        <a:rPr lang="nl-BE" sz="1200" dirty="0"/>
                        <a:t> </a:t>
                      </a:r>
                      <a:r>
                        <a:rPr lang="nl-BE" sz="1200" dirty="0" err="1"/>
                        <a:t>app</a:t>
                      </a:r>
                      <a:endParaRPr lang="nl-BE" sz="1200" dirty="0"/>
                    </a:p>
                    <a:p>
                      <a:pPr algn="ctr"/>
                      <a:r>
                        <a:rPr lang="nl-BE" sz="1200" dirty="0"/>
                        <a:t>(</a:t>
                      </a:r>
                      <a:r>
                        <a:rPr lang="nl-BE" sz="1200" dirty="0" err="1"/>
                        <a:t>stateless</a:t>
                      </a:r>
                      <a:r>
                        <a:rPr lang="nl-BE" sz="1200" baseline="0" dirty="0"/>
                        <a:t>)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+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+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dirty="0"/>
                        <a:t>+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BC7CCAB-8B37-44BB-93F7-5E5C9784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07FCDE-BCF3-4C7F-B2BB-DE4F434A48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41187D-FD24-4A9E-B138-4680DB8E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pic>
        <p:nvPicPr>
          <p:cNvPr id="5" name="Picture 2" descr="F:\School\KUL\CW\Thesis\Nov_to_Dec_2017_online_revenue_by_day.png">
            <a:extLst>
              <a:ext uri="{FF2B5EF4-FFF2-40B4-BE49-F238E27FC236}">
                <a16:creationId xmlns:a16="http://schemas.microsoft.com/office/drawing/2014/main" id="{8AB19DD6-14A9-4282-9ACE-661BFBD8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424" y="985178"/>
            <a:ext cx="4255888" cy="3084267"/>
          </a:xfrm>
          <a:prstGeom prst="rect">
            <a:avLst/>
          </a:prstGeom>
          <a:noFill/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65492FB-140C-446F-B2D4-39A6F199FB8D}"/>
              </a:ext>
            </a:extLst>
          </p:cNvPr>
          <p:cNvSpPr txBox="1"/>
          <p:nvPr/>
        </p:nvSpPr>
        <p:spPr>
          <a:xfrm>
            <a:off x="3174621" y="4456942"/>
            <a:ext cx="27947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https://www.shopify.com/enterprise/holiday-shopping-online</a:t>
            </a:r>
          </a:p>
        </p:txBody>
      </p:sp>
    </p:spTree>
    <p:extLst>
      <p:ext uri="{BB962C8B-B14F-4D97-AF65-F5344CB8AC3E}">
        <p14:creationId xmlns:p14="http://schemas.microsoft.com/office/powerpoint/2010/main" val="363548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Further evaluate the HPA for </a:t>
            </a:r>
            <a:r>
              <a:rPr lang="en-US" dirty="0" err="1"/>
              <a:t>bursty</a:t>
            </a:r>
            <a:r>
              <a:rPr lang="en-US" dirty="0"/>
              <a:t> workloads</a:t>
            </a:r>
          </a:p>
          <a:p>
            <a:r>
              <a:rPr lang="en-US" dirty="0"/>
              <a:t>Investigate the performance impact of scaling applications with a longer start-up time</a:t>
            </a:r>
          </a:p>
          <a:p>
            <a:r>
              <a:rPr lang="en-US" dirty="0"/>
              <a:t>Describe the effects of using the </a:t>
            </a:r>
            <a:r>
              <a:rPr lang="en-US" dirty="0" err="1"/>
              <a:t>Kubernetes</a:t>
            </a:r>
            <a:r>
              <a:rPr lang="en-US" dirty="0"/>
              <a:t> mechanisms when the workload is memory intensive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became de facto standard for container orchestration in a very short time</a:t>
            </a:r>
          </a:p>
          <a:p>
            <a:pPr lvl="1"/>
            <a:r>
              <a:rPr lang="en-US" dirty="0" err="1"/>
              <a:t>Kubernetes</a:t>
            </a:r>
            <a:r>
              <a:rPr lang="en-US" dirty="0"/>
              <a:t> evolves quickly</a:t>
            </a:r>
          </a:p>
          <a:p>
            <a:pPr lvl="1"/>
            <a:r>
              <a:rPr lang="en-US" dirty="0"/>
              <a:t>Companies often don’t have required knowledge in-house</a:t>
            </a:r>
          </a:p>
          <a:p>
            <a:pPr lvl="1"/>
            <a:r>
              <a:rPr lang="en-US" dirty="0"/>
              <a:t>Documentation is not always clear</a:t>
            </a:r>
          </a:p>
          <a:p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34340" y="3063875"/>
            <a:ext cx="8420100" cy="431800"/>
          </a:xfrm>
        </p:spPr>
        <p:txBody>
          <a:bodyPr/>
          <a:lstStyle/>
          <a:p>
            <a:r>
              <a:rPr lang="en-US" dirty="0"/>
              <a:t>Thank you!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34340" y="3511550"/>
            <a:ext cx="8420100" cy="341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dirty="0">
                <a:solidFill>
                  <a:schemeClr val="accent3"/>
                </a:solidFill>
              </a:rPr>
              <a:t>https://distrinet.cs.kuleuven.be/</a:t>
            </a:r>
          </a:p>
        </p:txBody>
      </p:sp>
    </p:spTree>
    <p:extLst>
      <p:ext uri="{BB962C8B-B14F-4D97-AF65-F5344CB8AC3E}">
        <p14:creationId xmlns:p14="http://schemas.microsoft.com/office/powerpoint/2010/main" val="2880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HPA: </a:t>
            </a:r>
            <a:r>
              <a:rPr lang="nl-BE" dirty="0"/>
              <a:t>Horizontal </a:t>
            </a:r>
            <a:r>
              <a:rPr lang="nl-BE" dirty="0" err="1"/>
              <a:t>Pod</a:t>
            </a:r>
            <a:r>
              <a:rPr lang="nl-BE" dirty="0"/>
              <a:t> </a:t>
            </a:r>
            <a:r>
              <a:rPr lang="nl-BE" dirty="0" err="1"/>
              <a:t>Auto-scaler</a:t>
            </a:r>
            <a:endParaRPr lang="nl-BE" dirty="0"/>
          </a:p>
          <a:p>
            <a:pPr lvl="1"/>
            <a:r>
              <a:rPr lang="nl-BE" dirty="0" err="1"/>
              <a:t>Threshold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</a:t>
            </a:r>
            <a:r>
              <a:rPr lang="nl-BE" dirty="0"/>
              <a:t> </a:t>
            </a:r>
            <a:r>
              <a:rPr lang="nl-BE" dirty="0" err="1"/>
              <a:t>purely</a:t>
            </a:r>
            <a:r>
              <a:rPr lang="nl-BE" dirty="0"/>
              <a:t> </a:t>
            </a:r>
            <a:r>
              <a:rPr lang="nl-BE" dirty="0" err="1"/>
              <a:t>reactive</a:t>
            </a:r>
            <a:endParaRPr lang="nl-BE" dirty="0"/>
          </a:p>
          <a:p>
            <a:r>
              <a:rPr lang="nl-BE" dirty="0"/>
              <a:t>VPA: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Pod</a:t>
            </a:r>
            <a:r>
              <a:rPr lang="nl-BE" dirty="0"/>
              <a:t> </a:t>
            </a:r>
            <a:r>
              <a:rPr lang="nl-BE" dirty="0" err="1"/>
              <a:t>Autoscaler</a:t>
            </a:r>
            <a:endParaRPr lang="nl-BE" dirty="0"/>
          </a:p>
          <a:p>
            <a:pPr lvl="1"/>
            <a:r>
              <a:rPr lang="nl-BE" dirty="0" err="1"/>
              <a:t>Needs</a:t>
            </a:r>
            <a:r>
              <a:rPr lang="nl-BE" dirty="0"/>
              <a:t> to </a:t>
            </a:r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Pod</a:t>
            </a:r>
            <a:endParaRPr lang="nl-BE" dirty="0"/>
          </a:p>
          <a:p>
            <a:pPr lvl="1"/>
            <a:r>
              <a:rPr lang="nl-BE" dirty="0" err="1"/>
              <a:t>Current</a:t>
            </a:r>
            <a:r>
              <a:rPr lang="nl-BE" dirty="0"/>
              <a:t> state: </a:t>
            </a:r>
            <a:r>
              <a:rPr lang="nl-BE" dirty="0" err="1"/>
              <a:t>Beta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Kubernetes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Requests and limits:</a:t>
            </a:r>
          </a:p>
          <a:p>
            <a:pPr lvl="1"/>
            <a:r>
              <a:rPr lang="en-GB" dirty="0"/>
              <a:t>Request: resources a container is guaranteed to get</a:t>
            </a:r>
          </a:p>
          <a:p>
            <a:pPr lvl="2"/>
            <a:r>
              <a:rPr lang="el-GR" dirty="0"/>
              <a:t>Σ</a:t>
            </a:r>
            <a:r>
              <a:rPr lang="nl-BE" dirty="0"/>
              <a:t>container </a:t>
            </a:r>
            <a:r>
              <a:rPr lang="nl-BE" dirty="0" err="1"/>
              <a:t>requests</a:t>
            </a:r>
            <a:r>
              <a:rPr lang="nl-BE" dirty="0"/>
              <a:t> </a:t>
            </a:r>
            <a:r>
              <a:rPr lang="en-US" dirty="0"/>
              <a:t>≤ node resources</a:t>
            </a:r>
            <a:endParaRPr lang="en-GB" dirty="0"/>
          </a:p>
          <a:p>
            <a:pPr lvl="1"/>
            <a:r>
              <a:rPr lang="en-GB" dirty="0"/>
              <a:t>Limit: maximum amount of resources used by container</a:t>
            </a:r>
          </a:p>
          <a:p>
            <a:pPr lvl="2"/>
            <a:r>
              <a:rPr lang="el-GR" dirty="0"/>
              <a:t>Σ</a:t>
            </a:r>
            <a:r>
              <a:rPr lang="nl-BE" dirty="0"/>
              <a:t>container </a:t>
            </a:r>
            <a:r>
              <a:rPr lang="nl-BE" dirty="0" err="1"/>
              <a:t>limits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total</a:t>
            </a:r>
            <a:r>
              <a:rPr lang="en-US" dirty="0"/>
              <a:t> node resources</a:t>
            </a:r>
            <a:endParaRPr lang="en-GB" dirty="0"/>
          </a:p>
          <a:p>
            <a:pPr lvl="1">
              <a:buNone/>
            </a:pPr>
            <a:r>
              <a:rPr lang="en-GB" dirty="0"/>
              <a:t>		→ Oversubscription</a:t>
            </a:r>
          </a:p>
          <a:p>
            <a:r>
              <a:rPr lang="en-GB" dirty="0" err="1"/>
              <a:t>Overprovisioned</a:t>
            </a:r>
            <a:r>
              <a:rPr lang="en-GB" dirty="0"/>
              <a:t> resources divided according to relative weight of the requests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Kubernetes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Scheduler co-scheduling </a:t>
            </a:r>
            <a:r>
              <a:rPr lang="en-US" dirty="0" err="1"/>
              <a:t>stateful</a:t>
            </a:r>
            <a:r>
              <a:rPr lang="en-US" dirty="0"/>
              <a:t> and stateless applications in containerized environments</a:t>
            </a:r>
          </a:p>
          <a:p>
            <a:r>
              <a:rPr lang="nl-BE" dirty="0" err="1"/>
              <a:t>Stateful</a:t>
            </a:r>
            <a:r>
              <a:rPr lang="nl-BE" dirty="0"/>
              <a:t> containers </a:t>
            </a:r>
            <a:r>
              <a:rPr lang="en-US" dirty="0"/>
              <a:t>require more care to schedule when compared to stateless applications</a:t>
            </a:r>
          </a:p>
          <a:p>
            <a:pPr lvl="1">
              <a:buFont typeface="Wingdings"/>
              <a:buChar char="à"/>
            </a:pPr>
            <a:r>
              <a:rPr lang="nl-BE" dirty="0" err="1"/>
              <a:t>Prioritize</a:t>
            </a:r>
            <a:r>
              <a:rPr lang="nl-BE" dirty="0"/>
              <a:t> </a:t>
            </a:r>
            <a:r>
              <a:rPr lang="nl-BE" dirty="0" err="1"/>
              <a:t>stateful</a:t>
            </a:r>
            <a:r>
              <a:rPr lang="nl-BE" dirty="0"/>
              <a:t> containers</a:t>
            </a:r>
          </a:p>
          <a:p>
            <a:pPr lvl="1">
              <a:buFont typeface="Wingdings"/>
              <a:buChar char="à"/>
            </a:pPr>
            <a:r>
              <a:rPr lang="nl-BE" dirty="0" err="1"/>
              <a:t>Tolerate</a:t>
            </a:r>
            <a:r>
              <a:rPr lang="nl-BE" dirty="0"/>
              <a:t> </a:t>
            </a:r>
            <a:r>
              <a:rPr lang="nl-BE" dirty="0" err="1"/>
              <a:t>bursty</a:t>
            </a:r>
            <a:r>
              <a:rPr lang="nl-BE" dirty="0"/>
              <a:t> </a:t>
            </a:r>
            <a:r>
              <a:rPr lang="nl-BE" dirty="0" err="1"/>
              <a:t>behavior</a:t>
            </a:r>
            <a:r>
              <a:rPr lang="nl-BE" dirty="0"/>
              <a:t> of </a:t>
            </a:r>
            <a:r>
              <a:rPr lang="nl-BE" dirty="0" err="1"/>
              <a:t>stateful</a:t>
            </a:r>
            <a:r>
              <a:rPr lang="nl-BE" dirty="0"/>
              <a:t> containers</a:t>
            </a:r>
          </a:p>
          <a:p>
            <a:pPr lvl="1">
              <a:buFont typeface="Wingdings"/>
              <a:buChar char="à"/>
            </a:pP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paper: </a:t>
            </a:r>
            <a:r>
              <a:rPr lang="nl-BE" dirty="0" err="1"/>
              <a:t>achieve</a:t>
            </a:r>
            <a:r>
              <a:rPr lang="nl-BE" dirty="0"/>
              <a:t>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behavior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Kubernetes</a:t>
            </a:r>
            <a:r>
              <a:rPr lang="nl-BE" dirty="0"/>
              <a:t> </a:t>
            </a:r>
            <a:r>
              <a:rPr lang="nl-BE" dirty="0" err="1"/>
              <a:t>mechanisms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Caravel</a:t>
            </a:r>
            <a:r>
              <a:rPr lang="nl-BE" dirty="0"/>
              <a:t> (2019)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443162" y="4266943"/>
            <a:ext cx="4243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U. </a:t>
            </a:r>
            <a:r>
              <a:rPr lang="en-US" sz="750" dirty="0" err="1"/>
              <a:t>Deshpande</a:t>
            </a:r>
            <a:r>
              <a:rPr lang="en-US" sz="750" dirty="0"/>
              <a:t>. Caravel: Burst tolerant scheduling for containerized </a:t>
            </a:r>
            <a:r>
              <a:rPr lang="en-US" sz="750" dirty="0" err="1"/>
              <a:t>stateful</a:t>
            </a:r>
            <a:r>
              <a:rPr lang="en-US" sz="750" dirty="0"/>
              <a:t> applications. In 2019 IEEE 39th International Conference on Distributed Computing Systems (ICDCS), Nov. 2019</a:t>
            </a:r>
            <a:endParaRPr lang="en-GB" sz="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Mentions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dirty="0"/>
              <a:t> and </a:t>
            </a:r>
            <a:r>
              <a:rPr lang="nl-BE" dirty="0" err="1"/>
              <a:t>limits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to “</a:t>
            </a:r>
            <a:r>
              <a:rPr lang="en-US" dirty="0"/>
              <a:t>induce a form of vertical scaling”</a:t>
            </a:r>
          </a:p>
          <a:p>
            <a:r>
              <a:rPr lang="en-US" dirty="0"/>
              <a:t>But only compares the hybrid solution to the HPA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paper: combine HPA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dirty="0"/>
              <a:t> and </a:t>
            </a:r>
            <a:r>
              <a:rPr lang="nl-BE" dirty="0" err="1"/>
              <a:t>limits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HyScale</a:t>
            </a:r>
            <a:r>
              <a:rPr lang="nl-BE" dirty="0"/>
              <a:t> (2018)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636044" y="4259799"/>
            <a:ext cx="3843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J. P. Wong, A. Kwan, and H.-A. Jacobsen. </a:t>
            </a:r>
            <a:r>
              <a:rPr lang="en-US" sz="750" dirty="0" err="1"/>
              <a:t>Hyscale</a:t>
            </a:r>
            <a:r>
              <a:rPr lang="en-US" sz="750" dirty="0"/>
              <a:t>: Hybrid scaling of </a:t>
            </a:r>
            <a:r>
              <a:rPr lang="en-US" sz="750" dirty="0" err="1"/>
              <a:t>dockerized</a:t>
            </a:r>
            <a:r>
              <a:rPr lang="en-US" sz="750" dirty="0"/>
              <a:t> </a:t>
            </a:r>
            <a:r>
              <a:rPr lang="en-US" sz="750" dirty="0" err="1"/>
              <a:t>microservices</a:t>
            </a:r>
            <a:r>
              <a:rPr lang="en-US" sz="750" dirty="0"/>
              <a:t> architectures. Master’s thesis, University of Toronto, Toronto, ON, 2018</a:t>
            </a:r>
            <a:endParaRPr lang="en-GB" sz="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Researchers/developers seem to know about the Kubernetes features</a:t>
            </a:r>
          </a:p>
          <a:p>
            <a:r>
              <a:rPr lang="en-US" dirty="0"/>
              <a:t>But they don’t use them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Not performing as expected?</a:t>
            </a:r>
          </a:p>
          <a:p>
            <a:pPr lvl="1"/>
            <a:r>
              <a:rPr lang="en-US" dirty="0"/>
              <a:t>Unclear how to use them?</a:t>
            </a: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Series of experiments:</a:t>
            </a:r>
          </a:p>
          <a:p>
            <a:pPr lvl="1"/>
            <a:r>
              <a:rPr lang="en-GB" dirty="0"/>
              <a:t>Requests and limits</a:t>
            </a:r>
          </a:p>
          <a:p>
            <a:pPr lvl="1"/>
            <a:r>
              <a:rPr lang="en-GB" dirty="0"/>
              <a:t>HPA</a:t>
            </a:r>
          </a:p>
          <a:p>
            <a:pPr lvl="1"/>
            <a:r>
              <a:rPr lang="en-GB" dirty="0"/>
              <a:t>Seasonal and </a:t>
            </a:r>
            <a:r>
              <a:rPr lang="en-GB" dirty="0" err="1"/>
              <a:t>bursty</a:t>
            </a:r>
            <a:r>
              <a:rPr lang="en-GB" dirty="0"/>
              <a:t> workloads</a:t>
            </a:r>
          </a:p>
          <a:p>
            <a:r>
              <a:rPr lang="en-GB" dirty="0"/>
              <a:t>Focus on CPU intensive workloads</a:t>
            </a:r>
          </a:p>
          <a:p>
            <a:r>
              <a:rPr lang="en-GB" dirty="0"/>
              <a:t>Monitor both resource usage and application performance</a:t>
            </a:r>
          </a:p>
          <a:p>
            <a:endParaRPr lang="en-GB" dirty="0"/>
          </a:p>
          <a:p>
            <a:pPr lvl="1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 imec rebranded">
  <a:themeElements>
    <a:clrScheme name="Aangepast 2">
      <a:dk1>
        <a:srgbClr val="262626"/>
      </a:dk1>
      <a:lt1>
        <a:srgbClr val="FFFFFF"/>
      </a:lt1>
      <a:dk2>
        <a:srgbClr val="4A9CC2"/>
      </a:dk2>
      <a:lt2>
        <a:srgbClr val="929497"/>
      </a:lt2>
      <a:accent1>
        <a:srgbClr val="4BC3AD"/>
      </a:accent1>
      <a:accent2>
        <a:srgbClr val="006994"/>
      </a:accent2>
      <a:accent3>
        <a:srgbClr val="AFDFF9"/>
      </a:accent3>
      <a:accent4>
        <a:srgbClr val="9DC34B"/>
      </a:accent4>
      <a:accent5>
        <a:srgbClr val="C34B61"/>
      </a:accent5>
      <a:accent6>
        <a:srgbClr val="714BC3"/>
      </a:accent6>
      <a:hlink>
        <a:srgbClr val="4A9CC2"/>
      </a:hlink>
      <a:folHlink>
        <a:srgbClr val="006994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striNet-KUL_presentation.potx  -  Automatisch hersteld" id="{8E3BD21C-D33C-45A5-85BF-05450399761F}" vid="{D7E30742-7561-4A9D-8FB5-2FE87F245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74E096FEF6E440BF8EA16CF11E129B" ma:contentTypeVersion="0" ma:contentTypeDescription="Create a new document." ma:contentTypeScope="" ma:versionID="a0adfe3406d0fa8ca32fd3e42d8d3b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D42DB-2592-4949-BBA7-317B7328A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3267F-F1DF-4325-B2F1-079A22EB7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61B41-BE96-4043-AC88-57E7DC1249BF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WoC</Template>
  <TotalTime>246</TotalTime>
  <Words>999</Words>
  <Application>Microsoft Office PowerPoint</Application>
  <PresentationFormat>Diavoorstelling (16:9)</PresentationFormat>
  <Paragraphs>225</Paragraphs>
  <Slides>30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Gill Sans MT</vt:lpstr>
      <vt:lpstr>Wingdings</vt:lpstr>
      <vt:lpstr>Office Theme imec rebranded</vt:lpstr>
      <vt:lpstr>Leveraging Kubernetes mechanisms for adaptive and cost-efficient resource management</vt:lpstr>
      <vt:lpstr>Motivation</vt:lpstr>
      <vt:lpstr>Motivation</vt:lpstr>
      <vt:lpstr>Kubernetes</vt:lpstr>
      <vt:lpstr>Kubernetes</vt:lpstr>
      <vt:lpstr>Caravel (2019)</vt:lpstr>
      <vt:lpstr>HyScale (2018)</vt:lpstr>
      <vt:lpstr>Motivation</vt:lpstr>
      <vt:lpstr>Approach</vt:lpstr>
      <vt:lpstr>Approach</vt:lpstr>
      <vt:lpstr>Experiment 1</vt:lpstr>
      <vt:lpstr>Experiment 1</vt:lpstr>
      <vt:lpstr>Experiment 2</vt:lpstr>
      <vt:lpstr>Experiment 2</vt:lpstr>
      <vt:lpstr>Experiment 2</vt:lpstr>
      <vt:lpstr>Experiment 2</vt:lpstr>
      <vt:lpstr>Experiment 3</vt:lpstr>
      <vt:lpstr>Experiment 4</vt:lpstr>
      <vt:lpstr>Experiment 4</vt:lpstr>
      <vt:lpstr>Experiment 4</vt:lpstr>
      <vt:lpstr>Experiment 5</vt:lpstr>
      <vt:lpstr>Experiment 5</vt:lpstr>
      <vt:lpstr>Experiment 5</vt:lpstr>
      <vt:lpstr>Experiment 6</vt:lpstr>
      <vt:lpstr>Experiment 7</vt:lpstr>
      <vt:lpstr>Experiment 7</vt:lpstr>
      <vt:lpstr>Conclusion</vt:lpstr>
      <vt:lpstr>Conclusion</vt:lpstr>
      <vt:lpstr>Future work</vt:lpstr>
      <vt:lpstr>Thank you!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Kubernetes mechanisms for adaptive and cost-efficient resource management</dc:title>
  <dc:subject/>
  <dc:creator>stef verreydt</dc:creator>
  <cp:keywords/>
  <dc:description/>
  <cp:lastModifiedBy>stef verreydt</cp:lastModifiedBy>
  <cp:revision>17</cp:revision>
  <cp:lastPrinted>2017-05-30T21:13:11Z</cp:lastPrinted>
  <dcterms:created xsi:type="dcterms:W3CDTF">2019-12-08T07:45:02Z</dcterms:created>
  <dcterms:modified xsi:type="dcterms:W3CDTF">2019-12-10T22:10:41Z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0x010100BD74E096FEF6E440BF8EA16CF11E129B</vt:lpwstr>
  </property>
</Properties>
</file>