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7"/>
  </p:notesMasterIdLst>
  <p:handoutMasterIdLst>
    <p:handoutMasterId r:id="rId18"/>
  </p:handoutMasterIdLst>
  <p:sldIdLst>
    <p:sldId id="261" r:id="rId3"/>
    <p:sldId id="275" r:id="rId4"/>
    <p:sldId id="276" r:id="rId5"/>
    <p:sldId id="277" r:id="rId6"/>
    <p:sldId id="278" r:id="rId7"/>
    <p:sldId id="283" r:id="rId8"/>
    <p:sldId id="280" r:id="rId9"/>
    <p:sldId id="279" r:id="rId10"/>
    <p:sldId id="284" r:id="rId11"/>
    <p:sldId id="285" r:id="rId12"/>
    <p:sldId id="281" r:id="rId13"/>
    <p:sldId id="282" r:id="rId14"/>
    <p:sldId id="286" r:id="rId15"/>
    <p:sldId id="287" r:id="rId16"/>
  </p:sldIdLst>
  <p:sldSz cx="12192000" cy="6858000"/>
  <p:notesSz cx="7315200" cy="96012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1671" autoAdjust="0"/>
  </p:normalViewPr>
  <p:slideViewPr>
    <p:cSldViewPr snapToGrid="0" snapToObjects="1">
      <p:cViewPr varScale="1">
        <p:scale>
          <a:sx n="45" d="100"/>
          <a:sy n="45" d="100"/>
        </p:scale>
        <p:origin x="1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591CCF-F6FD-734B-854A-5BC033593B1E}" type="datetimeFigureOut">
              <a:rPr lang="nl-NL" smtClean="0"/>
              <a:t>9-12-2022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C66214-DB21-4647-B5DA-0D17CA592867}" type="datetimeFigureOut">
              <a:rPr lang="nl-NL" smtClean="0"/>
              <a:t>9-12-2022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system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2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 = cluster</a:t>
            </a:r>
          </a:p>
          <a:p>
            <a:r>
              <a:rPr lang="en-GB" dirty="0"/>
              <a:t>Cluster -&gt; nodes -&gt; pods -&gt; containers (Docker containers)</a:t>
            </a:r>
            <a:endParaRPr lang="nl-BE" dirty="0"/>
          </a:p>
          <a:p>
            <a:r>
              <a:rPr lang="nl-BE" dirty="0" err="1"/>
              <a:t>Api</a:t>
            </a:r>
            <a:r>
              <a:rPr lang="nl-BE" dirty="0"/>
              <a:t> server = handles </a:t>
            </a:r>
            <a:r>
              <a:rPr lang="nl-BE" dirty="0" err="1"/>
              <a:t>commands</a:t>
            </a:r>
            <a:r>
              <a:rPr lang="nl-BE" dirty="0"/>
              <a:t>, </a:t>
            </a:r>
          </a:p>
          <a:p>
            <a:r>
              <a:rPr lang="nl-BE" dirty="0"/>
              <a:t>Controller = </a:t>
            </a:r>
            <a:r>
              <a:rPr lang="nl-BE" dirty="0" err="1"/>
              <a:t>watches</a:t>
            </a:r>
            <a:r>
              <a:rPr lang="nl-BE" dirty="0"/>
              <a:t> API server </a:t>
            </a:r>
            <a:r>
              <a:rPr lang="nl-BE" dirty="0" err="1"/>
              <a:t>and</a:t>
            </a:r>
            <a:r>
              <a:rPr lang="nl-BE" dirty="0"/>
              <a:t> updates </a:t>
            </a:r>
            <a:r>
              <a:rPr lang="nl-BE" dirty="0" err="1"/>
              <a:t>states</a:t>
            </a:r>
            <a:r>
              <a:rPr lang="nl-BE" dirty="0"/>
              <a:t>, </a:t>
            </a:r>
          </a:p>
          <a:p>
            <a:r>
              <a:rPr lang="nl-BE" dirty="0" err="1"/>
              <a:t>Scheduler</a:t>
            </a:r>
            <a:r>
              <a:rPr lang="nl-BE" dirty="0"/>
              <a:t> = </a:t>
            </a:r>
            <a:r>
              <a:rPr lang="nl-BE" dirty="0" err="1"/>
              <a:t>scheduling</a:t>
            </a:r>
            <a:r>
              <a:rPr lang="nl-BE" dirty="0"/>
              <a:t> of </a:t>
            </a:r>
            <a:r>
              <a:rPr lang="nl-BE" dirty="0" err="1"/>
              <a:t>pods</a:t>
            </a:r>
            <a:r>
              <a:rPr lang="nl-BE" dirty="0"/>
              <a:t> on </a:t>
            </a:r>
            <a:r>
              <a:rPr lang="nl-BE" dirty="0" err="1"/>
              <a:t>nodes</a:t>
            </a:r>
            <a:endParaRPr lang="nl-BE" dirty="0"/>
          </a:p>
          <a:p>
            <a:r>
              <a:rPr lang="nl-BE" dirty="0"/>
              <a:t>ETCD = </a:t>
            </a:r>
            <a:r>
              <a:rPr lang="nl-BE" dirty="0" err="1"/>
              <a:t>key-value</a:t>
            </a:r>
            <a:r>
              <a:rPr lang="nl-BE" dirty="0"/>
              <a:t> database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configurations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Kube</a:t>
            </a:r>
            <a:r>
              <a:rPr lang="nl-BE" dirty="0"/>
              <a:t>-proxy = </a:t>
            </a:r>
            <a:r>
              <a:rPr lang="nl-BE" dirty="0" err="1"/>
              <a:t>maintain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 </a:t>
            </a:r>
            <a:r>
              <a:rPr lang="nl-BE" dirty="0" err="1"/>
              <a:t>rules</a:t>
            </a:r>
            <a:endParaRPr lang="nl-BE" dirty="0"/>
          </a:p>
          <a:p>
            <a:r>
              <a:rPr lang="nl-BE" dirty="0" err="1"/>
              <a:t>Kubelet</a:t>
            </a:r>
            <a:r>
              <a:rPr lang="nl-BE" dirty="0"/>
              <a:t> = </a:t>
            </a:r>
            <a:r>
              <a:rPr lang="nl-BE" dirty="0" err="1"/>
              <a:t>ensure</a:t>
            </a:r>
            <a:r>
              <a:rPr lang="nl-BE" dirty="0"/>
              <a:t> container running </a:t>
            </a:r>
            <a:r>
              <a:rPr lang="nl-BE" dirty="0" err="1"/>
              <a:t>inside</a:t>
            </a:r>
            <a:r>
              <a:rPr lang="nl-BE" dirty="0"/>
              <a:t> </a:t>
            </a:r>
            <a:r>
              <a:rPr lang="nl-BE" dirty="0" err="1"/>
              <a:t>pods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22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Example: Cloud layer: Box clusters in to minimise spread of attacks</a:t>
            </a:r>
          </a:p>
          <a:p>
            <a:r>
              <a:rPr lang="en-GB" dirty="0"/>
              <a:t>VS Container layer: easily communicate with each other for fast response times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47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4C -&gt; Container level</a:t>
            </a:r>
          </a:p>
          <a:p>
            <a:r>
              <a:rPr lang="en-GB" dirty="0"/>
              <a:t>2 kinds of policies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70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Policy shadow: One rule redundant</a:t>
            </a:r>
          </a:p>
          <a:p>
            <a:r>
              <a:rPr lang="en-GB" dirty="0"/>
              <a:t>Policy conflict: Contradiction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47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4C -&gt; Cloud layer</a:t>
            </a:r>
          </a:p>
          <a:p>
            <a:endParaRPr lang="en-GB" dirty="0"/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Orchestration  = specification and lifecycle management of network services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Management = the instantiation of these services and management of resources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Infrastructure = hosts the virtual resources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Infrastructure  = Routers, Ethernet cables…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00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Logs, Config files…</a:t>
            </a:r>
          </a:p>
          <a:p>
            <a:r>
              <a:rPr lang="en-GB" dirty="0"/>
              <a:t>Verification -&gt; CSP Solver Sugar</a:t>
            </a:r>
          </a:p>
          <a:p>
            <a:endParaRPr lang="en-GB" dirty="0"/>
          </a:p>
          <a:p>
            <a:r>
              <a:rPr lang="en-GB" dirty="0"/>
              <a:t>	Security properties -&gt; </a:t>
            </a:r>
            <a:r>
              <a:rPr lang="en-GB" dirty="0" err="1"/>
              <a:t>precidates</a:t>
            </a:r>
            <a:endParaRPr lang="en-GB" dirty="0"/>
          </a:p>
          <a:p>
            <a:r>
              <a:rPr lang="en-GB" dirty="0"/>
              <a:t>	negate constraint and solve. No solution -&gt; holds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43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67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5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1F44-893E-4F7F-BADF-A5F524D73BC2}" type="datetime1">
              <a:rPr lang="nl-BE" smtClean="0"/>
              <a:t>9/12/2022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3544-E738-4425-87D5-331AB5332869}" type="datetime1">
              <a:rPr lang="nl-BE" smtClean="0"/>
              <a:t>9/12/2022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D-E7F8-4E42-8744-FB2C72A81DA6}" type="datetime1">
              <a:rPr lang="nl-BE" smtClean="0"/>
              <a:t>9/12/2022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00A5-46FC-4EC5-8F2C-C380D4E5A268}" type="datetime1">
              <a:rPr lang="nl-BE" smtClean="0"/>
              <a:t>9/12/2022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F8C-B9D2-4149-87B2-80953F7F09E1}" type="datetime1">
              <a:rPr lang="nl-BE" smtClean="0"/>
              <a:t>9/12/2022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E489-251F-4688-A491-3F7A0B06554F}" type="datetime1">
              <a:rPr lang="nl-BE" smtClean="0"/>
              <a:t>9/12/2022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421E-243D-4C33-83C7-F4F36278532E}" type="datetime1">
              <a:rPr lang="nl-BE" smtClean="0"/>
              <a:t>9/12/2022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814D-44AA-4A84-A762-33A2C2E8474C}" type="datetime1">
              <a:rPr lang="nl-BE" smtClean="0"/>
              <a:t>9/12/2022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3FF9-E807-4251-94B8-EC6F45F70271}" type="datetime1">
              <a:rPr lang="nl-BE" smtClean="0"/>
              <a:t>9/12/2022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40D-F13E-46A3-8182-03C3BDDE959F}" type="datetime1">
              <a:rPr lang="nl-BE" smtClean="0"/>
              <a:t>9/12/2022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7557D33-DAFF-4435-8960-E822FF6727AE}" type="datetime1">
              <a:rPr lang="nl-BE" smtClean="0"/>
              <a:t>9/12/2022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522B1A5-B970-4E51-AB3E-5CE4834A67CB}" type="datetime1">
              <a:rPr lang="nl-BE" smtClean="0"/>
              <a:t>9/12/2022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curity/overview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Verifying the consistency of security policies across the Kubernetes Stack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86399" y="5312775"/>
            <a:ext cx="6875723" cy="1612400"/>
          </a:xfrm>
        </p:spPr>
        <p:txBody>
          <a:bodyPr>
            <a:normAutofit/>
          </a:bodyPr>
          <a:lstStyle/>
          <a:p>
            <a:r>
              <a:rPr lang="nl-NL" sz="1800" dirty="0"/>
              <a:t>Jasper Goris,</a:t>
            </a:r>
            <a:br>
              <a:rPr lang="nl-NL" sz="1800" dirty="0"/>
            </a:br>
            <a:r>
              <a:rPr lang="nl-NL" sz="1800" dirty="0"/>
              <a:t>Master toegepaste informatica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Picture Placeholder 4" descr="DistriNet logo">
            <a:extLst>
              <a:ext uri="{FF2B5EF4-FFF2-40B4-BE49-F238E27FC236}">
                <a16:creationId xmlns:a16="http://schemas.microsoft.com/office/drawing/2014/main" id="{566018FF-401F-A37A-8C71-42AEE53680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777" t="-430335" r="1777"/>
          <a:stretch/>
        </p:blipFill>
        <p:spPr>
          <a:xfrm>
            <a:off x="8733859" y="3394348"/>
            <a:ext cx="3256915" cy="3331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C40FE-9A1D-26C4-FC72-2B0CB023E150}"/>
              </a:ext>
            </a:extLst>
          </p:cNvPr>
          <p:cNvSpPr txBox="1"/>
          <p:nvPr/>
        </p:nvSpPr>
        <p:spPr>
          <a:xfrm>
            <a:off x="81280" y="6021548"/>
            <a:ext cx="6370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Promotors</a:t>
            </a:r>
            <a:r>
              <a:rPr lang="nl-NL" sz="1600" dirty="0"/>
              <a:t>: 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Eddy Truyen,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Wouter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Joosen, Tobias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Mühlberg</a:t>
            </a:r>
            <a:endParaRPr lang="en-GB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</a:rPr>
              <a:t>Mentor</a:t>
            </a:r>
            <a:r>
              <a:rPr lang="en-GB" sz="1600" dirty="0">
                <a:solidFill>
                  <a:srgbClr val="333333"/>
                </a:solidFill>
                <a:latin typeface="Open Sans" panose="020B0606030504020204" pitchFamily="34" charset="0"/>
              </a:rPr>
              <a:t>: Gerald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Budigiri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8028B6-46B4-0239-A730-9AD59167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ED174-1623-97C6-E8C0-CE86CE44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6CD7-5F56-6BF8-5389-9482E992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up application into microservices</a:t>
            </a:r>
          </a:p>
          <a:p>
            <a:r>
              <a:rPr lang="en-GB" dirty="0"/>
              <a:t>Microservices gets UID</a:t>
            </a:r>
          </a:p>
          <a:p>
            <a:pPr marL="0" indent="0">
              <a:buNone/>
            </a:pPr>
            <a:r>
              <a:rPr lang="en-GB" dirty="0"/>
              <a:t>Security policies defined with UID’s</a:t>
            </a:r>
          </a:p>
          <a:p>
            <a:pPr marL="0" indent="0">
              <a:buNone/>
            </a:pPr>
            <a:r>
              <a:rPr lang="en-GB" dirty="0"/>
              <a:t>		vs</a:t>
            </a:r>
          </a:p>
          <a:p>
            <a:pPr marL="0" indent="0">
              <a:buNone/>
            </a:pPr>
            <a:r>
              <a:rPr lang="en-GB" dirty="0"/>
              <a:t>Security policies defined by IP, Ports…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Thesis will lean on the concept, but not part of it.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B2D492-914E-C622-6F0C-0771310656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FF35DB-9AB8-D211-C22B-76FA6897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71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36714-E59F-40CF-AD22-A92A15A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9E544-D393-C1D9-A0EC-5F28259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142DD-AE48-53FD-62F0-D7B29D1A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Consistency between security policies through layers</a:t>
            </a:r>
          </a:p>
          <a:p>
            <a:r>
              <a:rPr lang="en-GB" dirty="0"/>
              <a:t>Obstacles:</a:t>
            </a:r>
          </a:p>
          <a:p>
            <a:pPr marL="457200" lvl="1" indent="0">
              <a:buNone/>
            </a:pPr>
            <a:r>
              <a:rPr lang="en-GB" dirty="0"/>
              <a:t>- Fluid environment</a:t>
            </a:r>
          </a:p>
          <a:p>
            <a:pPr lvl="1">
              <a:buFontTx/>
              <a:buChar char="-"/>
            </a:pPr>
            <a:r>
              <a:rPr lang="en-GB" dirty="0"/>
              <a:t>Computational overhead</a:t>
            </a:r>
          </a:p>
          <a:p>
            <a:pPr lvl="1">
              <a:buFontTx/>
              <a:buChar char="-"/>
            </a:pPr>
            <a:r>
              <a:rPr lang="en-GB" dirty="0"/>
              <a:t>Time complexity</a:t>
            </a:r>
          </a:p>
          <a:p>
            <a:pPr lvl="1">
              <a:buFontTx/>
              <a:buChar char="-"/>
            </a:pPr>
            <a:r>
              <a:rPr lang="en-GB" dirty="0"/>
              <a:t>Generic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109CB-987C-9408-BC57-39AB038FBC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71035B-9DDE-2D44-09E7-624BF29A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thesis</a:t>
            </a:r>
          </a:p>
        </p:txBody>
      </p:sp>
    </p:spTree>
    <p:extLst>
      <p:ext uri="{BB962C8B-B14F-4D97-AF65-F5344CB8AC3E}">
        <p14:creationId xmlns:p14="http://schemas.microsoft.com/office/powerpoint/2010/main" val="232150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F94BA-931E-7544-FBEC-1646C84C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CAAE7-7AC7-9E50-43F2-07B9314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2D7E0-6F74-5109-4409-05E84B45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Literature Study (Finished)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Scope definition (Current)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Define research questions and thesis title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Construct the algorithms for my solution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94CF5-8CA1-ECEA-534E-FE994429A6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GB" dirty="0"/>
              <a:t>Time complexity benchmarks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Answer the research questions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Thesis paper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A6FA57-E491-D3BD-C2E0-91711B5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Milestones and approach</a:t>
            </a:r>
          </a:p>
        </p:txBody>
      </p:sp>
    </p:spTree>
    <p:extLst>
      <p:ext uri="{BB962C8B-B14F-4D97-AF65-F5344CB8AC3E}">
        <p14:creationId xmlns:p14="http://schemas.microsoft.com/office/powerpoint/2010/main" val="101696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B6EBA-C6AE-FB2D-24C5-A2CA6FC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C689F-2D15-5956-1CC6-7AE3CCDF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FA0A-7DF5-140A-E729-0CACE25E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 list of Containers/Nodes/Security groups and the VM’s they run on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Generate inter-VM current-state reachability communication matrix by policies on cloud level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Compare Kano reachability matrix with inter-VM current-state matrix to find conflicts (traceback!)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4DD0DC-46A3-1FAE-E8D2-324EFC453C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endParaRPr lang="en-GB" dirty="0"/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Define events that force execution of (part of) the solutions algorithm</a:t>
            </a:r>
          </a:p>
          <a:p>
            <a:pPr marL="457200" indent="-457200">
              <a:buFont typeface="+mj-lt"/>
              <a:buAutoNum type="arabicPeriod" startAt="4"/>
            </a:pPr>
            <a:endParaRPr lang="en-GB" dirty="0"/>
          </a:p>
          <a:p>
            <a:pPr marL="457200" indent="-457200">
              <a:buFont typeface="+mj-lt"/>
              <a:buAutoNum type="arabicPeriod" startAt="4"/>
            </a:pPr>
            <a:endParaRPr lang="en-GB" dirty="0"/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Code an implementation for Kubernetes and e.g. </a:t>
            </a:r>
            <a:r>
              <a:rPr lang="en-GB" dirty="0" err="1"/>
              <a:t>Openstack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836B0B-85D7-863B-D9A0-D8F48736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4: Construct the algorithms for my solution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6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51325-E6B3-6678-7BC2-2FE815FD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396857-04B9-27B1-FF7A-EF8DC06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AB8F-ACAD-E0AC-0CDB-F16C8C92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68963"/>
            <a:ext cx="11469820" cy="4851037"/>
          </a:xfrm>
        </p:spPr>
        <p:txBody>
          <a:bodyPr>
            <a:normAutofit/>
          </a:bodyPr>
          <a:lstStyle/>
          <a:p>
            <a:r>
              <a:rPr lang="en-GB" sz="1400" dirty="0"/>
              <a:t>[1] </a:t>
            </a:r>
            <a:r>
              <a:rPr lang="en-US" sz="1400" dirty="0"/>
              <a:t>M. S. Islam Shamim, F. Ahamed Bhuiyan and A. Rahman, "XI Commandments of Kubernetes Security: A Systematization of Knowledge Related to Kubernetes Security Practices," 2020 IEEE Secure Development (</a:t>
            </a:r>
            <a:r>
              <a:rPr lang="en-US" sz="1400" dirty="0" err="1"/>
              <a:t>SecDev</a:t>
            </a:r>
            <a:r>
              <a:rPr lang="en-US" sz="1400" dirty="0"/>
              <a:t>), 2020, pp. 58-64, </a:t>
            </a:r>
            <a:r>
              <a:rPr lang="en-US" sz="1400" dirty="0" err="1"/>
              <a:t>doi</a:t>
            </a:r>
            <a:r>
              <a:rPr lang="en-US" sz="1400" dirty="0"/>
              <a:t>: 10.1109/SecDev45635.2020.00025.</a:t>
            </a:r>
          </a:p>
          <a:p>
            <a:r>
              <a:rPr lang="nl-BE" sz="1400" dirty="0"/>
              <a:t>[2] </a:t>
            </a:r>
            <a:r>
              <a:rPr lang="nl-BE" sz="1400" dirty="0" err="1"/>
              <a:t>Kubernetes</a:t>
            </a:r>
            <a:r>
              <a:rPr lang="nl-BE" sz="1400" dirty="0"/>
              <a:t>. “</a:t>
            </a:r>
            <a:r>
              <a:rPr lang="en-US" sz="1400" dirty="0"/>
              <a:t>Overview of Cloud Native Security”. Kubernetes. </a:t>
            </a:r>
            <a:r>
              <a:rPr lang="en-US" sz="1400" dirty="0">
                <a:hlinkClick r:id="rId2"/>
              </a:rPr>
              <a:t>https://kubernetes.io/docs/concepts/security/overview/</a:t>
            </a:r>
            <a:r>
              <a:rPr lang="en-US" sz="1400" dirty="0"/>
              <a:t> (accessed December 5, 2022)</a:t>
            </a:r>
          </a:p>
          <a:p>
            <a:r>
              <a:rPr lang="nl-BE" sz="1400" dirty="0"/>
              <a:t>[3] Y. Li, C. </a:t>
            </a:r>
            <a:r>
              <a:rPr lang="nl-BE" sz="1400" dirty="0" err="1"/>
              <a:t>Jia</a:t>
            </a:r>
            <a:r>
              <a:rPr lang="nl-BE" sz="1400" dirty="0"/>
              <a:t>, X. Hu </a:t>
            </a:r>
            <a:r>
              <a:rPr lang="nl-BE" sz="1400" dirty="0" err="1"/>
              <a:t>and</a:t>
            </a:r>
            <a:r>
              <a:rPr lang="nl-BE" sz="1400" dirty="0"/>
              <a:t> J. Li, "Kano: </a:t>
            </a:r>
            <a:r>
              <a:rPr lang="nl-BE" sz="1400" dirty="0" err="1"/>
              <a:t>Efficient</a:t>
            </a:r>
            <a:r>
              <a:rPr lang="nl-BE" sz="1400" dirty="0"/>
              <a:t> Container Network Policy </a:t>
            </a:r>
            <a:r>
              <a:rPr lang="nl-BE" sz="1400" dirty="0" err="1"/>
              <a:t>Verification</a:t>
            </a:r>
            <a:r>
              <a:rPr lang="nl-BE" sz="1400" dirty="0"/>
              <a:t>," 2020 IEEE Symposium on High-Performance </a:t>
            </a:r>
            <a:r>
              <a:rPr lang="nl-BE" sz="1400" dirty="0" err="1"/>
              <a:t>Interconnects</a:t>
            </a:r>
            <a:r>
              <a:rPr lang="nl-BE" sz="1400" dirty="0"/>
              <a:t> (HOTI), 2020, pp. 63-70, </a:t>
            </a:r>
            <a:r>
              <a:rPr lang="nl-BE" sz="1400" dirty="0" err="1"/>
              <a:t>doi</a:t>
            </a:r>
            <a:r>
              <a:rPr lang="nl-BE" sz="1400" dirty="0"/>
              <a:t>: 10.1109/HOTI51249.2020.00024.</a:t>
            </a:r>
          </a:p>
          <a:p>
            <a:r>
              <a:rPr lang="nl-BE" sz="1400" dirty="0"/>
              <a:t>[4] A. </a:t>
            </a:r>
            <a:r>
              <a:rPr lang="nl-BE" sz="1400" dirty="0" err="1"/>
              <a:t>Oqaily</a:t>
            </a:r>
            <a:r>
              <a:rPr lang="nl-BE" sz="1400" dirty="0"/>
              <a:t> et al., "NFVGuard: </a:t>
            </a:r>
            <a:r>
              <a:rPr lang="nl-BE" sz="1400" dirty="0" err="1"/>
              <a:t>Verifying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Security of Multilevel Network </a:t>
            </a:r>
            <a:r>
              <a:rPr lang="nl-BE" sz="1400" dirty="0" err="1"/>
              <a:t>Functions</a:t>
            </a:r>
            <a:r>
              <a:rPr lang="nl-BE" sz="1400" dirty="0"/>
              <a:t> </a:t>
            </a:r>
            <a:r>
              <a:rPr lang="nl-BE" sz="1400" dirty="0" err="1"/>
              <a:t>Virtualization</a:t>
            </a:r>
            <a:r>
              <a:rPr lang="nl-BE" sz="1400" dirty="0"/>
              <a:t> (NFV) Stack," 2020 IEEE International Conference on Cloud Computing Technology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Science</a:t>
            </a:r>
            <a:r>
              <a:rPr lang="nl-BE" sz="1400" dirty="0"/>
              <a:t> (</a:t>
            </a:r>
            <a:r>
              <a:rPr lang="nl-BE" sz="1400" dirty="0" err="1"/>
              <a:t>CloudCom</a:t>
            </a:r>
            <a:r>
              <a:rPr lang="nl-BE" sz="1400" dirty="0"/>
              <a:t>), 2020, pp. 33-40, </a:t>
            </a:r>
            <a:r>
              <a:rPr lang="nl-BE" sz="1400" dirty="0" err="1"/>
              <a:t>doi</a:t>
            </a:r>
            <a:r>
              <a:rPr lang="nl-BE" sz="1400" dirty="0"/>
              <a:t>: 10.1109/CloudCom49646.2020.00003.</a:t>
            </a:r>
          </a:p>
          <a:p>
            <a:endParaRPr lang="nl-BE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8F487-6406-C26F-4496-AACF63B6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82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396F4-4A31-C506-1E73-8C89FF2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44439-01D5-2A3A-111C-ED958AA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97FDDC-E3B8-70C7-3F54-0EA4FE9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03" y="809400"/>
            <a:ext cx="8333999" cy="83313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2414-8AF8-1A5D-01E6-C11447B9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2183666"/>
            <a:ext cx="9389264" cy="359906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Kubernetes: the basics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The 4 C’s of Kubernetes security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Importance of aligning policies: an example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NFVGuard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Kano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 err="1"/>
              <a:t>Microsegmentation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The thesis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Milestones and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2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0008B-2A24-95C1-EE5F-2A3A15FF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5B7A2-D173-6529-A32F-DA18ABEA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57AB8-6804-4A72-EEB5-649024E4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389200"/>
          </a:xfrm>
        </p:spPr>
        <p:txBody>
          <a:bodyPr>
            <a:normAutofit/>
          </a:bodyPr>
          <a:lstStyle/>
          <a:p>
            <a:r>
              <a:rPr lang="en-GB" dirty="0"/>
              <a:t>Automatic deployment, scaling and management</a:t>
            </a:r>
          </a:p>
          <a:p>
            <a:r>
              <a:rPr lang="en-GB" dirty="0"/>
              <a:t>Master node = management</a:t>
            </a:r>
          </a:p>
          <a:p>
            <a:r>
              <a:rPr lang="en-GB" dirty="0"/>
              <a:t>Worker nodes = workhorse</a:t>
            </a:r>
          </a:p>
          <a:p>
            <a:r>
              <a:rPr lang="en-GB" dirty="0"/>
              <a:t>Replication of nodes according</a:t>
            </a:r>
            <a:br>
              <a:rPr lang="en-GB" dirty="0"/>
            </a:br>
            <a:r>
              <a:rPr lang="en-GB" dirty="0"/>
              <a:t>to workload</a:t>
            </a:r>
          </a:p>
          <a:p>
            <a:r>
              <a:rPr lang="en-GB" dirty="0"/>
              <a:t>Define limits for resources</a:t>
            </a:r>
          </a:p>
          <a:p>
            <a:r>
              <a:rPr lang="en-GB" dirty="0"/>
              <a:t>Built-in load balancer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EA51D4-6C21-4B2A-11DC-E847BDF0D5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152624" y="2204720"/>
            <a:ext cx="6464701" cy="289040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7E7832-3CD5-5D1D-E285-8A83ECB2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Kubernetes: the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5DD8C-21F5-8BA4-D561-1FB72DB3009C}"/>
              </a:ext>
            </a:extLst>
          </p:cNvPr>
          <p:cNvSpPr txBox="1"/>
          <p:nvPr/>
        </p:nvSpPr>
        <p:spPr>
          <a:xfrm>
            <a:off x="5151301" y="5086403"/>
            <a:ext cx="64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A brief overview of Kubernetes [1]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7277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0AA4A3-0C1E-558A-A713-8B733BA0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073-E00F-089C-68B5-206D645B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F6D0-CFCD-80ED-6945-DE55ECCF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359036"/>
            <a:ext cx="5579267" cy="476096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Code layer: out of scope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Container layer: application manager configures, controls and monitors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nodes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Cluster layer: Cluster manager installs, configures, controls and monitors K8 installation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containers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Cloud layer: Cloud manager Manages VMs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VMs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i="1" dirty="0"/>
              <a:t>‘Multiple truths’ problem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7C28C1-4DA0-F0E9-6FE4-9A76D014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4 C’s of Kubernetes security</a:t>
            </a: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2F1239-1844-594B-D049-1FEF1D9F69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2" y="1655823"/>
            <a:ext cx="5825067" cy="3359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A2DF1-E8BA-E6E0-9342-91EDE52377C6}"/>
              </a:ext>
            </a:extLst>
          </p:cNvPr>
          <p:cNvSpPr txBox="1"/>
          <p:nvPr/>
        </p:nvSpPr>
        <p:spPr>
          <a:xfrm>
            <a:off x="6565445" y="4843786"/>
            <a:ext cx="5325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4 C’s of Kubernetes [2]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212394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1D5B6-189D-9B19-5AD1-6E13C846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CDB88-FD06-D716-F447-7DF066E7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B45A9-91E8-B1B5-41D2-275049CA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Bob and Alice within same cluster</a:t>
            </a:r>
          </a:p>
          <a:p>
            <a:r>
              <a:rPr lang="en-GB" dirty="0"/>
              <a:t>Alice:</a:t>
            </a:r>
          </a:p>
          <a:p>
            <a:pPr lvl="1"/>
            <a:r>
              <a:rPr lang="en-GB" dirty="0"/>
              <a:t>DB only trough own Tomcat</a:t>
            </a:r>
          </a:p>
          <a:p>
            <a:pPr lvl="1"/>
            <a:r>
              <a:rPr lang="en-GB" dirty="0"/>
              <a:t>Nginx public</a:t>
            </a:r>
          </a:p>
          <a:p>
            <a:pPr lvl="1"/>
            <a:r>
              <a:rPr lang="en-GB" dirty="0"/>
              <a:t>Tomcat only trough Nginx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Allow Nginx to Tomcat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Bob: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Nginx connects to Alice’s Tomcat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Connects to Alice’s DB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16501C-0742-7EEE-9A6E-0CBD6A8F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Importance of aligning policies: example</a:t>
            </a:r>
            <a:br>
              <a:rPr lang="en-GB" dirty="0"/>
            </a:br>
            <a:r>
              <a:rPr lang="en-GB" sz="1600" b="1" i="1" dirty="0"/>
              <a:t>Taken from the Kano research paper [3]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26DFD81-CB32-2574-D1C9-E4AF48EF8E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11460" b="12809"/>
          <a:stretch/>
        </p:blipFill>
        <p:spPr bwMode="auto">
          <a:xfrm>
            <a:off x="6099787" y="1656000"/>
            <a:ext cx="5530164" cy="3292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FC671-9859-25D3-5474-3EC35E41AFB2}"/>
              </a:ext>
            </a:extLst>
          </p:cNvPr>
          <p:cNvSpPr txBox="1"/>
          <p:nvPr/>
        </p:nvSpPr>
        <p:spPr>
          <a:xfrm>
            <a:off x="6466114" y="4875841"/>
            <a:ext cx="4749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The structure of a container cluster </a:t>
            </a:r>
            <a:r>
              <a:rPr lang="en-GB" sz="1400" i="1" dirty="0"/>
              <a:t>[3]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310579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AF5C6-00A0-5442-AF4D-A14AFA64C5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70837" y="532108"/>
            <a:ext cx="6188958" cy="29124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6267C0-0F88-ED6B-3036-CF5D336C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F6D5B-A4CE-A1C9-C7CE-B722534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FB1FE-ACC5-5715-6EA2-371D0D4B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bipartite graphs: egress and ingress</a:t>
            </a:r>
          </a:p>
          <a:p>
            <a:pPr marL="457200" lvl="1" indent="0">
              <a:buNone/>
            </a:pPr>
            <a:r>
              <a:rPr lang="en-GB" dirty="0"/>
              <a:t>Vertices: Containers</a:t>
            </a:r>
          </a:p>
          <a:p>
            <a:pPr marL="457200" lvl="1" indent="0">
              <a:buNone/>
            </a:pPr>
            <a:r>
              <a:rPr lang="en-GB" dirty="0"/>
              <a:t>Edges: Policies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Transform to matrices</a:t>
            </a:r>
          </a:p>
          <a:p>
            <a:endParaRPr lang="en-GB" dirty="0"/>
          </a:p>
          <a:p>
            <a:r>
              <a:rPr lang="en-GB" dirty="0"/>
              <a:t>Create intersection: Reachability matrix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00BD93-C198-91D8-B49D-C73AEEA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1/2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795D1-4CC2-4456-8DE6-400D9255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37" y="3444558"/>
            <a:ext cx="6251615" cy="2399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826C3-C4DD-A5FE-E62D-34987FB95DC1}"/>
              </a:ext>
            </a:extLst>
          </p:cNvPr>
          <p:cNvSpPr txBox="1"/>
          <p:nvPr/>
        </p:nvSpPr>
        <p:spPr>
          <a:xfrm>
            <a:off x="5724898" y="5731540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Container network reachability matrix model [3]</a:t>
            </a:r>
            <a:endParaRPr lang="nl-BE" sz="1200" i="1" dirty="0"/>
          </a:p>
        </p:txBody>
      </p:sp>
    </p:spTree>
    <p:extLst>
      <p:ext uri="{BB962C8B-B14F-4D97-AF65-F5344CB8AC3E}">
        <p14:creationId xmlns:p14="http://schemas.microsoft.com/office/powerpoint/2010/main" val="13664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3B73E-A1F6-7226-8EBB-82F3BF9F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817DA-6A7A-1802-80BB-C74E624F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3E115-CEEA-0589-7A75-A2427779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situations to be read: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reachable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isolated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Reachable between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System isolation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shadow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conflict</a:t>
            </a:r>
          </a:p>
          <a:p>
            <a:r>
              <a:rPr lang="en-GB" dirty="0"/>
              <a:t>Limited to Container level of 4 C’s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2A7268-BF04-1D42-A99C-41A053A9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2/2</a:t>
            </a:r>
          </a:p>
        </p:txBody>
      </p:sp>
      <p:pic>
        <p:nvPicPr>
          <p:cNvPr id="7" name="Content Placeholder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9D9A667-F529-CD8D-70C8-663ABEFBBE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7792"/>
          <a:stretch/>
        </p:blipFill>
        <p:spPr>
          <a:xfrm>
            <a:off x="5784979" y="423827"/>
            <a:ext cx="5747287" cy="500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F1801-9874-36DB-BCAE-A4B5A2E5AF3C}"/>
              </a:ext>
            </a:extLst>
          </p:cNvPr>
          <p:cNvSpPr txBox="1"/>
          <p:nvPr/>
        </p:nvSpPr>
        <p:spPr>
          <a:xfrm>
            <a:off x="5976000" y="5294522"/>
            <a:ext cx="564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Container network reachability </a:t>
            </a:r>
            <a:r>
              <a:rPr lang="en-US" sz="1200" dirty="0" err="1"/>
              <a:t>bitmatrix</a:t>
            </a:r>
            <a:r>
              <a:rPr lang="en-US" sz="1200" dirty="0"/>
              <a:t> model [3]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7262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06C00-EA3E-2A67-CB1C-215EF2C4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D6ADB-FD38-F8BA-893D-0F3E5F40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B9868-6E7E-5D62-C8C1-C7DDC362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NFV = Network Functions Virtualization</a:t>
            </a:r>
          </a:p>
          <a:p>
            <a:r>
              <a:rPr lang="en-GB" dirty="0"/>
              <a:t>4 layers:</a:t>
            </a:r>
          </a:p>
          <a:p>
            <a:pPr marL="0" indent="0">
              <a:buNone/>
            </a:pPr>
            <a:r>
              <a:rPr lang="en-GB" dirty="0"/>
              <a:t>	Service Orchestration</a:t>
            </a:r>
          </a:p>
          <a:p>
            <a:pPr marL="0" indent="0">
              <a:buNone/>
            </a:pPr>
            <a:r>
              <a:rPr lang="en-GB" dirty="0"/>
              <a:t>	Resource Management</a:t>
            </a:r>
          </a:p>
          <a:p>
            <a:pPr marL="0" indent="0">
              <a:buNone/>
            </a:pPr>
            <a:r>
              <a:rPr lang="en-GB" dirty="0"/>
              <a:t>	Virtual Infrastructure</a:t>
            </a:r>
          </a:p>
          <a:p>
            <a:pPr marL="0" indent="0">
              <a:buNone/>
            </a:pPr>
            <a:r>
              <a:rPr lang="en-GB" dirty="0"/>
              <a:t>	Physical Infrastructure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Naïve solution: check all policies</a:t>
            </a:r>
            <a:br>
              <a:rPr lang="en-GB" dirty="0"/>
            </a:br>
            <a:r>
              <a:rPr lang="en-GB" dirty="0"/>
              <a:t>		vs</a:t>
            </a:r>
            <a:br>
              <a:rPr lang="en-GB" dirty="0"/>
            </a:br>
            <a:r>
              <a:rPr lang="en-GB" dirty="0"/>
              <a:t>NFVGuard: Verify at own level and extend to neighbour levels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3ACA0C-5106-BB71-67E8-3590F9D0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NFVGuard 1/2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80C0758-D0AF-A387-2D3B-A85EC05794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554246" y="986896"/>
            <a:ext cx="3765642" cy="4464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1E0440-8DA8-3C2E-CA8F-50F9CA68D732}"/>
              </a:ext>
            </a:extLst>
          </p:cNvPr>
          <p:cNvSpPr txBox="1"/>
          <p:nvPr/>
        </p:nvSpPr>
        <p:spPr>
          <a:xfrm>
            <a:off x="6554246" y="5645807"/>
            <a:ext cx="3765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1400" i="1" dirty="0"/>
              <a:t>The </a:t>
            </a:r>
            <a:r>
              <a:rPr lang="nl-BE" sz="1400" i="1" dirty="0" err="1"/>
              <a:t>multilevel</a:t>
            </a:r>
            <a:r>
              <a:rPr lang="nl-BE" sz="1400" i="1" dirty="0"/>
              <a:t> NFV model [4]</a:t>
            </a:r>
          </a:p>
        </p:txBody>
      </p:sp>
    </p:spTree>
    <p:extLst>
      <p:ext uri="{BB962C8B-B14F-4D97-AF65-F5344CB8AC3E}">
        <p14:creationId xmlns:p14="http://schemas.microsoft.com/office/powerpoint/2010/main" val="273911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4C46F643-E986-A8DB-790A-2A1FEF672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2423" y="791315"/>
            <a:ext cx="7927657" cy="319227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4A5BE-5E33-775A-D90B-067E1B7A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7685F-8DF3-CE6F-904A-5D564E2B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32057-1F5A-2DA3-A6A6-5BC483F840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5172" y="1597252"/>
            <a:ext cx="3198668" cy="183174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sz="2800" dirty="0"/>
              <a:t>Collect data</a:t>
            </a:r>
          </a:p>
          <a:p>
            <a:pPr marL="457200" indent="-457200">
              <a:buAutoNum type="arabicPeriod"/>
            </a:pPr>
            <a:r>
              <a:rPr lang="en-GB" sz="2800" dirty="0"/>
              <a:t>Data </a:t>
            </a:r>
            <a:r>
              <a:rPr lang="en-GB" sz="2800" dirty="0" err="1"/>
              <a:t>cleanup</a:t>
            </a:r>
            <a:endParaRPr lang="en-GB" sz="2800" dirty="0"/>
          </a:p>
          <a:p>
            <a:pPr marL="457200" indent="-457200">
              <a:buAutoNum type="arabicPeriod"/>
            </a:pPr>
            <a:r>
              <a:rPr lang="en-GB" sz="2800" dirty="0"/>
              <a:t>Verification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9BA6D-8409-BD03-C7A7-DAD531A3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NFVGuard 2/2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5E0A0-D151-CC7D-932B-38DEF44D4E28}"/>
              </a:ext>
            </a:extLst>
          </p:cNvPr>
          <p:cNvSpPr txBox="1"/>
          <p:nvPr/>
        </p:nvSpPr>
        <p:spPr>
          <a:xfrm>
            <a:off x="576000" y="4337995"/>
            <a:ext cx="11267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Limited to </a:t>
            </a:r>
            <a:r>
              <a:rPr lang="en-GB" sz="2800" dirty="0" err="1"/>
              <a:t>Openstack</a:t>
            </a:r>
            <a:r>
              <a:rPr lang="en-GB" sz="2800" dirty="0"/>
              <a:t>/Tacker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 the cloud layer of the 4C’s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1DDEC-479B-A5D0-7732-E2309397AECF}"/>
              </a:ext>
            </a:extLst>
          </p:cNvPr>
          <p:cNvSpPr txBox="1"/>
          <p:nvPr/>
        </p:nvSpPr>
        <p:spPr>
          <a:xfrm>
            <a:off x="4142422" y="3885826"/>
            <a:ext cx="7927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An overview of the NFVGuard approach </a:t>
            </a:r>
            <a:r>
              <a:rPr lang="nl-BE" sz="1400" i="1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9497090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996</Words>
  <Application>Microsoft Office PowerPoint</Application>
  <PresentationFormat>Widescreen</PresentationFormat>
  <Paragraphs>184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Wingdings</vt:lpstr>
      <vt:lpstr>KU Leuven</vt:lpstr>
      <vt:lpstr>KU Leuven Sedes</vt:lpstr>
      <vt:lpstr>Verifying the consistency of security policies across the Kubernetes Stack</vt:lpstr>
      <vt:lpstr>Overview</vt:lpstr>
      <vt:lpstr>Kubernetes: the basics</vt:lpstr>
      <vt:lpstr>The 4 C’s of Kubernetes security</vt:lpstr>
      <vt:lpstr>Importance of aligning policies: example Taken from the Kano research paper [3]</vt:lpstr>
      <vt:lpstr>Kano 1/2</vt:lpstr>
      <vt:lpstr>Kano 2/2</vt:lpstr>
      <vt:lpstr>NFVGuard 1/2</vt:lpstr>
      <vt:lpstr>NFVGuard 2/2</vt:lpstr>
      <vt:lpstr>Microsegmentation</vt:lpstr>
      <vt:lpstr>My thesis</vt:lpstr>
      <vt:lpstr>Milestones and approach</vt:lpstr>
      <vt:lpstr>Step 4: Construct the algorithms for my solution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2022-12-09T09:50:25Z</dcterms:modified>
</cp:coreProperties>
</file>