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2"/>
  </p:notesMasterIdLst>
  <p:handoutMasterIdLst>
    <p:handoutMasterId r:id="rId23"/>
  </p:handoutMasterIdLst>
  <p:sldIdLst>
    <p:sldId id="261" r:id="rId3"/>
    <p:sldId id="275" r:id="rId4"/>
    <p:sldId id="276" r:id="rId5"/>
    <p:sldId id="277" r:id="rId6"/>
    <p:sldId id="292" r:id="rId7"/>
    <p:sldId id="289" r:id="rId8"/>
    <p:sldId id="288" r:id="rId9"/>
    <p:sldId id="283" r:id="rId10"/>
    <p:sldId id="280" r:id="rId11"/>
    <p:sldId id="281" r:id="rId12"/>
    <p:sldId id="282" r:id="rId13"/>
    <p:sldId id="286" r:id="rId14"/>
    <p:sldId id="291" r:id="rId15"/>
    <p:sldId id="293" r:id="rId16"/>
    <p:sldId id="295" r:id="rId17"/>
    <p:sldId id="294" r:id="rId18"/>
    <p:sldId id="296" r:id="rId19"/>
    <p:sldId id="297" r:id="rId20"/>
    <p:sldId id="287" r:id="rId21"/>
  </p:sldIdLst>
  <p:sldSz cx="12192000" cy="6858000"/>
  <p:notesSz cx="7315200" cy="96012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71429" autoAdjust="0"/>
  </p:normalViewPr>
  <p:slideViewPr>
    <p:cSldViewPr snapToGrid="0" snapToObjects="1">
      <p:cViewPr varScale="1">
        <p:scale>
          <a:sx n="79" d="100"/>
          <a:sy n="79" d="100"/>
        </p:scale>
        <p:origin x="22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591CCF-F6FD-734B-854A-5BC033593B1E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3C66214-DB21-4647-B5DA-0D17CA592867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0323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52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Installation = cluster</a:t>
            </a:r>
          </a:p>
          <a:p>
            <a:r>
              <a:rPr lang="en-GB" dirty="0"/>
              <a:t>Cluster -&gt; nodes -&gt; pods -&gt; containers (Docker containers)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122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2472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992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035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Grashopper</a:t>
            </a:r>
            <a:r>
              <a:rPr lang="en-GB" dirty="0"/>
              <a:t>: single truth instead of multiple</a:t>
            </a:r>
          </a:p>
          <a:p>
            <a:endParaRPr lang="en-GB" dirty="0"/>
          </a:p>
          <a:p>
            <a:r>
              <a:rPr lang="en-GB" dirty="0"/>
              <a:t>Kano: Only cluster layer</a:t>
            </a:r>
          </a:p>
          <a:p>
            <a:endParaRPr lang="en-GB" dirty="0"/>
          </a:p>
          <a:p>
            <a:r>
              <a:rPr lang="en-GB" dirty="0" err="1"/>
              <a:t>NFVGuard</a:t>
            </a:r>
            <a:r>
              <a:rPr lang="en-GB" dirty="0"/>
              <a:t>: in NFV and FOL</a:t>
            </a:r>
          </a:p>
          <a:p>
            <a:endParaRPr lang="en-GB" dirty="0"/>
          </a:p>
          <a:p>
            <a:r>
              <a:rPr lang="en-GB" dirty="0" err="1"/>
              <a:t>TenantGuard</a:t>
            </a:r>
            <a:r>
              <a:rPr lang="en-GB" dirty="0"/>
              <a:t>: Single layer, no checks between layers</a:t>
            </a:r>
          </a:p>
          <a:p>
            <a:endParaRPr lang="en-GB" dirty="0"/>
          </a:p>
          <a:p>
            <a:r>
              <a:rPr lang="en-GB" dirty="0" err="1"/>
              <a:t>Microsegmentation</a:t>
            </a:r>
            <a:r>
              <a:rPr lang="en-GB" dirty="0"/>
              <a:t> tools: Only cluster layer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266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703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474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67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1F44-893E-4F7F-BADF-A5F524D73BC2}" type="datetime1">
              <a:rPr lang="nl-BE" smtClean="0"/>
              <a:t>14/12/2023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3544-E738-4425-87D5-331AB5332869}" type="datetime1">
              <a:rPr lang="nl-BE" smtClean="0"/>
              <a:t>14/12/2023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F39D-E7F8-4E42-8744-FB2C72A81DA6}" type="datetime1">
              <a:rPr lang="nl-BE" smtClean="0"/>
              <a:t>14/12/2023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00A5-46FC-4EC5-8F2C-C380D4E5A268}" type="datetime1">
              <a:rPr lang="nl-BE" smtClean="0"/>
              <a:t>14/12/2023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7F8C-B9D2-4149-87B2-80953F7F09E1}" type="datetime1">
              <a:rPr lang="nl-BE" smtClean="0"/>
              <a:t>14/12/2023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E489-251F-4688-A491-3F7A0B06554F}" type="datetime1">
              <a:rPr lang="nl-BE" smtClean="0"/>
              <a:t>14/12/2023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421E-243D-4C33-83C7-F4F36278532E}" type="datetime1">
              <a:rPr lang="nl-BE" smtClean="0"/>
              <a:t>14/12/2023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814D-44AA-4A84-A762-33A2C2E8474C}" type="datetime1">
              <a:rPr lang="nl-BE" smtClean="0"/>
              <a:t>14/12/2023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3FF9-E807-4251-94B8-EC6F45F70271}" type="datetime1">
              <a:rPr lang="nl-BE" smtClean="0"/>
              <a:t>14/12/2023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940D-F13E-46A3-8182-03C3BDDE959F}" type="datetime1">
              <a:rPr lang="nl-BE" smtClean="0"/>
              <a:t>14/12/2023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7557D33-DAFF-4435-8960-E822FF6727AE}" type="datetime1">
              <a:rPr lang="nl-BE" smtClean="0"/>
              <a:t>14/12/2023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Dep. Computer Science, DistriNet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522B1A5-B970-4E51-AB3E-5CE4834A67CB}" type="datetime1">
              <a:rPr lang="nl-BE" smtClean="0"/>
              <a:t>14/12/2023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Dep. Computer Science, DistriNet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security/overview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Conflict detection of network security policies across the Kubernetes stack with incremental approach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86399" y="5312775"/>
            <a:ext cx="6875723" cy="1612400"/>
          </a:xfrm>
        </p:spPr>
        <p:txBody>
          <a:bodyPr>
            <a:normAutofit/>
          </a:bodyPr>
          <a:lstStyle/>
          <a:p>
            <a:r>
              <a:rPr lang="nl-NL" sz="1800" dirty="0"/>
              <a:t>Jasper Goris,</a:t>
            </a:r>
            <a:br>
              <a:rPr lang="nl-NL" sz="1800" dirty="0"/>
            </a:br>
            <a:r>
              <a:rPr lang="nl-NL" sz="1800" dirty="0"/>
              <a:t>Master toegepaste informatica</a:t>
            </a:r>
          </a:p>
          <a:p>
            <a:endParaRPr lang="nl-NL" sz="1800" dirty="0"/>
          </a:p>
          <a:p>
            <a:endParaRPr lang="nl-NL" sz="1800" dirty="0"/>
          </a:p>
          <a:p>
            <a:endParaRPr lang="nl-NL" sz="1800" dirty="0"/>
          </a:p>
          <a:p>
            <a:endParaRPr lang="nl-NL" sz="1800" dirty="0"/>
          </a:p>
        </p:txBody>
      </p:sp>
      <p:pic>
        <p:nvPicPr>
          <p:cNvPr id="5" name="Picture Placeholder 4" descr="DistriNet logo">
            <a:extLst>
              <a:ext uri="{FF2B5EF4-FFF2-40B4-BE49-F238E27FC236}">
                <a16:creationId xmlns:a16="http://schemas.microsoft.com/office/drawing/2014/main" id="{566018FF-401F-A37A-8C71-42AEE53680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-1777" t="-430335" r="1777"/>
          <a:stretch/>
        </p:blipFill>
        <p:spPr>
          <a:xfrm>
            <a:off x="8733859" y="3394348"/>
            <a:ext cx="3256915" cy="33315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6C40FE-9A1D-26C4-FC72-2B0CB023E150}"/>
              </a:ext>
            </a:extLst>
          </p:cNvPr>
          <p:cNvSpPr txBox="1"/>
          <p:nvPr/>
        </p:nvSpPr>
        <p:spPr>
          <a:xfrm>
            <a:off x="81280" y="6021548"/>
            <a:ext cx="6370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Promotors</a:t>
            </a:r>
            <a:r>
              <a:rPr lang="nl-NL" sz="1600" dirty="0"/>
              <a:t>: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Wouter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Open Sans" panose="020B0606030504020204" pitchFamily="34" charset="0"/>
              </a:rPr>
              <a:t>J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oosen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, Eddy Truyen, Tobias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Mühlberg</a:t>
            </a:r>
            <a:endParaRPr lang="en-GB" sz="1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GB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</a:rPr>
              <a:t>Mentor</a:t>
            </a:r>
            <a:r>
              <a:rPr lang="en-GB" sz="1600" dirty="0">
                <a:solidFill>
                  <a:srgbClr val="333333"/>
                </a:solidFill>
                <a:latin typeface="Open Sans" panose="020B0606030504020204" pitchFamily="34" charset="0"/>
              </a:rPr>
              <a:t>: Gerald </a:t>
            </a:r>
            <a:r>
              <a:rPr lang="en-GB" sz="1600" dirty="0" err="1">
                <a:solidFill>
                  <a:srgbClr val="333333"/>
                </a:solidFill>
                <a:latin typeface="Open Sans" panose="020B0606030504020204" pitchFamily="34" charset="0"/>
              </a:rPr>
              <a:t>Budigiri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B36714-E59F-40CF-AD22-A92A15A9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D9E544-D393-C1D9-A0EC-5F28259D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142DD-AE48-53FD-62F0-D7B29D1A4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Consistency between network security rules through cluster and cloud layers</a:t>
            </a:r>
          </a:p>
          <a:p>
            <a:endParaRPr lang="en-GB" dirty="0"/>
          </a:p>
          <a:p>
            <a:r>
              <a:rPr lang="en-GB" dirty="0"/>
              <a:t>Incremental approach: event based updating of </a:t>
            </a:r>
            <a:r>
              <a:rPr lang="en-GB" dirty="0" err="1"/>
              <a:t>reachabilitymatrix</a:t>
            </a:r>
            <a:r>
              <a:rPr lang="en-GB" dirty="0"/>
              <a:t> by storing cluster state</a:t>
            </a:r>
          </a:p>
          <a:p>
            <a:endParaRPr lang="en-GB" dirty="0"/>
          </a:p>
          <a:p>
            <a:r>
              <a:rPr lang="en-GB" dirty="0"/>
              <a:t>Compare updated </a:t>
            </a:r>
            <a:r>
              <a:rPr lang="en-GB" dirty="0" err="1"/>
              <a:t>reachabilitymatrix</a:t>
            </a:r>
            <a:r>
              <a:rPr lang="en-GB" dirty="0"/>
              <a:t> against previous cluster state, find changes and check for conflicts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109CB-987C-9408-BC57-39AB038FBC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E71035B-9DDE-2D44-09E7-624BF29A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thesis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BA53E-7E0F-5363-257F-EBAECBB9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013" y="1886376"/>
            <a:ext cx="5068373" cy="26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0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F94BA-931E-7544-FBEC-1646C84C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7CAAE7-7AC7-9E50-43F2-07B93144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A6FA57-E491-D3BD-C2E0-91711B50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algorithm</a:t>
            </a:r>
          </a:p>
        </p:txBody>
      </p:sp>
      <p:pic>
        <p:nvPicPr>
          <p:cNvPr id="12" name="Content Placeholder 11" descr="A diagram of a system&#10;&#10;Description automatically generated">
            <a:extLst>
              <a:ext uri="{FF2B5EF4-FFF2-40B4-BE49-F238E27FC236}">
                <a16:creationId xmlns:a16="http://schemas.microsoft.com/office/drawing/2014/main" id="{A182C90A-3F77-A11F-BD23-B66CC1C0942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977852" y="207036"/>
            <a:ext cx="7104696" cy="3386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142CED-25B8-CC10-F35E-DA7541D3F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Watcher: Leverage Python</a:t>
            </a:r>
            <a:br>
              <a:rPr lang="en-GB" dirty="0"/>
            </a:br>
            <a:r>
              <a:rPr lang="en-GB" dirty="0"/>
              <a:t>K8s library to capture events</a:t>
            </a:r>
          </a:p>
          <a:p>
            <a:r>
              <a:rPr lang="en-GB" dirty="0"/>
              <a:t>Analyzer: Orchestrate event handling</a:t>
            </a:r>
          </a:p>
          <a:p>
            <a:r>
              <a:rPr lang="en-GB" dirty="0"/>
              <a:t>KIC: Store cluster state,</a:t>
            </a:r>
            <a:br>
              <a:rPr lang="en-GB" dirty="0"/>
            </a:br>
            <a:r>
              <a:rPr lang="en-GB" dirty="0" err="1"/>
              <a:t>reachabilitymatrix</a:t>
            </a:r>
            <a:r>
              <a:rPr lang="en-GB" dirty="0"/>
              <a:t> updating</a:t>
            </a:r>
          </a:p>
          <a:p>
            <a:r>
              <a:rPr lang="en-GB" dirty="0"/>
              <a:t>SGIC: Generate randomised security group (rules) and conflict detection</a:t>
            </a:r>
          </a:p>
          <a:p>
            <a:r>
              <a:rPr lang="en-GB" dirty="0"/>
              <a:t>Model: custom data structures</a:t>
            </a:r>
          </a:p>
          <a:p>
            <a:r>
              <a:rPr lang="en-GB" dirty="0" err="1"/>
              <a:t>LabelTree</a:t>
            </a:r>
            <a:r>
              <a:rPr lang="en-GB" dirty="0"/>
              <a:t>: Tree like data </a:t>
            </a:r>
            <a:br>
              <a:rPr lang="en-GB" dirty="0"/>
            </a:br>
            <a:r>
              <a:rPr lang="en-GB" dirty="0"/>
              <a:t>structure to store network</a:t>
            </a:r>
            <a:br>
              <a:rPr lang="en-GB" dirty="0"/>
            </a:br>
            <a:r>
              <a:rPr lang="en-GB" dirty="0"/>
              <a:t>policies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1696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3B6EBA-C6AE-FB2D-24C5-A2CA6FCF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9C689F-2D15-5956-1CC6-7AE3CCDF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FA0A-7DF5-140A-E729-0CACE25EC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0262688" cy="446400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is the difference in time cost between an incremental update of the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Kanomatrix</a:t>
            </a:r>
            <a:r>
              <a:rPr lang="en-US" b="0" i="0" dirty="0">
                <a:effectLst/>
                <a:latin typeface="Arial" panose="020B0604020202020204" pitchFamily="34" charset="0"/>
              </a:rPr>
              <a:t> compared to newly generating the Kano matrix for every event and how does this difference scale with pod/policy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is the difference in space cost between an incremental update of the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Kano matrix compared to newly generating the Kano matrix for every event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and how does this difference scale with pod/policy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is the relationship between pod/policy numbers and the time cost of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conflict detection?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is the relationship between pod/policy numbers and the space cost of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conflict detection?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836B0B-85D7-863B-D9A0-D8F48736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Evaluation: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7C47902-70DC-0DA6-93F7-A98FC7CF0029}"/>
              </a:ext>
            </a:extLst>
          </p:cNvPr>
          <p:cNvSpPr/>
          <p:nvPr/>
        </p:nvSpPr>
        <p:spPr>
          <a:xfrm>
            <a:off x="10472928" y="1359036"/>
            <a:ext cx="158496" cy="26155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D9B2A34-9E5B-A56F-C4CA-0E1B6C08DEDA}"/>
              </a:ext>
            </a:extLst>
          </p:cNvPr>
          <p:cNvSpPr/>
          <p:nvPr/>
        </p:nvSpPr>
        <p:spPr>
          <a:xfrm>
            <a:off x="10472928" y="4064592"/>
            <a:ext cx="164592" cy="17839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9D26C-09A7-371F-461F-64514896225F}"/>
              </a:ext>
            </a:extLst>
          </p:cNvPr>
          <p:cNvSpPr txBox="1"/>
          <p:nvPr/>
        </p:nvSpPr>
        <p:spPr>
          <a:xfrm>
            <a:off x="10647988" y="248214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Experiment 1</a:t>
            </a:r>
            <a:endParaRPr lang="nl-B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7040F4-2449-8DD0-B4D8-D12B9ED814FD}"/>
              </a:ext>
            </a:extLst>
          </p:cNvPr>
          <p:cNvSpPr txBox="1"/>
          <p:nvPr/>
        </p:nvSpPr>
        <p:spPr>
          <a:xfrm>
            <a:off x="10647988" y="471863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Experiment 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246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633F74-B2C1-0639-CCE7-18549465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87DAD-0141-5CDA-8991-0590D4DC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C37B39-ABE9-4200-4F3E-2DEC75F92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632" y="1552518"/>
            <a:ext cx="7303272" cy="2915084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AF21DD-A84B-40E6-121E-CE2D6D062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000" y="1552518"/>
            <a:ext cx="5400000" cy="4464000"/>
          </a:xfrm>
        </p:spPr>
        <p:txBody>
          <a:bodyPr/>
          <a:lstStyle/>
          <a:p>
            <a:r>
              <a:rPr lang="en-GB" dirty="0"/>
              <a:t>4 events </a:t>
            </a:r>
          </a:p>
          <a:p>
            <a:r>
              <a:rPr lang="en-GB" dirty="0"/>
              <a:t>5 setups</a:t>
            </a:r>
          </a:p>
          <a:p>
            <a:r>
              <a:rPr lang="en-GB" dirty="0"/>
              <a:t>100 runs</a:t>
            </a:r>
          </a:p>
          <a:p>
            <a:endParaRPr lang="en-GB" dirty="0"/>
          </a:p>
          <a:p>
            <a:r>
              <a:rPr lang="en-GB" dirty="0"/>
              <a:t>4*5*100 = 2000 data points</a:t>
            </a:r>
            <a:endParaRPr lang="nl-BE" dirty="0"/>
          </a:p>
          <a:p>
            <a:pPr lvl="1"/>
            <a:r>
              <a:rPr lang="nl-BE" dirty="0"/>
              <a:t>Time (ms)</a:t>
            </a:r>
          </a:p>
          <a:p>
            <a:pPr lvl="1"/>
            <a:r>
              <a:rPr lang="nl-BE" dirty="0"/>
              <a:t>Memory at start (bytes)</a:t>
            </a:r>
          </a:p>
          <a:p>
            <a:pPr lvl="1"/>
            <a:r>
              <a:rPr lang="nl-BE" dirty="0"/>
              <a:t>Peak memory (bytes)</a:t>
            </a:r>
          </a:p>
          <a:p>
            <a:pPr lvl="1"/>
            <a:r>
              <a:rPr lang="nl-BE" dirty="0" err="1"/>
              <a:t>Difference</a:t>
            </a:r>
            <a:r>
              <a:rPr lang="nl-BE" dirty="0"/>
              <a:t> (peak – start)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92A043B-4751-9E73-97F9-7C9C7784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1</a:t>
            </a:r>
            <a:endParaRPr lang="nl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DE8272-828E-AF52-5927-5F14532D9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338" y="197649"/>
            <a:ext cx="2553723" cy="13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8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8700E-0904-EE44-0048-30B33E62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203507-F36E-A381-B051-A6F4592B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FFC9E3-D09D-06C0-CC6B-689B7E1B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35" y="193275"/>
            <a:ext cx="11041200" cy="1152000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 (1/4)</a:t>
            </a:r>
            <a:br>
              <a:rPr lang="en-GB" dirty="0"/>
            </a:br>
            <a:endParaRPr lang="nl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33A861-3D41-D8FD-6E5E-84DD8158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33" y="0"/>
            <a:ext cx="8317467" cy="34973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E271F8-84AF-17A3-C145-DDB34DBDC0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3499854"/>
            <a:ext cx="7985760" cy="335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49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8700E-0904-EE44-0048-30B33E62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203507-F36E-A381-B051-A6F4592B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FFC9E3-D09D-06C0-CC6B-689B7E1B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35" y="193275"/>
            <a:ext cx="11041200" cy="1152000"/>
          </a:xfrm>
        </p:spPr>
        <p:txBody>
          <a:bodyPr/>
          <a:lstStyle/>
          <a:p>
            <a:r>
              <a:rPr lang="en-GB" dirty="0"/>
              <a:t>Results (2/4)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6A12F-E47C-D2B8-D99F-0CEBDAD5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354" y="1"/>
            <a:ext cx="8207646" cy="3451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1A944C-8C8B-3212-95CA-7BBC15D62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1169"/>
            <a:ext cx="8095488" cy="340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9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8700E-0904-EE44-0048-30B33E62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203507-F36E-A381-B051-A6F4592B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FFC9E3-D09D-06C0-CC6B-689B7E1B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67" y="77353"/>
            <a:ext cx="11041200" cy="1152000"/>
          </a:xfrm>
        </p:spPr>
        <p:txBody>
          <a:bodyPr/>
          <a:lstStyle/>
          <a:p>
            <a:r>
              <a:rPr lang="en-GB" dirty="0"/>
              <a:t>Results (3/4)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1C04F-9D7C-C416-C20A-E7832583F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626" y="1"/>
            <a:ext cx="8406374" cy="3537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020BA7-0B4A-B7D5-629B-68C573397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7662"/>
            <a:ext cx="8107680" cy="34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06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8700E-0904-EE44-0048-30B33E62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203507-F36E-A381-B051-A6F4592B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FFC9E3-D09D-06C0-CC6B-689B7E1B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67" y="77353"/>
            <a:ext cx="11041200" cy="1152000"/>
          </a:xfrm>
        </p:spPr>
        <p:txBody>
          <a:bodyPr/>
          <a:lstStyle/>
          <a:p>
            <a:r>
              <a:rPr lang="en-GB"/>
              <a:t>Results (4/4)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CD9F4-2B8A-DC99-F5A6-FB1AAE995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97" y="0"/>
            <a:ext cx="8564803" cy="3571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0DB326-0C87-0506-2B2E-20042516D4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3573327"/>
            <a:ext cx="7876031" cy="328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41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5F3938-A3F4-1964-4714-06F06AC4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65C1B-F95D-A560-C924-7203E4A2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62B00-829D-0C00-D383-4B3C6284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Experiment 2 (ongoing)</a:t>
            </a:r>
          </a:p>
          <a:p>
            <a:r>
              <a:rPr lang="en-GB" dirty="0"/>
              <a:t>Evaluation chapter (half finished)</a:t>
            </a:r>
          </a:p>
          <a:p>
            <a:r>
              <a:rPr lang="en-GB" dirty="0"/>
              <a:t>Conclusion chapter</a:t>
            </a:r>
          </a:p>
          <a:p>
            <a:r>
              <a:rPr lang="en-GB" dirty="0"/>
              <a:t>Abstract, Summary etc</a:t>
            </a:r>
            <a:endParaRPr lang="nl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600863-D446-CCD8-07EA-46990EC5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work: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03378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F51325-E6B3-6678-7BC2-2FE815FD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396857-04B9-27B1-FF7A-EF8DC067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DAB8F-ACAD-E0AC-0CDB-F16C8C924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268963"/>
            <a:ext cx="11469820" cy="4851037"/>
          </a:xfrm>
        </p:spPr>
        <p:txBody>
          <a:bodyPr>
            <a:normAutofit fontScale="92500" lnSpcReduction="10000"/>
          </a:bodyPr>
          <a:lstStyle/>
          <a:p>
            <a:r>
              <a:rPr lang="en-GB" sz="1400" dirty="0"/>
              <a:t>[1] </a:t>
            </a:r>
            <a:r>
              <a:rPr lang="en-US" sz="1400" dirty="0"/>
              <a:t>M. S. Islam Shamim, F. Ahamed Bhuiyan and A. Rahman, "XI Commandments of Kubernetes Security: A Systematization of Knowledge Related to Kubernetes Security Practices," 2020 IEEE Secure Development (</a:t>
            </a:r>
            <a:r>
              <a:rPr lang="en-US" sz="1400" dirty="0" err="1"/>
              <a:t>SecDev</a:t>
            </a:r>
            <a:r>
              <a:rPr lang="en-US" sz="1400" dirty="0"/>
              <a:t>), 2020, pp. 58-64, </a:t>
            </a:r>
            <a:r>
              <a:rPr lang="en-US" sz="1400" dirty="0" err="1"/>
              <a:t>doi</a:t>
            </a:r>
            <a:r>
              <a:rPr lang="en-US" sz="1400" dirty="0"/>
              <a:t>: 10.1109/SecDev45635.2020.00025.</a:t>
            </a:r>
          </a:p>
          <a:p>
            <a:r>
              <a:rPr lang="nl-BE" sz="1400" dirty="0"/>
              <a:t>[2] </a:t>
            </a:r>
            <a:r>
              <a:rPr lang="nl-BE" sz="1400" dirty="0" err="1"/>
              <a:t>Kubernetes</a:t>
            </a:r>
            <a:r>
              <a:rPr lang="nl-BE" sz="1400" dirty="0"/>
              <a:t>. “</a:t>
            </a:r>
            <a:r>
              <a:rPr lang="en-US" sz="1400" dirty="0"/>
              <a:t>Overview of Cloud Native Security”. Kubernetes. </a:t>
            </a:r>
            <a:r>
              <a:rPr lang="en-US" sz="1400" dirty="0">
                <a:hlinkClick r:id="rId2"/>
              </a:rPr>
              <a:t>https://kubernetes.io/docs/concepts/security/overview/</a:t>
            </a:r>
            <a:r>
              <a:rPr lang="en-US" sz="1400" dirty="0"/>
              <a:t> (accessed December 5, 2022)</a:t>
            </a:r>
          </a:p>
          <a:p>
            <a:r>
              <a:rPr lang="nl-BE" sz="1400" dirty="0"/>
              <a:t>[3] “Open Container </a:t>
            </a:r>
            <a:r>
              <a:rPr lang="nl-BE" sz="1400" dirty="0" err="1"/>
              <a:t>Initiative</a:t>
            </a:r>
            <a:r>
              <a:rPr lang="nl-BE" sz="1400" dirty="0"/>
              <a:t> Charter v1.3.” [Online]. </a:t>
            </a:r>
            <a:r>
              <a:rPr lang="nl-BE" sz="1400" dirty="0" err="1"/>
              <a:t>Available</a:t>
            </a:r>
            <a:r>
              <a:rPr lang="nl-BE" sz="1400" dirty="0"/>
              <a:t>: https://github.com/opencontainers/tob/blob/main/CHARTER.md</a:t>
            </a:r>
            <a:endParaRPr lang="en-US" sz="1400" dirty="0"/>
          </a:p>
          <a:p>
            <a:r>
              <a:rPr lang="en-US" sz="1400" dirty="0"/>
              <a:t>[4] G. </a:t>
            </a:r>
            <a:r>
              <a:rPr lang="en-US" sz="1400" dirty="0" err="1"/>
              <a:t>Budigiri</a:t>
            </a:r>
            <a:r>
              <a:rPr lang="en-US" sz="1400" dirty="0"/>
              <a:t>, C. Baumann, E. </a:t>
            </a:r>
            <a:r>
              <a:rPr lang="en-US" sz="1400" dirty="0" err="1"/>
              <a:t>Truyen</a:t>
            </a:r>
            <a:r>
              <a:rPr lang="en-US" sz="1400" dirty="0"/>
              <a:t>, J. T. </a:t>
            </a:r>
            <a:r>
              <a:rPr lang="en-US" sz="1400" dirty="0" err="1"/>
              <a:t>Muhlberg</a:t>
            </a:r>
            <a:r>
              <a:rPr lang="en-US" sz="1400" dirty="0"/>
              <a:t>, and W. </a:t>
            </a:r>
            <a:r>
              <a:rPr lang="en-US" sz="1400" dirty="0" err="1"/>
              <a:t>Joosen</a:t>
            </a:r>
            <a:r>
              <a:rPr lang="en-US" sz="1400" dirty="0"/>
              <a:t>, “Zero-Cost In-Depth Enforcement of Network Policies for Low-Latency Cloud-Native Systems,” IEEE International Conference on Cloud Computing, CLOUD, vol. 2023-July, pp. 249–261, 2023</a:t>
            </a:r>
          </a:p>
          <a:p>
            <a:r>
              <a:rPr lang="en-US" sz="1400" dirty="0"/>
              <a:t>[5] Y. Li, C. Jia, X. Hu, and J. Li, “Kano: Efficient container network policy verification,” in Proceedings - Symposium on the High Performance Interconnects, Hot Interconnects, vol. 2020-Augus. Institute of Electrical and Electronics Engineers Inc., </a:t>
            </a:r>
            <a:r>
              <a:rPr lang="en-US" sz="1400" dirty="0" err="1"/>
              <a:t>aug</a:t>
            </a:r>
            <a:r>
              <a:rPr lang="en-US" sz="1400" dirty="0"/>
              <a:t> 2020, pp. 63–70.</a:t>
            </a:r>
          </a:p>
          <a:p>
            <a:r>
              <a:rPr lang="en-US" sz="1400" dirty="0"/>
              <a:t>[6] A. </a:t>
            </a:r>
            <a:r>
              <a:rPr lang="en-US" sz="1400" dirty="0" err="1"/>
              <a:t>Oqaily</a:t>
            </a:r>
            <a:r>
              <a:rPr lang="en-US" sz="1400" dirty="0"/>
              <a:t>, L. T. </a:t>
            </a:r>
            <a:r>
              <a:rPr lang="en-US" sz="1400" dirty="0" err="1"/>
              <a:t>Sudershan</a:t>
            </a:r>
            <a:r>
              <a:rPr lang="en-US" sz="1400" dirty="0"/>
              <a:t>, Y. </a:t>
            </a:r>
            <a:r>
              <a:rPr lang="en-US" sz="1400" dirty="0" err="1"/>
              <a:t>Jarraya</a:t>
            </a:r>
            <a:r>
              <a:rPr lang="en-US" sz="1400" dirty="0"/>
              <a:t>, S. Majumdar, M. Zhang, M. </a:t>
            </a:r>
            <a:r>
              <a:rPr lang="en-US" sz="1400" dirty="0" err="1"/>
              <a:t>Pourzandi</a:t>
            </a:r>
            <a:r>
              <a:rPr lang="en-US" sz="1400" dirty="0"/>
              <a:t>, L. Wang, and M. </a:t>
            </a:r>
            <a:r>
              <a:rPr lang="en-US" sz="1400" dirty="0" err="1"/>
              <a:t>Debbabi</a:t>
            </a:r>
            <a:r>
              <a:rPr lang="en-US" sz="1400" dirty="0"/>
              <a:t>, “</a:t>
            </a:r>
            <a:r>
              <a:rPr lang="en-US" sz="1400" dirty="0" err="1"/>
              <a:t>NFVGuard</a:t>
            </a:r>
            <a:r>
              <a:rPr lang="en-US" sz="1400" dirty="0"/>
              <a:t>: Verifying the Security of Multilevel Network Functions Virtualization (NFV) Stack,” Proceedings of the International Conference on Cloud Computing Technology and Science, </a:t>
            </a:r>
            <a:r>
              <a:rPr lang="en-US" sz="1400" dirty="0" err="1"/>
              <a:t>CloudCom</a:t>
            </a:r>
            <a:r>
              <a:rPr lang="en-US" sz="1400" dirty="0"/>
              <a:t>, vol. 2020-Decem, pp. 33–40, dec 2020.</a:t>
            </a:r>
          </a:p>
          <a:p>
            <a:r>
              <a:rPr lang="en-US" sz="1400" dirty="0"/>
              <a:t>[7] Y. Wang, T. Madi, S. Majumdar, Y. </a:t>
            </a:r>
            <a:r>
              <a:rPr lang="en-US" sz="1400" dirty="0" err="1"/>
              <a:t>Jarraya</a:t>
            </a:r>
            <a:r>
              <a:rPr lang="en-US" sz="1400" dirty="0"/>
              <a:t>, A. </a:t>
            </a:r>
            <a:r>
              <a:rPr lang="en-US" sz="1400" dirty="0" err="1"/>
              <a:t>Alimohammadifar</a:t>
            </a:r>
            <a:r>
              <a:rPr lang="en-US" sz="1400" dirty="0"/>
              <a:t>, M. </a:t>
            </a:r>
            <a:r>
              <a:rPr lang="en-US" sz="1400" dirty="0" err="1"/>
              <a:t>Pourzandi</a:t>
            </a:r>
            <a:r>
              <a:rPr lang="en-US" sz="1400" dirty="0"/>
              <a:t>, L. Wang, and M. </a:t>
            </a:r>
            <a:r>
              <a:rPr lang="en-US" sz="1400" dirty="0" err="1"/>
              <a:t>Debbabi</a:t>
            </a:r>
            <a:r>
              <a:rPr lang="en-US" sz="1400" dirty="0"/>
              <a:t>, “</a:t>
            </a:r>
            <a:r>
              <a:rPr lang="en-US" sz="1400" dirty="0" err="1"/>
              <a:t>TenantGuard</a:t>
            </a:r>
            <a:r>
              <a:rPr lang="en-US" sz="1400" dirty="0"/>
              <a:t>: Scalable Runtime Verification of Cloud-Wide VM-Level Network Isolation,” may 2017</a:t>
            </a:r>
          </a:p>
          <a:p>
            <a:r>
              <a:rPr lang="en-US" sz="1400" dirty="0"/>
              <a:t>[8] “Prisma Cloud.” [Online]. Available: https://docs.prismacloud.io/en/classic/cspm-admin-guide/get-started-with-prisma-cloud/prisma-cloud</a:t>
            </a:r>
          </a:p>
          <a:p>
            <a:r>
              <a:rPr lang="en-US" sz="1400" dirty="0"/>
              <a:t>[9] “Cisco ACI and Kubernetes Integration New and Changed Information 2.” [Online]. Available: https://www.cisco.com/c/dam/en/us/td/docs/Website/datacenter/aci/virtualization/matrix/virtmatrix.htmlciscoaci</a:t>
            </a:r>
          </a:p>
          <a:p>
            <a:r>
              <a:rPr lang="en-US" sz="1400" dirty="0"/>
              <a:t>[10] “NSX Container Plugin for Kubernetes and Tanzu Application Service-Installation and Administration Guide NSX Container Plugin for Kubernetes and </a:t>
            </a:r>
            <a:r>
              <a:rPr lang="en-US" sz="1400" dirty="0" err="1"/>
              <a:t>TanzuApplication</a:t>
            </a:r>
            <a:r>
              <a:rPr lang="en-US" sz="1400" dirty="0"/>
              <a:t> Service-Installation and Administration Guide VMware, Inc. 2,” 2017.[Online]. Available: https://docs.vmware.com/www.vmware.com</a:t>
            </a:r>
          </a:p>
          <a:p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38F487-6406-C26F-4496-AACF63B6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825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396F4-4A31-C506-1E73-8C89FF2C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344439-01D5-2A3A-111C-ED958AA4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97FDDC-E3B8-70C7-3F54-0EA4FE96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03" y="809400"/>
            <a:ext cx="8333999" cy="833133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62414-8AF8-1A5D-01E6-C11447B92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3" y="2183666"/>
            <a:ext cx="9389264" cy="359906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Kubernetes: what, how and why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The 4 C’s of Kubernetes security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Conflict example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State of the art (Kano)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Algorithm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Evaluation (Experiment 1)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Final 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92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80008B-2A24-95C1-EE5F-2A3A15FF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D5B7A2-D173-6529-A32F-DA18ABEA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</a:t>
            </a:fld>
            <a:endParaRPr lang="nl-N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E57AB8-6804-4A72-EEB5-649024E4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5520000" cy="4389200"/>
          </a:xfrm>
        </p:spPr>
        <p:txBody>
          <a:bodyPr>
            <a:normAutofit/>
          </a:bodyPr>
          <a:lstStyle/>
          <a:p>
            <a:r>
              <a:rPr lang="en-GB" dirty="0"/>
              <a:t>Cloud native computing</a:t>
            </a:r>
          </a:p>
          <a:p>
            <a:r>
              <a:rPr lang="en-GB" dirty="0"/>
              <a:t>Increasing scale = management issues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=&gt; Kubernetes!</a:t>
            </a:r>
          </a:p>
          <a:p>
            <a:r>
              <a:rPr lang="en-GB" dirty="0"/>
              <a:t>Container orchestration tool</a:t>
            </a:r>
          </a:p>
          <a:p>
            <a:r>
              <a:rPr lang="en-GB" dirty="0"/>
              <a:t>Scaling, resource sharing, load-balancing, …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FEA51D4-6C21-4B2A-11DC-E847BDF0D5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279136" y="2204720"/>
            <a:ext cx="6336864" cy="2890404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D7E7832-3CD5-5D1D-E285-8A83ECB2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Kubernetes: What, why and how?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5DD8C-21F5-8BA4-D561-1FB72DB3009C}"/>
              </a:ext>
            </a:extLst>
          </p:cNvPr>
          <p:cNvSpPr txBox="1"/>
          <p:nvPr/>
        </p:nvSpPr>
        <p:spPr>
          <a:xfrm>
            <a:off x="5151301" y="5086403"/>
            <a:ext cx="64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A brief overview of Kubernetes [1]</a:t>
            </a:r>
            <a:endParaRPr lang="nl-BE" sz="1400" i="1" dirty="0"/>
          </a:p>
        </p:txBody>
      </p:sp>
    </p:spTree>
    <p:extLst>
      <p:ext uri="{BB962C8B-B14F-4D97-AF65-F5344CB8AC3E}">
        <p14:creationId xmlns:p14="http://schemas.microsoft.com/office/powerpoint/2010/main" val="72773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0AA4A3-0C1E-558A-A713-8B733BA0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Dep. Computer Science, </a:t>
            </a:r>
            <a:r>
              <a:rPr lang="en-US" dirty="0" err="1"/>
              <a:t>DistriNet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F7073-E00F-089C-68B5-206D645B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1F6D0-CFCD-80ED-6945-DE55ECCFC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99" y="1359036"/>
            <a:ext cx="5579267" cy="476096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Code layer: Defensive programming</a:t>
            </a:r>
            <a:br>
              <a:rPr lang="en-GB" dirty="0"/>
            </a:br>
            <a:endParaRPr lang="en-GB" dirty="0"/>
          </a:p>
          <a:p>
            <a:r>
              <a:rPr lang="en-GB" dirty="0"/>
              <a:t>Container layer: OCI guidelines [3]</a:t>
            </a:r>
            <a:br>
              <a:rPr lang="en-GB" dirty="0"/>
            </a:br>
            <a:endParaRPr lang="en-GB" dirty="0"/>
          </a:p>
          <a:p>
            <a:r>
              <a:rPr lang="en-GB" dirty="0"/>
              <a:t>Cluster layer: Application manager deploys containers and pods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Policies between containers, e.g. K8s network policies</a:t>
            </a:r>
            <a:br>
              <a:rPr lang="en-GB" dirty="0"/>
            </a:br>
            <a:endParaRPr lang="en-GB" dirty="0"/>
          </a:p>
          <a:p>
            <a:r>
              <a:rPr lang="en-GB" dirty="0"/>
              <a:t>Cloud layer: Cloud manager Manages VMs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Policies between VMs, e.g. </a:t>
            </a:r>
            <a:r>
              <a:rPr lang="en-GB" dirty="0" err="1"/>
              <a:t>Openstack</a:t>
            </a:r>
            <a:r>
              <a:rPr lang="en-GB" dirty="0"/>
              <a:t> Security Group rules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i="1" dirty="0"/>
              <a:t>‘Multiple truths’ problem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7C28C1-4DA0-F0E9-6FE4-9A76D014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4 C’s of Kubernetes security</a:t>
            </a:r>
          </a:p>
        </p:txBody>
      </p:sp>
      <p:pic>
        <p:nvPicPr>
          <p:cNvPr id="7" name="Content Placeholder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612F1239-1844-594B-D049-1FEF1D9F69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02" y="1655823"/>
            <a:ext cx="5825067" cy="33595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BA2DF1-E8BA-E6E0-9342-91EDE52377C6}"/>
              </a:ext>
            </a:extLst>
          </p:cNvPr>
          <p:cNvSpPr txBox="1"/>
          <p:nvPr/>
        </p:nvSpPr>
        <p:spPr>
          <a:xfrm>
            <a:off x="6565445" y="4843786"/>
            <a:ext cx="5325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/>
              <a:t>4 C’s of Kubernetes [2]</a:t>
            </a:r>
            <a:endParaRPr lang="nl-BE" sz="1400" i="1" dirty="0"/>
          </a:p>
        </p:txBody>
      </p:sp>
    </p:spTree>
    <p:extLst>
      <p:ext uri="{BB962C8B-B14F-4D97-AF65-F5344CB8AC3E}">
        <p14:creationId xmlns:p14="http://schemas.microsoft.com/office/powerpoint/2010/main" val="212394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83FC5-F55B-9D9B-8469-3F4DA9EA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101E4-461F-8EDF-CC3A-B531C40D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F3054E-5AC1-D356-31FA-5CBFE99E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network policies (NPs)</a:t>
            </a:r>
            <a:endParaRPr lang="nl-BE" dirty="0"/>
          </a:p>
        </p:txBody>
      </p:sp>
      <p:pic>
        <p:nvPicPr>
          <p:cNvPr id="14" name="Content Placeholder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992386E-B465-F94E-4DA6-0BA1F7964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35531" y="1609600"/>
            <a:ext cx="3458058" cy="3924848"/>
          </a:xfrm>
        </p:spPr>
      </p:pic>
      <p:pic>
        <p:nvPicPr>
          <p:cNvPr id="16" name="Picture 1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4F53A47-49DD-0AD9-119F-C983456FD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952" y="1597408"/>
            <a:ext cx="2810267" cy="28578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813DD2-45E8-5623-0199-EA82C962F6BD}"/>
              </a:ext>
            </a:extLst>
          </p:cNvPr>
          <p:cNvSpPr txBox="1"/>
          <p:nvPr/>
        </p:nvSpPr>
        <p:spPr>
          <a:xfrm>
            <a:off x="479724" y="1432456"/>
            <a:ext cx="4640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 = key-value combination</a:t>
            </a:r>
          </a:p>
          <a:p>
            <a:endParaRPr lang="en-GB" dirty="0"/>
          </a:p>
          <a:p>
            <a:r>
              <a:rPr lang="en-GB" dirty="0"/>
              <a:t>Pods get assigned labels</a:t>
            </a:r>
          </a:p>
          <a:p>
            <a:endParaRPr lang="en-GB" dirty="0"/>
          </a:p>
          <a:p>
            <a:r>
              <a:rPr lang="en-GB" dirty="0"/>
              <a:t>Network policies:</a:t>
            </a:r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podSelector</a:t>
            </a:r>
            <a:r>
              <a:rPr lang="en-GB" dirty="0"/>
              <a:t>: To which labels the NP applies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err="1"/>
              <a:t>PolicyTypes</a:t>
            </a:r>
            <a:r>
              <a:rPr lang="nl-BE" dirty="0"/>
              <a:t>: </a:t>
            </a:r>
            <a:r>
              <a:rPr lang="nl-BE" dirty="0" err="1"/>
              <a:t>Ingress</a:t>
            </a:r>
            <a:r>
              <a:rPr lang="nl-BE" dirty="0"/>
              <a:t> or </a:t>
            </a:r>
            <a:r>
              <a:rPr lang="nl-BE" dirty="0" err="1"/>
              <a:t>Egress</a:t>
            </a:r>
            <a:endParaRPr lang="nl-B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err="1"/>
              <a:t>from</a:t>
            </a:r>
            <a:r>
              <a:rPr lang="nl-BE" dirty="0"/>
              <a:t>/</a:t>
            </a:r>
            <a:r>
              <a:rPr lang="nl-BE" dirty="0" err="1"/>
              <a:t>to</a:t>
            </a:r>
            <a:r>
              <a:rPr lang="nl-BE" dirty="0"/>
              <a:t>: </a:t>
            </a:r>
            <a:r>
              <a:rPr lang="nl-BE" dirty="0" err="1"/>
              <a:t>from</a:t>
            </a:r>
            <a:r>
              <a:rPr lang="nl-BE" dirty="0"/>
              <a:t>/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labels </a:t>
            </a:r>
            <a:r>
              <a:rPr lang="nl-BE" dirty="0" err="1"/>
              <a:t>communication</a:t>
            </a:r>
            <a:r>
              <a:rPr lang="nl-BE" dirty="0"/>
              <a:t> is </a:t>
            </a:r>
            <a:r>
              <a:rPr lang="nl-BE" dirty="0" err="1"/>
              <a:t>allowed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1761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000C8-C844-17AA-2B29-C399369E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B5DA1-FFD1-FB71-5158-2CCCEF3D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AF7FA-724A-C780-566C-519C6F626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and database application</a:t>
            </a:r>
          </a:p>
          <a:p>
            <a:r>
              <a:rPr lang="en-GB" dirty="0"/>
              <a:t>K8s network policies allow communication</a:t>
            </a:r>
          </a:p>
          <a:p>
            <a:r>
              <a:rPr lang="en-GB" dirty="0"/>
              <a:t>Deployed on separate nodes</a:t>
            </a:r>
          </a:p>
          <a:p>
            <a:r>
              <a:rPr lang="en-GB" dirty="0" err="1"/>
              <a:t>Openstack</a:t>
            </a:r>
            <a:r>
              <a:rPr lang="en-GB" dirty="0"/>
              <a:t> security group rules </a:t>
            </a:r>
            <a:br>
              <a:rPr lang="en-GB" dirty="0"/>
            </a:br>
            <a:r>
              <a:rPr lang="en-GB" dirty="0"/>
              <a:t>do not allow communication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=&gt; Broken web application</a:t>
            </a:r>
            <a:endParaRPr lang="nl-BE" dirty="0"/>
          </a:p>
        </p:txBody>
      </p:sp>
      <p:pic>
        <p:nvPicPr>
          <p:cNvPr id="8" name="Content Placeholder 7" descr="A diagram of a network security group rules&#10;&#10;Description automatically generated">
            <a:extLst>
              <a:ext uri="{FF2B5EF4-FFF2-40B4-BE49-F238E27FC236}">
                <a16:creationId xmlns:a16="http://schemas.microsoft.com/office/drawing/2014/main" id="{63B7F6D4-2244-443A-6FC2-4812C40D50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305502" y="1656000"/>
            <a:ext cx="6449395" cy="2367499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46D5C1B-2DFF-0CBF-BF50-0965F19B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Conflict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818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6DF35A-8155-2D37-D699-74EEE365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Grashopper</a:t>
            </a:r>
            <a:r>
              <a:rPr lang="en-GB" dirty="0"/>
              <a:t>: Single truth in Network Polices to enforce compliant security  groups [4]</a:t>
            </a:r>
          </a:p>
          <a:p>
            <a:r>
              <a:rPr lang="en-GB" b="1" dirty="0"/>
              <a:t>Kano</a:t>
            </a:r>
            <a:r>
              <a:rPr lang="en-GB" dirty="0"/>
              <a:t>: conflict detection between K8s network policies [5]</a:t>
            </a:r>
          </a:p>
          <a:p>
            <a:r>
              <a:rPr lang="en-GB" b="1" dirty="0" err="1"/>
              <a:t>NFVGuard</a:t>
            </a:r>
            <a:r>
              <a:rPr lang="en-GB" dirty="0"/>
              <a:t>: multi-level security verification, but in NFV stack with FOL [6]</a:t>
            </a:r>
          </a:p>
          <a:p>
            <a:r>
              <a:rPr lang="en-GB" b="1" dirty="0" err="1"/>
              <a:t>TenantGuard</a:t>
            </a:r>
            <a:r>
              <a:rPr lang="en-GB" dirty="0"/>
              <a:t>: general network isolation within a single layer [7]</a:t>
            </a:r>
          </a:p>
          <a:p>
            <a:r>
              <a:rPr lang="en-GB" b="1" dirty="0" err="1"/>
              <a:t>Microsegmentation</a:t>
            </a:r>
            <a:r>
              <a:rPr lang="en-GB" b="1" dirty="0"/>
              <a:t> tools: </a:t>
            </a:r>
            <a:r>
              <a:rPr lang="en-GB" dirty="0"/>
              <a:t>Least privilege and zero trust to create separate groups and minimise lateral movement in the cluster. E.g. </a:t>
            </a:r>
            <a:r>
              <a:rPr lang="en-GB" dirty="0" err="1"/>
              <a:t>PrismaCloud</a:t>
            </a:r>
            <a:r>
              <a:rPr lang="en-GB" dirty="0"/>
              <a:t> [8], Cisco ACI [9] and VMWare NSX [10]</a:t>
            </a:r>
            <a:endParaRPr lang="en-GB" b="1" dirty="0"/>
          </a:p>
          <a:p>
            <a:endParaRPr lang="nl-B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9AA800-380D-810A-A07A-AF94AAD4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36359A-B8D2-CB1E-52C6-00A0B81F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556768-BCE0-2834-FD0B-45C32411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State-of-Art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721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5AF5C6-00A0-5442-AF4D-A14AFA64C5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570837" y="532108"/>
            <a:ext cx="6188958" cy="291245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6267C0-0F88-ED6B-3036-CF5D336C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3F6D5B-A4CE-A1C9-C7CE-B7225346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FB1FE-ACC5-5715-6EA2-371D0D4B1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bipartite graphs: egress and ingress</a:t>
            </a:r>
          </a:p>
          <a:p>
            <a:pPr marL="457200" lvl="1" indent="0">
              <a:buNone/>
            </a:pPr>
            <a:r>
              <a:rPr lang="en-GB" dirty="0"/>
              <a:t>Vertices: Containers</a:t>
            </a:r>
          </a:p>
          <a:p>
            <a:pPr marL="457200" lvl="1" indent="0">
              <a:buNone/>
            </a:pPr>
            <a:r>
              <a:rPr lang="en-GB" dirty="0"/>
              <a:t>Edges: Policies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Transform to matrices</a:t>
            </a:r>
          </a:p>
          <a:p>
            <a:r>
              <a:rPr lang="en-GB" dirty="0"/>
              <a:t>Create intersection: Reachability matrix</a:t>
            </a:r>
          </a:p>
          <a:p>
            <a:r>
              <a:rPr lang="en-GB" dirty="0"/>
              <a:t>Prefiltration algorithm for faster generation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A00BD93-C198-91D8-B49D-C73AEEAC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Kano 1/2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6795D1-4CC2-4456-8DE6-400D9255A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837" y="3444558"/>
            <a:ext cx="6251615" cy="2399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F826C3-C4DD-A5FE-E62D-34987FB95DC1}"/>
              </a:ext>
            </a:extLst>
          </p:cNvPr>
          <p:cNvSpPr txBox="1"/>
          <p:nvPr/>
        </p:nvSpPr>
        <p:spPr>
          <a:xfrm>
            <a:off x="5724898" y="5731540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Container network reachability matrix model [5]</a:t>
            </a:r>
            <a:endParaRPr lang="nl-BE" sz="1200" i="1" dirty="0"/>
          </a:p>
        </p:txBody>
      </p:sp>
    </p:spTree>
    <p:extLst>
      <p:ext uri="{BB962C8B-B14F-4D97-AF65-F5344CB8AC3E}">
        <p14:creationId xmlns:p14="http://schemas.microsoft.com/office/powerpoint/2010/main" val="13664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93B73E-A1F6-7226-8EBB-82F3BF9F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D817DA-6A7A-1802-80BB-C74E624F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3E115-CEEA-0589-7A75-A2427779A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Different situations to be read: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All reachable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All isolated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Reachable between users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System isolation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Policy shadow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Policy conflict</a:t>
            </a:r>
          </a:p>
          <a:p>
            <a:r>
              <a:rPr lang="en-GB" dirty="0"/>
              <a:t>Limited to Cluster level of 4 C’s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2A7268-BF04-1D42-A99C-41A053A9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Kano 2/2</a:t>
            </a:r>
          </a:p>
        </p:txBody>
      </p:sp>
      <p:pic>
        <p:nvPicPr>
          <p:cNvPr id="7" name="Content Placeholder 6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49D9A667-F529-CD8D-70C8-663ABEFBBE1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b="7792"/>
          <a:stretch/>
        </p:blipFill>
        <p:spPr>
          <a:xfrm>
            <a:off x="5784979" y="423827"/>
            <a:ext cx="5747287" cy="5009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3F1801-9874-36DB-BCAE-A4B5A2E5AF3C}"/>
              </a:ext>
            </a:extLst>
          </p:cNvPr>
          <p:cNvSpPr txBox="1"/>
          <p:nvPr/>
        </p:nvSpPr>
        <p:spPr>
          <a:xfrm>
            <a:off x="5976000" y="5294522"/>
            <a:ext cx="564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Container network reachability </a:t>
            </a:r>
            <a:r>
              <a:rPr lang="en-US" sz="1200" dirty="0" err="1"/>
              <a:t>bitmatrix</a:t>
            </a:r>
            <a:r>
              <a:rPr lang="en-US" sz="1200" dirty="0"/>
              <a:t> model [5]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2872626340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1377</Words>
  <Application>Microsoft Office PowerPoint</Application>
  <PresentationFormat>Widescreen</PresentationFormat>
  <Paragraphs>185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Open Sans</vt:lpstr>
      <vt:lpstr>Wingdings</vt:lpstr>
      <vt:lpstr>KU Leuven</vt:lpstr>
      <vt:lpstr>KU Leuven Sedes</vt:lpstr>
      <vt:lpstr>Conflict detection of network security policies across the Kubernetes stack with incremental approach</vt:lpstr>
      <vt:lpstr>Overview</vt:lpstr>
      <vt:lpstr>Kubernetes: What, why and how?</vt:lpstr>
      <vt:lpstr>The 4 C’s of Kubernetes security</vt:lpstr>
      <vt:lpstr>Kubernetes network policies (NPs)</vt:lpstr>
      <vt:lpstr>Conflict example</vt:lpstr>
      <vt:lpstr>State-of-Art</vt:lpstr>
      <vt:lpstr>Kano 1/2</vt:lpstr>
      <vt:lpstr>Kano 2/2</vt:lpstr>
      <vt:lpstr>My thesis</vt:lpstr>
      <vt:lpstr>The algorithm</vt:lpstr>
      <vt:lpstr>Evaluation:</vt:lpstr>
      <vt:lpstr>Experiment 1</vt:lpstr>
      <vt:lpstr>Results (1/4) </vt:lpstr>
      <vt:lpstr>Results (2/4)</vt:lpstr>
      <vt:lpstr>Results (3/4)</vt:lpstr>
      <vt:lpstr>Results (4/4)</vt:lpstr>
      <vt:lpstr>Final work: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2023-12-14T11:45:45Z</dcterms:modified>
</cp:coreProperties>
</file>