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4"/>
  </p:sldMasterIdLst>
  <p:notesMasterIdLst>
    <p:notesMasterId r:id="rId114"/>
  </p:notesMasterIdLst>
  <p:sldIdLst>
    <p:sldId id="288" r:id="rId5"/>
    <p:sldId id="428" r:id="rId6"/>
    <p:sldId id="429" r:id="rId7"/>
    <p:sldId id="366" r:id="rId8"/>
    <p:sldId id="372" r:id="rId9"/>
    <p:sldId id="369" r:id="rId10"/>
    <p:sldId id="373" r:id="rId11"/>
    <p:sldId id="374" r:id="rId12"/>
    <p:sldId id="375" r:id="rId13"/>
    <p:sldId id="376" r:id="rId14"/>
    <p:sldId id="377" r:id="rId15"/>
    <p:sldId id="378" r:id="rId16"/>
    <p:sldId id="370" r:id="rId17"/>
    <p:sldId id="371" r:id="rId18"/>
    <p:sldId id="379" r:id="rId19"/>
    <p:sldId id="380" r:id="rId20"/>
    <p:sldId id="381" r:id="rId21"/>
    <p:sldId id="339" r:id="rId22"/>
    <p:sldId id="385" r:id="rId23"/>
    <p:sldId id="386" r:id="rId24"/>
    <p:sldId id="463" r:id="rId25"/>
    <p:sldId id="387" r:id="rId26"/>
    <p:sldId id="409" r:id="rId27"/>
    <p:sldId id="445" r:id="rId28"/>
    <p:sldId id="394" r:id="rId29"/>
    <p:sldId id="447" r:id="rId30"/>
    <p:sldId id="410" r:id="rId31"/>
    <p:sldId id="427" r:id="rId32"/>
    <p:sldId id="418" r:id="rId33"/>
    <p:sldId id="433" r:id="rId34"/>
    <p:sldId id="434" r:id="rId35"/>
    <p:sldId id="441" r:id="rId36"/>
    <p:sldId id="443" r:id="rId37"/>
    <p:sldId id="446" r:id="rId38"/>
    <p:sldId id="444" r:id="rId39"/>
    <p:sldId id="471" r:id="rId40"/>
    <p:sldId id="411" r:id="rId41"/>
    <p:sldId id="448" r:id="rId42"/>
    <p:sldId id="452" r:id="rId43"/>
    <p:sldId id="472" r:id="rId44"/>
    <p:sldId id="449" r:id="rId45"/>
    <p:sldId id="450" r:id="rId46"/>
    <p:sldId id="451" r:id="rId47"/>
    <p:sldId id="453" r:id="rId48"/>
    <p:sldId id="454" r:id="rId49"/>
    <p:sldId id="473" r:id="rId50"/>
    <p:sldId id="455" r:id="rId51"/>
    <p:sldId id="462" r:id="rId52"/>
    <p:sldId id="474" r:id="rId53"/>
    <p:sldId id="459" r:id="rId54"/>
    <p:sldId id="460" r:id="rId55"/>
    <p:sldId id="461" r:id="rId56"/>
    <p:sldId id="475" r:id="rId57"/>
    <p:sldId id="456" r:id="rId58"/>
    <p:sldId id="458" r:id="rId59"/>
    <p:sldId id="466" r:id="rId60"/>
    <p:sldId id="476" r:id="rId61"/>
    <p:sldId id="477" r:id="rId62"/>
    <p:sldId id="395" r:id="rId63"/>
    <p:sldId id="480" r:id="rId64"/>
    <p:sldId id="481" r:id="rId65"/>
    <p:sldId id="467" r:id="rId66"/>
    <p:sldId id="468" r:id="rId67"/>
    <p:sldId id="478" r:id="rId68"/>
    <p:sldId id="482" r:id="rId69"/>
    <p:sldId id="465" r:id="rId70"/>
    <p:sldId id="479" r:id="rId71"/>
    <p:sldId id="484" r:id="rId72"/>
    <p:sldId id="469" r:id="rId73"/>
    <p:sldId id="470" r:id="rId74"/>
    <p:sldId id="396" r:id="rId75"/>
    <p:sldId id="485" r:id="rId76"/>
    <p:sldId id="413" r:id="rId77"/>
    <p:sldId id="486" r:id="rId78"/>
    <p:sldId id="487" r:id="rId79"/>
    <p:sldId id="488" r:id="rId80"/>
    <p:sldId id="492" r:id="rId81"/>
    <p:sldId id="493" r:id="rId82"/>
    <p:sldId id="512" r:id="rId83"/>
    <p:sldId id="514" r:id="rId84"/>
    <p:sldId id="498" r:id="rId85"/>
    <p:sldId id="502" r:id="rId86"/>
    <p:sldId id="292" r:id="rId87"/>
    <p:sldId id="507" r:id="rId88"/>
    <p:sldId id="364" r:id="rId89"/>
    <p:sldId id="495" r:id="rId90"/>
    <p:sldId id="313" r:id="rId91"/>
    <p:sldId id="315" r:id="rId92"/>
    <p:sldId id="316" r:id="rId93"/>
    <p:sldId id="365" r:id="rId94"/>
    <p:sldId id="509" r:id="rId95"/>
    <p:sldId id="436" r:id="rId96"/>
    <p:sldId id="437" r:id="rId97"/>
    <p:sldId id="438" r:id="rId98"/>
    <p:sldId id="439" r:id="rId99"/>
    <p:sldId id="440" r:id="rId100"/>
    <p:sldId id="503" r:id="rId101"/>
    <p:sldId id="504" r:id="rId102"/>
    <p:sldId id="505" r:id="rId103"/>
    <p:sldId id="513" r:id="rId104"/>
    <p:sldId id="515" r:id="rId105"/>
    <p:sldId id="497" r:id="rId106"/>
    <p:sldId id="510" r:id="rId107"/>
    <p:sldId id="511" r:id="rId108"/>
    <p:sldId id="516" r:id="rId109"/>
    <p:sldId id="517" r:id="rId110"/>
    <p:sldId id="518" r:id="rId111"/>
    <p:sldId id="431" r:id="rId112"/>
    <p:sldId id="432" r:id="rId1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lvl1pPr>
    <a:lvl2pPr marL="0" marR="0" indent="41148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lvl2pPr>
    <a:lvl3pPr marL="0" marR="0" indent="82296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lvl3pPr>
    <a:lvl4pPr marL="0" marR="0" indent="1234439"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lvl4pPr>
    <a:lvl5pPr marL="0" marR="0" indent="164592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lvl5pPr>
    <a:lvl6pPr marL="0" marR="0" indent="205740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lvl6pPr>
    <a:lvl7pPr marL="0" marR="0" indent="2468879"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lvl7pPr>
    <a:lvl8pPr marL="0" marR="0" indent="288036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lvl8pPr>
    <a:lvl9pPr marL="0" marR="0" indent="329184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A26FE2-F5C5-40CA-9740-92AE5A39CD79}" v="21" dt="2020-02-27T19:20:56.049"/>
    <p1510:client id="{7C773B7F-3169-4B2D-B9A6-B4A8C4D418C9}" v="143" dt="2020-02-27T19:28:42.129"/>
    <p1510:client id="{E1D4AB4B-0E87-42BE-A5D2-C2E5F918E712}" v="11" dt="2020-02-26T22:48:19.38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9E2"/>
          </a:solidFill>
        </a:fill>
      </a:tcStyle>
    </a:wholeTbl>
    <a:band2H>
      <a:tcTxStyle/>
      <a:tcStyle>
        <a:tcBdr/>
        <a:fill>
          <a:solidFill>
            <a:srgbClr val="E8F4F1"/>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F3FD"/>
          </a:solidFill>
        </a:fill>
      </a:tcStyle>
    </a:wholeTbl>
    <a:band2H>
      <a:tcTxStyle/>
      <a:tcStyle>
        <a:tcBdr/>
        <a:fill>
          <a:solidFill>
            <a:srgbClr val="F2F9FE"/>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CEE9"/>
          </a:solidFill>
        </a:fill>
      </a:tcStyle>
    </a:wholeTbl>
    <a:band2H>
      <a:tcTxStyle/>
      <a:tcStyle>
        <a:tcBdr/>
        <a:fill>
          <a:solidFill>
            <a:srgbClr val="EBE8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626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62626"/>
      </a:tcTxStyle>
      <a:tcStyle>
        <a:tcBdr>
          <a:left>
            <a:ln w="12700" cap="flat">
              <a:noFill/>
              <a:miter lim="400000"/>
            </a:ln>
          </a:left>
          <a:right>
            <a:ln w="12700" cap="flat">
              <a:noFill/>
              <a:miter lim="400000"/>
            </a:ln>
          </a:right>
          <a:top>
            <a:ln w="508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Row>
  </a:tblStyle>
  <a:tblStyle styleId="{2708684C-4D16-4618-839F-0558EEFCDFE6}" styleName="">
    <a:tblBg/>
    <a:wholeTbl>
      <a:tcTxStyle b="off" i="off">
        <a:font>
          <a:latin typeface="Arial"/>
          <a:ea typeface="Arial"/>
          <a:cs typeface="Arial"/>
        </a:font>
        <a:srgbClr val="262626"/>
      </a:tcTxStyle>
      <a:tcStyle>
        <a:tcBdr>
          <a:left>
            <a:ln w="12700" cap="flat">
              <a:solidFill>
                <a:srgbClr val="262626"/>
              </a:solidFill>
              <a:prstDash val="solid"/>
              <a:round/>
            </a:ln>
          </a:left>
          <a:right>
            <a:ln w="12700" cap="flat">
              <a:solidFill>
                <a:srgbClr val="262626"/>
              </a:solidFill>
              <a:prstDash val="solid"/>
              <a:round/>
            </a:ln>
          </a:right>
          <a:top>
            <a:ln w="12700" cap="flat">
              <a:solidFill>
                <a:srgbClr val="262626"/>
              </a:solidFill>
              <a:prstDash val="solid"/>
              <a:round/>
            </a:ln>
          </a:top>
          <a:bottom>
            <a:ln w="12700" cap="flat">
              <a:solidFill>
                <a:srgbClr val="262626"/>
              </a:solidFill>
              <a:prstDash val="solid"/>
              <a:round/>
            </a:ln>
          </a:bottom>
          <a:insideH>
            <a:ln w="12700" cap="flat">
              <a:solidFill>
                <a:srgbClr val="262626"/>
              </a:solidFill>
              <a:prstDash val="solid"/>
              <a:round/>
            </a:ln>
          </a:insideH>
          <a:insideV>
            <a:ln w="12700" cap="flat">
              <a:solidFill>
                <a:srgbClr val="262626"/>
              </a:solidFill>
              <a:prstDash val="solid"/>
              <a:round/>
            </a:ln>
          </a:insideV>
        </a:tcBdr>
        <a:fill>
          <a:solidFill>
            <a:srgbClr val="262626">
              <a:alpha val="20000"/>
            </a:srgbClr>
          </a:solidFill>
        </a:fill>
      </a:tcStyle>
    </a:wholeTbl>
    <a:band2H>
      <a:tcTxStyle/>
      <a:tcStyle>
        <a:tcBdr/>
        <a:fill>
          <a:solidFill>
            <a:srgbClr val="FFFFFF"/>
          </a:solidFill>
        </a:fill>
      </a:tcStyle>
    </a:band2H>
    <a:firstCol>
      <a:tcTxStyle b="on" i="off">
        <a:font>
          <a:latin typeface="Arial"/>
          <a:ea typeface="Arial"/>
          <a:cs typeface="Arial"/>
        </a:font>
        <a:srgbClr val="262626"/>
      </a:tcTxStyle>
      <a:tcStyle>
        <a:tcBdr>
          <a:left>
            <a:ln w="12700" cap="flat">
              <a:solidFill>
                <a:srgbClr val="262626"/>
              </a:solidFill>
              <a:prstDash val="solid"/>
              <a:round/>
            </a:ln>
          </a:left>
          <a:right>
            <a:ln w="12700" cap="flat">
              <a:solidFill>
                <a:srgbClr val="262626"/>
              </a:solidFill>
              <a:prstDash val="solid"/>
              <a:round/>
            </a:ln>
          </a:right>
          <a:top>
            <a:ln w="12700" cap="flat">
              <a:solidFill>
                <a:srgbClr val="262626"/>
              </a:solidFill>
              <a:prstDash val="solid"/>
              <a:round/>
            </a:ln>
          </a:top>
          <a:bottom>
            <a:ln w="12700" cap="flat">
              <a:solidFill>
                <a:srgbClr val="262626"/>
              </a:solidFill>
              <a:prstDash val="solid"/>
              <a:round/>
            </a:ln>
          </a:bottom>
          <a:insideH>
            <a:ln w="12700" cap="flat">
              <a:solidFill>
                <a:srgbClr val="262626"/>
              </a:solidFill>
              <a:prstDash val="solid"/>
              <a:round/>
            </a:ln>
          </a:insideH>
          <a:insideV>
            <a:ln w="12700" cap="flat">
              <a:solidFill>
                <a:srgbClr val="262626"/>
              </a:solidFill>
              <a:prstDash val="solid"/>
              <a:round/>
            </a:ln>
          </a:insideV>
        </a:tcBdr>
        <a:fill>
          <a:solidFill>
            <a:srgbClr val="262626">
              <a:alpha val="20000"/>
            </a:srgbClr>
          </a:solidFill>
        </a:fill>
      </a:tcStyle>
    </a:firstCol>
    <a:lastRow>
      <a:tcTxStyle b="on" i="off">
        <a:font>
          <a:latin typeface="Arial"/>
          <a:ea typeface="Arial"/>
          <a:cs typeface="Arial"/>
        </a:font>
        <a:srgbClr val="262626"/>
      </a:tcTxStyle>
      <a:tcStyle>
        <a:tcBdr>
          <a:left>
            <a:ln w="12700" cap="flat">
              <a:solidFill>
                <a:srgbClr val="262626"/>
              </a:solidFill>
              <a:prstDash val="solid"/>
              <a:round/>
            </a:ln>
          </a:left>
          <a:right>
            <a:ln w="12700" cap="flat">
              <a:solidFill>
                <a:srgbClr val="262626"/>
              </a:solidFill>
              <a:prstDash val="solid"/>
              <a:round/>
            </a:ln>
          </a:right>
          <a:top>
            <a:ln w="50800" cap="flat">
              <a:solidFill>
                <a:srgbClr val="262626"/>
              </a:solidFill>
              <a:prstDash val="solid"/>
              <a:round/>
            </a:ln>
          </a:top>
          <a:bottom>
            <a:ln w="12700" cap="flat">
              <a:solidFill>
                <a:srgbClr val="262626"/>
              </a:solidFill>
              <a:prstDash val="solid"/>
              <a:round/>
            </a:ln>
          </a:bottom>
          <a:insideH>
            <a:ln w="12700" cap="flat">
              <a:solidFill>
                <a:srgbClr val="262626"/>
              </a:solidFill>
              <a:prstDash val="solid"/>
              <a:round/>
            </a:ln>
          </a:insideH>
          <a:insideV>
            <a:ln w="12700" cap="flat">
              <a:solidFill>
                <a:srgbClr val="262626"/>
              </a:solidFill>
              <a:prstDash val="solid"/>
              <a:round/>
            </a:ln>
          </a:insideV>
        </a:tcBdr>
        <a:fill>
          <a:noFill/>
        </a:fill>
      </a:tcStyle>
    </a:lastRow>
    <a:firstRow>
      <a:tcTxStyle b="on" i="off">
        <a:font>
          <a:latin typeface="Arial"/>
          <a:ea typeface="Arial"/>
          <a:cs typeface="Arial"/>
        </a:font>
        <a:srgbClr val="262626"/>
      </a:tcTxStyle>
      <a:tcStyle>
        <a:tcBdr>
          <a:left>
            <a:ln w="12700" cap="flat">
              <a:solidFill>
                <a:srgbClr val="262626"/>
              </a:solidFill>
              <a:prstDash val="solid"/>
              <a:round/>
            </a:ln>
          </a:left>
          <a:right>
            <a:ln w="12700" cap="flat">
              <a:solidFill>
                <a:srgbClr val="262626"/>
              </a:solidFill>
              <a:prstDash val="solid"/>
              <a:round/>
            </a:ln>
          </a:right>
          <a:top>
            <a:ln w="12700" cap="flat">
              <a:solidFill>
                <a:srgbClr val="262626"/>
              </a:solidFill>
              <a:prstDash val="solid"/>
              <a:round/>
            </a:ln>
          </a:top>
          <a:bottom>
            <a:ln w="25400" cap="flat">
              <a:solidFill>
                <a:srgbClr val="262626"/>
              </a:solidFill>
              <a:prstDash val="solid"/>
              <a:round/>
            </a:ln>
          </a:bottom>
          <a:insideH>
            <a:ln w="12700" cap="flat">
              <a:solidFill>
                <a:srgbClr val="262626"/>
              </a:solidFill>
              <a:prstDash val="solid"/>
              <a:round/>
            </a:ln>
          </a:insideH>
          <a:insideV>
            <a:ln w="12700" cap="flat">
              <a:solidFill>
                <a:srgbClr val="26262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0" autoAdjust="0"/>
    <p:restoredTop sz="92121" autoAdjust="0"/>
  </p:normalViewPr>
  <p:slideViewPr>
    <p:cSldViewPr snapToGrid="0">
      <p:cViewPr varScale="1">
        <p:scale>
          <a:sx n="104" d="100"/>
          <a:sy n="104" d="100"/>
        </p:scale>
        <p:origin x="82"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heme" Target="theme/theme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notesMaster" Target="notesMasters/notesMaster1.xml"/><Relationship Id="rId119"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FA26FE2-F5C5-40CA-9740-92AE5A39CD79}"/>
    <pc:docChg chg="modSld">
      <pc:chgData name="" userId="" providerId="" clId="Web-{4FA26FE2-F5C5-40CA-9740-92AE5A39CD79}" dt="2020-02-27T19:20:54.470" v="16" actId="20577"/>
      <pc:docMkLst>
        <pc:docMk/>
      </pc:docMkLst>
      <pc:sldChg chg="modSp">
        <pc:chgData name="" userId="" providerId="" clId="Web-{4FA26FE2-F5C5-40CA-9740-92AE5A39CD79}" dt="2020-02-27T19:20:54.393" v="14" actId="20577"/>
        <pc:sldMkLst>
          <pc:docMk/>
          <pc:sldMk cId="928544178" sldId="481"/>
        </pc:sldMkLst>
        <pc:spChg chg="mod">
          <ac:chgData name="" userId="" providerId="" clId="Web-{4FA26FE2-F5C5-40CA-9740-92AE5A39CD79}" dt="2020-02-27T19:20:54.393" v="14" actId="20577"/>
          <ac:spMkLst>
            <pc:docMk/>
            <pc:sldMk cId="928544178" sldId="481"/>
            <ac:spMk id="11" creationId="{00000000-0000-0000-0000-000000000000}"/>
          </ac:spMkLst>
        </pc:spChg>
      </pc:sldChg>
    </pc:docChg>
  </pc:docChgLst>
  <pc:docChgLst>
    <pc:chgData name="Guest User" providerId="Windows Live" clId="Web-{7C773B7F-3169-4B2D-B9A6-B4A8C4D418C9}"/>
    <pc:docChg chg="modSld">
      <pc:chgData name="Guest User" userId="" providerId="Windows Live" clId="Web-{7C773B7F-3169-4B2D-B9A6-B4A8C4D418C9}" dt="2020-02-27T19:28:42.129" v="141" actId="1076"/>
      <pc:docMkLst>
        <pc:docMk/>
      </pc:docMkLst>
      <pc:sldChg chg="addSp modSp">
        <pc:chgData name="Guest User" userId="" providerId="Windows Live" clId="Web-{7C773B7F-3169-4B2D-B9A6-B4A8C4D418C9}" dt="2020-02-27T19:28:42.129" v="141" actId="1076"/>
        <pc:sldMkLst>
          <pc:docMk/>
          <pc:sldMk cId="968669784" sldId="470"/>
        </pc:sldMkLst>
        <pc:spChg chg="add mod ord">
          <ac:chgData name="Guest User" userId="" providerId="Windows Live" clId="Web-{7C773B7F-3169-4B2D-B9A6-B4A8C4D418C9}" dt="2020-02-27T19:28:42.129" v="141" actId="1076"/>
          <ac:spMkLst>
            <pc:docMk/>
            <pc:sldMk cId="968669784" sldId="470"/>
            <ac:spMk id="2" creationId="{AAF35659-81E5-4D8B-84B1-CEAE930B8B28}"/>
          </ac:spMkLst>
        </pc:spChg>
        <pc:cxnChg chg="add mod">
          <ac:chgData name="Guest User" userId="" providerId="Windows Live" clId="Web-{7C773B7F-3169-4B2D-B9A6-B4A8C4D418C9}" dt="2020-02-27T19:26:46.581" v="133" actId="14100"/>
          <ac:cxnSpMkLst>
            <pc:docMk/>
            <pc:sldMk cId="968669784" sldId="470"/>
            <ac:cxnSpMk id="3" creationId="{8CCA5369-204C-486B-B19E-646E2CC4B0EA}"/>
          </ac:cxnSpMkLst>
        </pc:cxnChg>
      </pc:sldChg>
    </pc:docChg>
  </pc:docChgLst>
  <pc:docChgLst>
    <pc:chgData name="Eddy Truyen" userId="d7c130d1b636f27d" providerId="LiveId" clId="{E30FCF29-14C2-4624-96E6-BD5974F646F3}"/>
    <pc:docChg chg="undo modSld">
      <pc:chgData name="Eddy Truyen" userId="d7c130d1b636f27d" providerId="LiveId" clId="{E30FCF29-14C2-4624-96E6-BD5974F646F3}" dt="2020-02-26T09:41:31.038" v="188" actId="1076"/>
      <pc:docMkLst>
        <pc:docMk/>
      </pc:docMkLst>
      <pc:sldChg chg="modSp">
        <pc:chgData name="Eddy Truyen" userId="d7c130d1b636f27d" providerId="LiveId" clId="{E30FCF29-14C2-4624-96E6-BD5974F646F3}" dt="2020-02-26T09:41:31.038" v="188" actId="1076"/>
        <pc:sldMkLst>
          <pc:docMk/>
          <pc:sldMk cId="2166436553" sldId="288"/>
        </pc:sldMkLst>
        <pc:spChg chg="mod">
          <ac:chgData name="Eddy Truyen" userId="d7c130d1b636f27d" providerId="LiveId" clId="{E30FCF29-14C2-4624-96E6-BD5974F646F3}" dt="2020-02-26T09:37:05.431" v="8" actId="20577"/>
          <ac:spMkLst>
            <pc:docMk/>
            <pc:sldMk cId="2166436553" sldId="288"/>
            <ac:spMk id="2" creationId="{00000000-0000-0000-0000-000000000000}"/>
          </ac:spMkLst>
        </pc:spChg>
        <pc:spChg chg="mod">
          <ac:chgData name="Eddy Truyen" userId="d7c130d1b636f27d" providerId="LiveId" clId="{E30FCF29-14C2-4624-96E6-BD5974F646F3}" dt="2020-02-26T09:41:31.038" v="188" actId="1076"/>
          <ac:spMkLst>
            <pc:docMk/>
            <pc:sldMk cId="2166436553" sldId="288"/>
            <ac:spMk id="4" creationId="{00000000-0000-0000-0000-000000000000}"/>
          </ac:spMkLst>
        </pc:spChg>
      </pc:sldChg>
    </pc:docChg>
  </pc:docChgLst>
  <pc:docChgLst>
    <pc:chgData name="Eddy Truyen" userId="d7c130d1b636f27d" providerId="LiveId" clId="{E1D4AB4B-0E87-42BE-A5D2-C2E5F918E712}"/>
    <pc:docChg chg="delSld modSld sldOrd">
      <pc:chgData name="Eddy Truyen" userId="d7c130d1b636f27d" providerId="LiveId" clId="{E1D4AB4B-0E87-42BE-A5D2-C2E5F918E712}" dt="2020-02-26T22:48:19.385" v="5"/>
      <pc:docMkLst>
        <pc:docMk/>
      </pc:docMkLst>
      <pc:sldChg chg="ord">
        <pc:chgData name="Eddy Truyen" userId="d7c130d1b636f27d" providerId="LiveId" clId="{E1D4AB4B-0E87-42BE-A5D2-C2E5F918E712}" dt="2020-02-26T22:48:19.385" v="5"/>
        <pc:sldMkLst>
          <pc:docMk/>
          <pc:sldMk cId="4058092456" sldId="456"/>
        </pc:sldMkLst>
      </pc:sldChg>
      <pc:sldChg chg="del">
        <pc:chgData name="Eddy Truyen" userId="d7c130d1b636f27d" providerId="LiveId" clId="{E1D4AB4B-0E87-42BE-A5D2-C2E5F918E712}" dt="2020-02-26T22:47:18.783" v="0" actId="2696"/>
        <pc:sldMkLst>
          <pc:docMk/>
          <pc:sldMk cId="1802262548" sldId="457"/>
        </pc:sldMkLst>
      </pc:sldChg>
      <pc:sldChg chg="ord">
        <pc:chgData name="Eddy Truyen" userId="d7c130d1b636f27d" providerId="LiveId" clId="{E1D4AB4B-0E87-42BE-A5D2-C2E5F918E712}" dt="2020-02-26T22:48:16.478" v="4"/>
        <pc:sldMkLst>
          <pc:docMk/>
          <pc:sldMk cId="3334546966" sldId="458"/>
        </pc:sldMkLst>
      </pc:sldChg>
      <pc:sldChg chg="ord">
        <pc:chgData name="Eddy Truyen" userId="d7c130d1b636f27d" providerId="LiveId" clId="{E1D4AB4B-0E87-42BE-A5D2-C2E5F918E712}" dt="2020-02-26T22:47:41.163" v="2"/>
        <pc:sldMkLst>
          <pc:docMk/>
          <pc:sldMk cId="753456587" sldId="462"/>
        </pc:sldMkLst>
      </pc:sldChg>
      <pc:sldChg chg="ord">
        <pc:chgData name="Eddy Truyen" userId="d7c130d1b636f27d" providerId="LiveId" clId="{E1D4AB4B-0E87-42BE-A5D2-C2E5F918E712}" dt="2020-02-26T22:47:31.506" v="1"/>
        <pc:sldMkLst>
          <pc:docMk/>
          <pc:sldMk cId="2177618799" sldId="474"/>
        </pc:sldMkLst>
      </pc:sldChg>
    </pc:docChg>
  </pc:docChgLst>
  <pc:docChgLst>
    <pc:chgData name="Gastgebruiker" providerId="Windows Live" clId="Web-{4FA26FE2-F5C5-40CA-9740-92AE5A39CD79}"/>
    <pc:docChg chg="modSld">
      <pc:chgData name="Gastgebruiker" userId="" providerId="Windows Live" clId="Web-{4FA26FE2-F5C5-40CA-9740-92AE5A39CD79}" dt="2020-02-27T19:20:56.049" v="3" actId="20577"/>
      <pc:docMkLst>
        <pc:docMk/>
      </pc:docMkLst>
      <pc:sldChg chg="modSp">
        <pc:chgData name="Gastgebruiker" userId="" providerId="Windows Live" clId="Web-{4FA26FE2-F5C5-40CA-9740-92AE5A39CD79}" dt="2020-02-27T19:20:56.049" v="2" actId="20577"/>
        <pc:sldMkLst>
          <pc:docMk/>
          <pc:sldMk cId="928544178" sldId="481"/>
        </pc:sldMkLst>
        <pc:spChg chg="mod">
          <ac:chgData name="Gastgebruiker" userId="" providerId="Windows Live" clId="Web-{4FA26FE2-F5C5-40CA-9740-92AE5A39CD79}" dt="2020-02-27T19:20:56.049" v="2" actId="20577"/>
          <ac:spMkLst>
            <pc:docMk/>
            <pc:sldMk cId="928544178" sldId="481"/>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xfrm>
            <a:off x="1143000" y="685800"/>
            <a:ext cx="4572000" cy="3429000"/>
          </a:xfrm>
          <a:prstGeom prst="rect">
            <a:avLst/>
          </a:prstGeom>
        </p:spPr>
        <p:txBody>
          <a:bodyPr/>
          <a:lstStyle/>
          <a:p>
            <a:endParaRPr/>
          </a:p>
        </p:txBody>
      </p:sp>
      <p:sp>
        <p:nvSpPr>
          <p:cNvPr id="156" name="Shape 15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225211076"/>
      </p:ext>
    </p:extLst>
  </p:cSld>
  <p:clrMap bg1="lt1" tx1="dk1" bg2="lt2" tx2="dk2" accent1="accent1" accent2="accent2" accent3="accent3" accent4="accent4" accent5="accent5" accent6="accent6" hlink="hlink" folHlink="folHlink"/>
  <p:notesStyle>
    <a:lvl1pPr defTabSz="411480" latinLnBrk="0">
      <a:defRPr sz="900">
        <a:latin typeface="+mj-lt"/>
        <a:ea typeface="+mj-ea"/>
        <a:cs typeface="+mj-cs"/>
        <a:sym typeface="Gill Sans MT"/>
      </a:defRPr>
    </a:lvl1pPr>
    <a:lvl2pPr indent="228600" defTabSz="411480" latinLnBrk="0">
      <a:defRPr sz="900">
        <a:latin typeface="+mj-lt"/>
        <a:ea typeface="+mj-ea"/>
        <a:cs typeface="+mj-cs"/>
        <a:sym typeface="Gill Sans MT"/>
      </a:defRPr>
    </a:lvl2pPr>
    <a:lvl3pPr indent="457200" defTabSz="411480" latinLnBrk="0">
      <a:defRPr sz="900">
        <a:latin typeface="+mj-lt"/>
        <a:ea typeface="+mj-ea"/>
        <a:cs typeface="+mj-cs"/>
        <a:sym typeface="Gill Sans MT"/>
      </a:defRPr>
    </a:lvl3pPr>
    <a:lvl4pPr indent="685800" defTabSz="411480" latinLnBrk="0">
      <a:defRPr sz="900">
        <a:latin typeface="+mj-lt"/>
        <a:ea typeface="+mj-ea"/>
        <a:cs typeface="+mj-cs"/>
        <a:sym typeface="Gill Sans MT"/>
      </a:defRPr>
    </a:lvl4pPr>
    <a:lvl5pPr indent="914400" defTabSz="411480" latinLnBrk="0">
      <a:defRPr sz="900">
        <a:latin typeface="+mj-lt"/>
        <a:ea typeface="+mj-ea"/>
        <a:cs typeface="+mj-cs"/>
        <a:sym typeface="Gill Sans MT"/>
      </a:defRPr>
    </a:lvl5pPr>
    <a:lvl6pPr indent="1143000" defTabSz="411480" latinLnBrk="0">
      <a:defRPr sz="900">
        <a:latin typeface="+mj-lt"/>
        <a:ea typeface="+mj-ea"/>
        <a:cs typeface="+mj-cs"/>
        <a:sym typeface="Gill Sans MT"/>
      </a:defRPr>
    </a:lvl6pPr>
    <a:lvl7pPr indent="1371600" defTabSz="411480" latinLnBrk="0">
      <a:defRPr sz="900">
        <a:latin typeface="+mj-lt"/>
        <a:ea typeface="+mj-ea"/>
        <a:cs typeface="+mj-cs"/>
        <a:sym typeface="Gill Sans MT"/>
      </a:defRPr>
    </a:lvl7pPr>
    <a:lvl8pPr indent="1600200" defTabSz="411480" latinLnBrk="0">
      <a:defRPr sz="900">
        <a:latin typeface="+mj-lt"/>
        <a:ea typeface="+mj-ea"/>
        <a:cs typeface="+mj-cs"/>
        <a:sym typeface="Gill Sans MT"/>
      </a:defRPr>
    </a:lvl8pPr>
    <a:lvl9pPr indent="1828800" defTabSz="411480" latinLnBrk="0">
      <a:defRPr sz="900">
        <a:latin typeface="+mj-lt"/>
        <a:ea typeface="+mj-ea"/>
        <a:cs typeface="+mj-cs"/>
        <a:sym typeface="Gill Sans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33167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fld id="{76F6EB55-D046-4316-A421-6DEA4C9E91D3}" type="slidenum">
              <a:rPr lang="nl-NL" smtClean="0"/>
              <a:pPr/>
              <a:t>83</a:t>
            </a:fld>
            <a:endParaRPr lang="nl-NL"/>
          </a:p>
        </p:txBody>
      </p:sp>
    </p:spTree>
    <p:extLst>
      <p:ext uri="{BB962C8B-B14F-4D97-AF65-F5344CB8AC3E}">
        <p14:creationId xmlns:p14="http://schemas.microsoft.com/office/powerpoint/2010/main" val="329733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marL="154305" marR="0" lvl="0" indent="-154305" algn="l" defTabSz="411480" rtl="0" eaLnBrk="1" fontAlgn="auto" latinLnBrk="0" hangingPunct="1">
              <a:lnSpc>
                <a:spcPct val="100000"/>
              </a:lnSpc>
              <a:spcBef>
                <a:spcPts val="0"/>
              </a:spcBef>
              <a:spcAft>
                <a:spcPts val="0"/>
              </a:spcAft>
              <a:buClr>
                <a:srgbClr val="6A036A"/>
              </a:buClr>
              <a:buSzTx/>
              <a:buFont typeface="Courier New" charset="0"/>
              <a:buChar char="o"/>
              <a:tabLst/>
              <a:defRPr/>
            </a:pPr>
            <a:r>
              <a:rPr lang="en-US" dirty="0"/>
              <a:t>Validated the request and limit mechanism and recorded the baseline performance of the Cassandra application</a:t>
            </a:r>
          </a:p>
          <a:p>
            <a:pPr marL="154305" marR="0" lvl="0" indent="-154305" algn="l" defTabSz="411480" rtl="0" eaLnBrk="1" fontAlgn="auto" latinLnBrk="0" hangingPunct="1">
              <a:lnSpc>
                <a:spcPct val="100000"/>
              </a:lnSpc>
              <a:spcBef>
                <a:spcPts val="0"/>
              </a:spcBef>
              <a:spcAft>
                <a:spcPts val="0"/>
              </a:spcAft>
              <a:buClr>
                <a:srgbClr val="6A036A"/>
              </a:buClr>
              <a:buSzTx/>
              <a:buFont typeface="Courier New" charset="0"/>
              <a:buChar char="o"/>
              <a:tabLst/>
              <a:defRPr/>
            </a:pPr>
            <a:r>
              <a:rPr lang="en-US" dirty="0"/>
              <a:t>LINEARLY INCREASING WORKLOAD</a:t>
            </a:r>
          </a:p>
          <a:p>
            <a:pPr marL="154305" marR="0" lvl="0" indent="-154305" algn="l" defTabSz="411480" rtl="0" eaLnBrk="1" fontAlgn="auto" latinLnBrk="0" hangingPunct="1">
              <a:lnSpc>
                <a:spcPct val="100000"/>
              </a:lnSpc>
              <a:spcBef>
                <a:spcPts val="0"/>
              </a:spcBef>
              <a:spcAft>
                <a:spcPts val="0"/>
              </a:spcAft>
              <a:buClr>
                <a:srgbClr val="6A036A"/>
              </a:buClr>
              <a:buSzTx/>
              <a:buFont typeface="Courier New" charset="0"/>
              <a:buChar char="o"/>
              <a:tabLst/>
              <a:defRPr/>
            </a:pPr>
            <a:r>
              <a:rPr lang="en-US" dirty="0"/>
              <a:t>Request = 1.5 CPU</a:t>
            </a:r>
          </a:p>
          <a:p>
            <a:pPr marL="154305" marR="0" lvl="0" indent="-154305" algn="l" defTabSz="411480" rtl="0" eaLnBrk="1" fontAlgn="auto" latinLnBrk="0" hangingPunct="1">
              <a:lnSpc>
                <a:spcPct val="100000"/>
              </a:lnSpc>
              <a:spcBef>
                <a:spcPts val="0"/>
              </a:spcBef>
              <a:spcAft>
                <a:spcPts val="0"/>
              </a:spcAft>
              <a:buClr>
                <a:srgbClr val="6A036A"/>
              </a:buClr>
              <a:buSzTx/>
              <a:buFont typeface="Courier New" charset="0"/>
              <a:buChar char="o"/>
              <a:tabLst/>
              <a:defRPr/>
            </a:pPr>
            <a:r>
              <a:rPr lang="en-US" dirty="0"/>
              <a:t>No limit set</a:t>
            </a:r>
            <a:endParaRPr lang="en-GB" dirty="0"/>
          </a:p>
          <a:p>
            <a:endParaRPr lang="en-GB" dirty="0"/>
          </a:p>
        </p:txBody>
      </p:sp>
      <p:sp>
        <p:nvSpPr>
          <p:cNvPr id="4" name="Tijdelijke aanduiding voor dianummer 3"/>
          <p:cNvSpPr>
            <a:spLocks noGrp="1"/>
          </p:cNvSpPr>
          <p:nvPr>
            <p:ph type="sldNum" sz="quarter" idx="5"/>
          </p:nvPr>
        </p:nvSpPr>
        <p:spPr/>
        <p:txBody>
          <a:bodyPr/>
          <a:lstStyle/>
          <a:p>
            <a:fld id="{7B91B61D-47B7-A144-8E63-D9376A6761BB}" type="slidenum">
              <a:rPr lang="en-US" smtClean="0"/>
              <a:pPr/>
              <a:t>85</a:t>
            </a:fld>
            <a:endParaRPr lang="en-US"/>
          </a:p>
        </p:txBody>
      </p:sp>
    </p:spTree>
    <p:extLst>
      <p:ext uri="{BB962C8B-B14F-4D97-AF65-F5344CB8AC3E}">
        <p14:creationId xmlns:p14="http://schemas.microsoft.com/office/powerpoint/2010/main" val="2474760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US" dirty="0"/>
              <a:t>Request set to 1.5 CPU</a:t>
            </a:r>
          </a:p>
          <a:p>
            <a:r>
              <a:rPr lang="en-US" dirty="0"/>
              <a:t>Cassandra can use all available resources as there is no other pod in the node</a:t>
            </a:r>
            <a:endParaRPr lang="en-GB" dirty="0"/>
          </a:p>
        </p:txBody>
      </p:sp>
      <p:sp>
        <p:nvSpPr>
          <p:cNvPr id="4" name="Tijdelijke aanduiding voor dianummer 3"/>
          <p:cNvSpPr>
            <a:spLocks noGrp="1"/>
          </p:cNvSpPr>
          <p:nvPr>
            <p:ph type="sldNum" sz="quarter" idx="5"/>
          </p:nvPr>
        </p:nvSpPr>
        <p:spPr/>
        <p:txBody>
          <a:bodyPr/>
          <a:lstStyle/>
          <a:p>
            <a:fld id="{7B91B61D-47B7-A144-8E63-D9376A6761BB}" type="slidenum">
              <a:rPr lang="en-US" smtClean="0"/>
              <a:pPr/>
              <a:t>86</a:t>
            </a:fld>
            <a:endParaRPr lang="en-US"/>
          </a:p>
        </p:txBody>
      </p:sp>
    </p:spTree>
    <p:extLst>
      <p:ext uri="{BB962C8B-B14F-4D97-AF65-F5344CB8AC3E}">
        <p14:creationId xmlns:p14="http://schemas.microsoft.com/office/powerpoint/2010/main" val="1545065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US" dirty="0"/>
              <a:t>Low priority pod is a simple application performing a multiplication in a loop</a:t>
            </a:r>
          </a:p>
          <a:p>
            <a:pPr lvl="1"/>
            <a:r>
              <a:rPr lang="en-US" dirty="0"/>
              <a:t>Single threaded -&gt; uses 1 CPU constantly, if it is allowed to</a:t>
            </a:r>
          </a:p>
          <a:p>
            <a:pPr lvl="0"/>
            <a:r>
              <a:rPr lang="en-US" dirty="0"/>
              <a:t>AGAIN LINEARLY INCREASING WORKLOAD</a:t>
            </a:r>
          </a:p>
          <a:p>
            <a:pPr lvl="0"/>
            <a:endParaRPr lang="en-GB" dirty="0"/>
          </a:p>
        </p:txBody>
      </p:sp>
      <p:sp>
        <p:nvSpPr>
          <p:cNvPr id="4" name="Tijdelijke aanduiding voor dianummer 3"/>
          <p:cNvSpPr>
            <a:spLocks noGrp="1"/>
          </p:cNvSpPr>
          <p:nvPr>
            <p:ph type="sldNum" sz="quarter" idx="5"/>
          </p:nvPr>
        </p:nvSpPr>
        <p:spPr/>
        <p:txBody>
          <a:bodyPr/>
          <a:lstStyle/>
          <a:p>
            <a:fld id="{7B91B61D-47B7-A144-8E63-D9376A6761BB}" type="slidenum">
              <a:rPr lang="en-US" smtClean="0"/>
              <a:pPr/>
              <a:t>87</a:t>
            </a:fld>
            <a:endParaRPr lang="en-US"/>
          </a:p>
        </p:txBody>
      </p:sp>
    </p:spTree>
    <p:extLst>
      <p:ext uri="{BB962C8B-B14F-4D97-AF65-F5344CB8AC3E}">
        <p14:creationId xmlns:p14="http://schemas.microsoft.com/office/powerpoint/2010/main" val="2252830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US" dirty="0"/>
              <a:t>Linearly increasing workload</a:t>
            </a:r>
          </a:p>
          <a:p>
            <a:r>
              <a:rPr lang="en-US" dirty="0"/>
              <a:t>Resources are divided equally among the pods</a:t>
            </a:r>
          </a:p>
          <a:p>
            <a:r>
              <a:rPr lang="en-US" dirty="0"/>
              <a:t>Performance of the Cassandra application suffers</a:t>
            </a:r>
          </a:p>
          <a:p>
            <a:endParaRPr lang="en-GB" dirty="0"/>
          </a:p>
        </p:txBody>
      </p:sp>
      <p:sp>
        <p:nvSpPr>
          <p:cNvPr id="4" name="Tijdelijke aanduiding voor dianummer 3"/>
          <p:cNvSpPr>
            <a:spLocks noGrp="1"/>
          </p:cNvSpPr>
          <p:nvPr>
            <p:ph type="sldNum" sz="quarter" idx="5"/>
          </p:nvPr>
        </p:nvSpPr>
        <p:spPr/>
        <p:txBody>
          <a:bodyPr/>
          <a:lstStyle/>
          <a:p>
            <a:fld id="{7B91B61D-47B7-A144-8E63-D9376A6761BB}" type="slidenum">
              <a:rPr lang="en-US" smtClean="0"/>
              <a:pPr/>
              <a:t>88</a:t>
            </a:fld>
            <a:endParaRPr lang="en-US"/>
          </a:p>
        </p:txBody>
      </p:sp>
    </p:spTree>
    <p:extLst>
      <p:ext uri="{BB962C8B-B14F-4D97-AF65-F5344CB8AC3E}">
        <p14:creationId xmlns:p14="http://schemas.microsoft.com/office/powerpoint/2010/main" val="1077033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US" dirty="0"/>
              <a:t>Linearly increasing workload</a:t>
            </a:r>
          </a:p>
          <a:p>
            <a:r>
              <a:rPr lang="en-US" dirty="0"/>
              <a:t>Cassandra request = 1.5 CPU</a:t>
            </a:r>
          </a:p>
          <a:p>
            <a:r>
              <a:rPr lang="en-US" dirty="0"/>
              <a:t>Low priority pod request = 10m (minimal allowed value)</a:t>
            </a:r>
            <a:endParaRPr lang="en-GB" dirty="0"/>
          </a:p>
        </p:txBody>
      </p:sp>
      <p:sp>
        <p:nvSpPr>
          <p:cNvPr id="4" name="Tijdelijke aanduiding voor dianummer 3"/>
          <p:cNvSpPr>
            <a:spLocks noGrp="1"/>
          </p:cNvSpPr>
          <p:nvPr>
            <p:ph type="sldNum" sz="quarter" idx="5"/>
          </p:nvPr>
        </p:nvSpPr>
        <p:spPr/>
        <p:txBody>
          <a:bodyPr/>
          <a:lstStyle/>
          <a:p>
            <a:fld id="{7B91B61D-47B7-A144-8E63-D9376A6761BB}" type="slidenum">
              <a:rPr lang="en-US" smtClean="0"/>
              <a:pPr/>
              <a:t>89</a:t>
            </a:fld>
            <a:endParaRPr lang="en-US"/>
          </a:p>
        </p:txBody>
      </p:sp>
    </p:spTree>
    <p:extLst>
      <p:ext uri="{BB962C8B-B14F-4D97-AF65-F5344CB8AC3E}">
        <p14:creationId xmlns:p14="http://schemas.microsoft.com/office/powerpoint/2010/main" val="214334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25221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77965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B0FAF0F-FCDB-4CCA-8B09-D196E8716511}" type="slidenum">
              <a:rPr lang="en-US" smtClean="0"/>
              <a:pPr/>
              <a:t>29</a:t>
            </a:fld>
            <a:endParaRPr lang="en-US"/>
          </a:p>
        </p:txBody>
      </p:sp>
    </p:spTree>
    <p:extLst>
      <p:ext uri="{BB962C8B-B14F-4D97-AF65-F5344CB8AC3E}">
        <p14:creationId xmlns:p14="http://schemas.microsoft.com/office/powerpoint/2010/main" val="1801331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sidecar pattern is about co-locating another container in a pod in addition to the main application container. The application container is unaware of the sidecar container and just goes about its business. A great example is a central logging agent. Your main container can just log to </a:t>
            </a:r>
            <a:r>
              <a:rPr lang="en-GB" dirty="0" err="1"/>
              <a:t>stdout</a:t>
            </a:r>
            <a:r>
              <a:rPr lang="en-GB" dirty="0"/>
              <a:t>, but the sidecar container will send all logs to a central logging service where they will be aggregated with the logs from the entire system. The benefits of using a sidecar container versus adding central logging to the main application container are enormous. First, applications are no longer burdened with central logging, which could be a nuisance. If you want to upgrade or change your central logging policy or switch to a totally new provider, you just need to update the sidecar container and deploy it. None of your application containers change, so you can't break them by accident.</a:t>
            </a:r>
          </a:p>
        </p:txBody>
      </p:sp>
    </p:spTree>
    <p:extLst>
      <p:ext uri="{BB962C8B-B14F-4D97-AF65-F5344CB8AC3E}">
        <p14:creationId xmlns:p14="http://schemas.microsoft.com/office/powerpoint/2010/main" val="200415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l-BE" dirty="0"/>
              <a:t>There are different strategies for deploying tenants</a:t>
            </a:r>
          </a:p>
          <a:p>
            <a:endParaRPr lang="nl-BE" dirty="0"/>
          </a:p>
          <a:p>
            <a:r>
              <a:rPr lang="nl-BE" dirty="0"/>
              <a:t>Eihjter existis multi)-tenant SaaS app in separate container</a:t>
            </a:r>
          </a:p>
          <a:p>
            <a:endParaRPr lang="nl-BE" dirty="0"/>
          </a:p>
          <a:p>
            <a:r>
              <a:rPr lang="nl-BE" dirty="0"/>
              <a:t>Or one tennat per container</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B0FAF0F-FCDB-4CCA-8B09-D196E8716511}" type="slidenum">
              <a:rPr lang="en-US" smtClean="0"/>
              <a:pPr/>
              <a:t>74</a:t>
            </a:fld>
            <a:endParaRPr lang="en-US"/>
          </a:p>
        </p:txBody>
      </p:sp>
    </p:spTree>
    <p:extLst>
      <p:ext uri="{BB962C8B-B14F-4D97-AF65-F5344CB8AC3E}">
        <p14:creationId xmlns:p14="http://schemas.microsoft.com/office/powerpoint/2010/main" val="2217449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B0FAF0F-FCDB-4CCA-8B09-D196E8716511}" type="slidenum">
              <a:rPr lang="en-US" smtClean="0"/>
              <a:pPr/>
              <a:t>75</a:t>
            </a:fld>
            <a:endParaRPr lang="en-US"/>
          </a:p>
        </p:txBody>
      </p:sp>
    </p:spTree>
    <p:extLst>
      <p:ext uri="{BB962C8B-B14F-4D97-AF65-F5344CB8AC3E}">
        <p14:creationId xmlns:p14="http://schemas.microsoft.com/office/powerpoint/2010/main" val="290658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B0FAF0F-FCDB-4CCA-8B09-D196E8716511}" type="slidenum">
              <a:rPr lang="en-US" smtClean="0"/>
              <a:pPr/>
              <a:t>76</a:t>
            </a:fld>
            <a:endParaRPr lang="en-US"/>
          </a:p>
        </p:txBody>
      </p:sp>
    </p:spTree>
    <p:extLst>
      <p:ext uri="{BB962C8B-B14F-4D97-AF65-F5344CB8AC3E}">
        <p14:creationId xmlns:p14="http://schemas.microsoft.com/office/powerpoint/2010/main" val="16811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B0FAF0F-FCDB-4CCA-8B09-D196E8716511}" type="slidenum">
              <a:rPr lang="en-US" smtClean="0"/>
              <a:pPr/>
              <a:t>77</a:t>
            </a:fld>
            <a:endParaRPr lang="en-US"/>
          </a:p>
        </p:txBody>
      </p:sp>
    </p:spTree>
    <p:extLst>
      <p:ext uri="{BB962C8B-B14F-4D97-AF65-F5344CB8AC3E}">
        <p14:creationId xmlns:p14="http://schemas.microsoft.com/office/powerpoint/2010/main" val="1185170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fld id="{76F6EB55-D046-4316-A421-6DEA4C9E91D3}" type="slidenum">
              <a:rPr lang="nl-NL" smtClean="0"/>
              <a:pPr/>
              <a:t>82</a:t>
            </a:fld>
            <a:endParaRPr lang="nl-NL"/>
          </a:p>
        </p:txBody>
      </p:sp>
    </p:spTree>
    <p:extLst>
      <p:ext uri="{BB962C8B-B14F-4D97-AF65-F5344CB8AC3E}">
        <p14:creationId xmlns:p14="http://schemas.microsoft.com/office/powerpoint/2010/main" val="2178836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Corporate Presentation">
    <p:spTree>
      <p:nvGrpSpPr>
        <p:cNvPr id="1" name=""/>
        <p:cNvGrpSpPr/>
        <p:nvPr/>
      </p:nvGrpSpPr>
      <p:grpSpPr>
        <a:xfrm>
          <a:off x="0" y="0"/>
          <a:ext cx="0" cy="0"/>
          <a:chOff x="0" y="0"/>
          <a:chExt cx="0" cy="0"/>
        </a:xfrm>
      </p:grpSpPr>
      <p:pic>
        <p:nvPicPr>
          <p:cNvPr id="12" name="Afbeelding 5" descr="Afbeelding 5"/>
          <p:cNvPicPr>
            <a:picLocks noChangeAspect="1"/>
          </p:cNvPicPr>
          <p:nvPr/>
        </p:nvPicPr>
        <p:blipFill>
          <a:blip r:embed="rId2"/>
          <a:stretch>
            <a:fillRect/>
          </a:stretch>
        </p:blipFill>
        <p:spPr>
          <a:xfrm>
            <a:off x="8121" y="120650"/>
            <a:ext cx="9135879" cy="5143500"/>
          </a:xfrm>
          <a:prstGeom prst="rect">
            <a:avLst/>
          </a:prstGeom>
          <a:ln w="12700">
            <a:miter lim="400000"/>
          </a:ln>
        </p:spPr>
      </p:pic>
      <p:sp>
        <p:nvSpPr>
          <p:cNvPr id="13" name="Title Text"/>
          <p:cNvSpPr txBox="1">
            <a:spLocks noGrp="1"/>
          </p:cNvSpPr>
          <p:nvPr>
            <p:ph type="title"/>
          </p:nvPr>
        </p:nvSpPr>
        <p:spPr>
          <a:xfrm>
            <a:off x="361457" y="2896424"/>
            <a:ext cx="8421086" cy="523221"/>
          </a:xfrm>
          <a:prstGeom prst="rect">
            <a:avLst/>
          </a:prstGeom>
        </p:spPr>
        <p:txBody>
          <a:bodyPr lIns="0" tIns="0" rIns="0" bIns="0" anchor="b">
            <a:normAutofit/>
          </a:bodyPr>
          <a:lstStyle/>
          <a:p>
            <a:r>
              <a:t>Title Text</a:t>
            </a:r>
          </a:p>
        </p:txBody>
      </p:sp>
      <p:sp>
        <p:nvSpPr>
          <p:cNvPr id="14" name="Body Level One…"/>
          <p:cNvSpPr txBox="1">
            <a:spLocks noGrp="1"/>
          </p:cNvSpPr>
          <p:nvPr>
            <p:ph type="body" sz="quarter" idx="1"/>
          </p:nvPr>
        </p:nvSpPr>
        <p:spPr>
          <a:xfrm>
            <a:off x="361457" y="3428774"/>
            <a:ext cx="8421090" cy="523221"/>
          </a:xfrm>
          <a:prstGeom prst="rect">
            <a:avLst/>
          </a:prstGeom>
        </p:spPr>
        <p:txBody>
          <a:bodyPr lIns="0" tIns="0" rIns="0" bIns="0"/>
          <a:lstStyle>
            <a:lvl1pPr marL="0" indent="0">
              <a:spcBef>
                <a:spcPts val="400"/>
              </a:spcBef>
              <a:buClrTx/>
              <a:buSzTx/>
              <a:buFontTx/>
              <a:buNone/>
              <a:defRPr sz="2000">
                <a:solidFill>
                  <a:srgbClr val="262626"/>
                </a:solidFill>
              </a:defRPr>
            </a:lvl1pPr>
            <a:lvl2pPr marL="0" indent="411480">
              <a:spcBef>
                <a:spcPts val="400"/>
              </a:spcBef>
              <a:buClrTx/>
              <a:buSzTx/>
              <a:buFontTx/>
              <a:buNone/>
              <a:defRPr sz="2000">
                <a:solidFill>
                  <a:srgbClr val="262626"/>
                </a:solidFill>
              </a:defRPr>
            </a:lvl2pPr>
            <a:lvl3pPr marL="0" indent="822960">
              <a:spcBef>
                <a:spcPts val="400"/>
              </a:spcBef>
              <a:buClrTx/>
              <a:buSzTx/>
              <a:buFontTx/>
              <a:buNone/>
              <a:defRPr sz="2000">
                <a:solidFill>
                  <a:srgbClr val="262626"/>
                </a:solidFill>
              </a:defRPr>
            </a:lvl3pPr>
            <a:lvl4pPr marL="0" indent="1234439">
              <a:spcBef>
                <a:spcPts val="400"/>
              </a:spcBef>
              <a:buClrTx/>
              <a:buSzTx/>
              <a:buFontTx/>
              <a:buNone/>
              <a:defRPr sz="2000">
                <a:solidFill>
                  <a:srgbClr val="262626"/>
                </a:solidFill>
              </a:defRPr>
            </a:lvl4pPr>
            <a:lvl5pPr marL="0" indent="1645920">
              <a:spcBef>
                <a:spcPts val="400"/>
              </a:spcBef>
              <a:buClrTx/>
              <a:buSzTx/>
              <a:buFontTx/>
              <a:buNone/>
              <a:defRPr sz="20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pic>
        <p:nvPicPr>
          <p:cNvPr id="15" name="Afbeelding 6" descr="Afbeelding 6"/>
          <p:cNvPicPr>
            <a:picLocks noChangeAspect="1"/>
          </p:cNvPicPr>
          <p:nvPr/>
        </p:nvPicPr>
        <p:blipFill>
          <a:blip r:embed="rId3"/>
          <a:stretch>
            <a:fillRect/>
          </a:stretch>
        </p:blipFill>
        <p:spPr>
          <a:xfrm>
            <a:off x="460312" y="1654335"/>
            <a:ext cx="5138107" cy="993370"/>
          </a:xfrm>
          <a:prstGeom prst="rect">
            <a:avLst/>
          </a:prstGeom>
          <a:ln w="12700">
            <a:miter lim="400000"/>
          </a:ln>
        </p:spPr>
      </p:pic>
      <p:sp>
        <p:nvSpPr>
          <p:cNvPr id="16" name="Slide Number"/>
          <p:cNvSpPr txBox="1">
            <a:spLocks noGrp="1"/>
          </p:cNvSpPr>
          <p:nvPr>
            <p:ph type="sldNum" sz="quarter" idx="2"/>
          </p:nvPr>
        </p:nvSpPr>
        <p:spPr>
          <a:xfrm>
            <a:off x="54864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523220"/>
          </a:xfrm>
        </p:spPr>
        <p:txBody>
          <a:bodyPr wrap="square" anchor="t">
            <a:spAutoFit/>
          </a:bodyPr>
          <a:lstStyle>
            <a:lvl1pPr marL="0" indent="0">
              <a:buFont typeface="Arial"/>
              <a:buNone/>
              <a:defRPr lang="en-US" sz="2000" b="0" i="0" kern="1200" cap="none" baseline="0" dirty="0">
                <a:solidFill>
                  <a:schemeClr val="tx1"/>
                </a:solidFill>
                <a:latin typeface="+mj-l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16747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ouble bulleted">
    <p:spTree>
      <p:nvGrpSpPr>
        <p:cNvPr id="1" name=""/>
        <p:cNvGrpSpPr/>
        <p:nvPr/>
      </p:nvGrpSpPr>
      <p:grpSpPr>
        <a:xfrm>
          <a:off x="0" y="0"/>
          <a:ext cx="0" cy="0"/>
          <a:chOff x="0" y="0"/>
          <a:chExt cx="0" cy="0"/>
        </a:xfrm>
      </p:grpSpPr>
      <p:sp>
        <p:nvSpPr>
          <p:cNvPr id="53" name="Title Text"/>
          <p:cNvSpPr txBox="1">
            <a:spLocks noGrp="1"/>
          </p:cNvSpPr>
          <p:nvPr>
            <p:ph type="title"/>
          </p:nvPr>
        </p:nvSpPr>
        <p:spPr>
          <a:xfrm>
            <a:off x="160631" y="144538"/>
            <a:ext cx="8753476" cy="523221"/>
          </a:xfrm>
          <a:prstGeom prst="rect">
            <a:avLst/>
          </a:prstGeom>
        </p:spPr>
        <p:txBody>
          <a:bodyPr>
            <a:normAutofit/>
          </a:bodyPr>
          <a:lstStyle/>
          <a:p>
            <a:r>
              <a:t>Title Text</a:t>
            </a:r>
          </a:p>
        </p:txBody>
      </p:sp>
      <p:sp>
        <p:nvSpPr>
          <p:cNvPr id="54" name="Body Level One…"/>
          <p:cNvSpPr txBox="1">
            <a:spLocks noGrp="1"/>
          </p:cNvSpPr>
          <p:nvPr>
            <p:ph type="body" sz="half" idx="1"/>
          </p:nvPr>
        </p:nvSpPr>
        <p:spPr>
          <a:xfrm>
            <a:off x="160629" y="1099533"/>
            <a:ext cx="8753478" cy="3502947"/>
          </a:xfrm>
          <a:prstGeom prst="rect">
            <a:avLst/>
          </a:prstGeom>
        </p:spPr>
        <p:txBody>
          <a:bodyPr/>
          <a:lstStyle>
            <a:lvl2pPr>
              <a:buBlip>
                <a:blip r:embed="rId2"/>
              </a:buBlip>
            </a:lvl2pPr>
            <a:lvl3pPr>
              <a:buBlip>
                <a:blip r:embed="rId3"/>
              </a:buBlip>
            </a:lvl3pPr>
            <a:lvl4pPr>
              <a:buBlip>
                <a:blip r:embed="rId4"/>
              </a:buBlip>
            </a:lvl4pPr>
            <a:lvl5pPr>
              <a:buBlip>
                <a:blip r:embed="rId5"/>
              </a:buBlip>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6" name="Text Placeholder 4"/>
          <p:cNvSpPr>
            <a:spLocks noGrp="1"/>
          </p:cNvSpPr>
          <p:nvPr>
            <p:ph type="body" sz="quarter" idx="13" hasCustomPrompt="1"/>
          </p:nvPr>
        </p:nvSpPr>
        <p:spPr>
          <a:xfrm>
            <a:off x="160631" y="496491"/>
            <a:ext cx="8753476" cy="523221"/>
          </a:xfrm>
          <a:prstGeom prst="rect">
            <a:avLst/>
          </a:prstGeom>
        </p:spPr>
        <p:txBody>
          <a:bodyPr/>
          <a:lstStyle>
            <a:lvl1pPr>
              <a:defRPr baseline="0"/>
            </a:lvl1pPr>
          </a:lstStyle>
          <a:p>
            <a:pPr marL="0" indent="0">
              <a:spcBef>
                <a:spcPts val="400"/>
              </a:spcBef>
              <a:buClrTx/>
              <a:buSzTx/>
              <a:buFontTx/>
              <a:buNone/>
              <a:defRPr sz="2000">
                <a:solidFill>
                  <a:srgbClr val="262626"/>
                </a:solidFill>
              </a:defRPr>
            </a:pPr>
            <a:r>
              <a:rPr lang="en-GB" baseline="0" dirty="0" err="1"/>
              <a:t>cfxfd</a:t>
            </a:r>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Image Divider Blue">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152401" y="2364001"/>
            <a:ext cx="8753476" cy="707887"/>
          </a:xfrm>
          <a:prstGeom prst="rect">
            <a:avLst/>
          </a:prstGeom>
        </p:spPr>
        <p:txBody>
          <a:bodyPr>
            <a:normAutofit/>
          </a:bodyPr>
          <a:lstStyle>
            <a:lvl1pPr algn="ctr">
              <a:defRPr sz="4000"/>
            </a:lvl1pPr>
          </a:lstStyle>
          <a:p>
            <a:r>
              <a:t>Title Text</a:t>
            </a:r>
          </a:p>
        </p:txBody>
      </p:sp>
      <p:sp>
        <p:nvSpPr>
          <p:cNvPr id="115" name="Slide Number"/>
          <p:cNvSpPr txBox="1">
            <a:spLocks noGrp="1"/>
          </p:cNvSpPr>
          <p:nvPr>
            <p:ph type="sldNum" sz="quarter" idx="2"/>
          </p:nvPr>
        </p:nvSpPr>
        <p:spPr>
          <a:xfrm>
            <a:off x="54864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Quote Only dark">
    <p:bg>
      <p:bgPr>
        <a:solidFill>
          <a:srgbClr val="262626"/>
        </a:solidFill>
        <a:effectLst/>
      </p:bgPr>
    </p:bg>
    <p:spTree>
      <p:nvGrpSpPr>
        <p:cNvPr id="1" name=""/>
        <p:cNvGrpSpPr/>
        <p:nvPr/>
      </p:nvGrpSpPr>
      <p:grpSpPr>
        <a:xfrm>
          <a:off x="0" y="0"/>
          <a:ext cx="0" cy="0"/>
          <a:chOff x="0" y="0"/>
          <a:chExt cx="0" cy="0"/>
        </a:xfrm>
      </p:grpSpPr>
      <p:sp>
        <p:nvSpPr>
          <p:cNvPr id="138" name="Title Text"/>
          <p:cNvSpPr txBox="1">
            <a:spLocks noGrp="1"/>
          </p:cNvSpPr>
          <p:nvPr>
            <p:ph type="title"/>
          </p:nvPr>
        </p:nvSpPr>
        <p:spPr>
          <a:xfrm>
            <a:off x="160629" y="1485900"/>
            <a:ext cx="8753476" cy="2152650"/>
          </a:xfrm>
          <a:prstGeom prst="rect">
            <a:avLst/>
          </a:prstGeom>
        </p:spPr>
        <p:txBody>
          <a:bodyPr anchor="ctr">
            <a:normAutofit/>
          </a:bodyPr>
          <a:lstStyle>
            <a:lvl1pPr>
              <a:defRPr>
                <a:solidFill>
                  <a:srgbClr val="FFFFFF"/>
                </a:solidFill>
              </a:defRPr>
            </a:lvl1pPr>
          </a:lstStyle>
          <a:p>
            <a:r>
              <a:t>Title Text</a:t>
            </a:r>
          </a:p>
        </p:txBody>
      </p:sp>
      <p:sp>
        <p:nvSpPr>
          <p:cNvPr id="139" name="Body Level One…"/>
          <p:cNvSpPr txBox="1">
            <a:spLocks noGrp="1"/>
          </p:cNvSpPr>
          <p:nvPr>
            <p:ph type="body" sz="quarter" idx="1"/>
          </p:nvPr>
        </p:nvSpPr>
        <p:spPr>
          <a:xfrm>
            <a:off x="160629" y="3729433"/>
            <a:ext cx="8753476" cy="359395"/>
          </a:xfrm>
          <a:prstGeom prst="rect">
            <a:avLst/>
          </a:prstGeom>
        </p:spPr>
        <p:txBody>
          <a:bodyPr anchor="ctr"/>
          <a:lstStyle>
            <a:lvl1pPr marL="0" indent="0">
              <a:spcBef>
                <a:spcPts val="300"/>
              </a:spcBef>
              <a:buClrTx/>
              <a:buSzTx/>
              <a:buFontTx/>
              <a:buNone/>
              <a:defRPr sz="1400" i="1">
                <a:solidFill>
                  <a:srgbClr val="FFFFFF"/>
                </a:solidFill>
                <a:latin typeface="Gill Sans MT Regular"/>
                <a:ea typeface="Gill Sans MT Regular"/>
                <a:cs typeface="Gill Sans MT Regular"/>
                <a:sym typeface="Gill Sans MT Regular"/>
              </a:defRPr>
            </a:lvl1pPr>
            <a:lvl2pPr marL="591502" indent="-180022">
              <a:spcBef>
                <a:spcPts val="300"/>
              </a:spcBef>
              <a:buClrTx/>
              <a:buFontTx/>
              <a:buBlip>
                <a:blip r:embed="rId2"/>
              </a:buBlip>
              <a:defRPr sz="1400" i="1">
                <a:solidFill>
                  <a:srgbClr val="FFFFFF"/>
                </a:solidFill>
                <a:latin typeface="Gill Sans MT Regular"/>
                <a:ea typeface="Gill Sans MT Regular"/>
                <a:cs typeface="Gill Sans MT Regular"/>
                <a:sym typeface="Gill Sans MT Regular"/>
              </a:defRPr>
            </a:lvl2pPr>
            <a:lvl3pPr marL="982980" indent="-160019">
              <a:spcBef>
                <a:spcPts val="300"/>
              </a:spcBef>
              <a:buClrTx/>
              <a:buFontTx/>
              <a:buBlip>
                <a:blip r:embed="rId3"/>
              </a:buBlip>
              <a:defRPr sz="1400" i="1">
                <a:solidFill>
                  <a:srgbClr val="FFFFFF"/>
                </a:solidFill>
                <a:latin typeface="Gill Sans MT Regular"/>
                <a:ea typeface="Gill Sans MT Regular"/>
                <a:cs typeface="Gill Sans MT Regular"/>
                <a:sym typeface="Gill Sans MT Regular"/>
              </a:defRPr>
            </a:lvl3pPr>
            <a:lvl4pPr marL="1414462" indent="-180022">
              <a:spcBef>
                <a:spcPts val="300"/>
              </a:spcBef>
              <a:buClrTx/>
              <a:buFontTx/>
              <a:buBlip>
                <a:blip r:embed="rId4"/>
              </a:buBlip>
              <a:defRPr sz="1400" i="1">
                <a:solidFill>
                  <a:srgbClr val="FFFFFF"/>
                </a:solidFill>
                <a:latin typeface="Gill Sans MT Regular"/>
                <a:ea typeface="Gill Sans MT Regular"/>
                <a:cs typeface="Gill Sans MT Regular"/>
                <a:sym typeface="Gill Sans MT Regular"/>
              </a:defRPr>
            </a:lvl4pPr>
            <a:lvl5pPr marL="1931670" indent="-285750">
              <a:spcBef>
                <a:spcPts val="300"/>
              </a:spcBef>
              <a:buClrTx/>
              <a:buFontTx/>
              <a:buBlip>
                <a:blip r:embed="rId5"/>
              </a:buBlip>
              <a:defRPr sz="1400" i="1">
                <a:solidFill>
                  <a:srgbClr val="FFFFFF"/>
                </a:solidFill>
                <a:latin typeface="Gill Sans MT Regular"/>
                <a:ea typeface="Gill Sans MT Regular"/>
                <a:cs typeface="Gill Sans MT Regular"/>
                <a:sym typeface="Gill Sans MT Regular"/>
              </a:defRPr>
            </a:lvl5pPr>
          </a:lstStyle>
          <a:p>
            <a:r>
              <a:t>Body Level One</a:t>
            </a:r>
          </a:p>
          <a:p>
            <a:pPr lvl="1"/>
            <a:r>
              <a:t>Body Level Two</a:t>
            </a:r>
          </a:p>
          <a:p>
            <a:pPr lvl="2"/>
            <a:r>
              <a:t>Body Level Three</a:t>
            </a:r>
          </a:p>
          <a:p>
            <a:pPr lvl="3"/>
            <a:r>
              <a:t>Body Level Four</a:t>
            </a:r>
          </a:p>
          <a:p>
            <a:pPr lvl="4"/>
            <a:r>
              <a:t>Body Level Five</a:t>
            </a:r>
          </a:p>
        </p:txBody>
      </p:sp>
      <p:pic>
        <p:nvPicPr>
          <p:cNvPr id="140" name="Afbeelding 7" descr="Afbeelding 7"/>
          <p:cNvPicPr>
            <a:picLocks noChangeAspect="1"/>
          </p:cNvPicPr>
          <p:nvPr/>
        </p:nvPicPr>
        <p:blipFill>
          <a:blip r:embed="rId6"/>
          <a:stretch>
            <a:fillRect/>
          </a:stretch>
        </p:blipFill>
        <p:spPr>
          <a:xfrm>
            <a:off x="7651153" y="4739292"/>
            <a:ext cx="1262952" cy="244172"/>
          </a:xfrm>
          <a:prstGeom prst="rect">
            <a:avLst/>
          </a:prstGeom>
          <a:ln w="12700">
            <a:miter lim="400000"/>
          </a:ln>
        </p:spPr>
      </p:pic>
      <p:sp>
        <p:nvSpPr>
          <p:cNvPr id="141" name="Slide Number"/>
          <p:cNvSpPr txBox="1">
            <a:spLocks noGrp="1"/>
          </p:cNvSpPr>
          <p:nvPr>
            <p:ph type="sldNum" sz="quarter" idx="2"/>
          </p:nvPr>
        </p:nvSpPr>
        <p:spPr>
          <a:xfrm>
            <a:off x="54864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4432059" y="4793102"/>
            <a:ext cx="279883" cy="276999"/>
          </a:xfrm>
        </p:spPr>
        <p:txBody>
          <a:bodyPr/>
          <a:lstStyle/>
          <a:p>
            <a:fld id="{0D65AAE5-278B-471D-99EB-47EC81D812E7}" type="slidenum">
              <a:rPr lang="en-US" smtClean="0"/>
              <a:pPr/>
              <a:t>‹#›</a:t>
            </a:fld>
            <a:endParaRPr lang="en-US"/>
          </a:p>
        </p:txBody>
      </p:sp>
      <p:sp>
        <p:nvSpPr>
          <p:cNvPr id="12" name="Content Placeholder 11"/>
          <p:cNvSpPr>
            <a:spLocks noGrp="1"/>
          </p:cNvSpPr>
          <p:nvPr>
            <p:ph sz="quarter" idx="13"/>
          </p:nvPr>
        </p:nvSpPr>
        <p:spPr>
          <a:xfrm>
            <a:off x="316706" y="833439"/>
            <a:ext cx="8723710" cy="37314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23729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endParaRPr lang="nl-NL" dirty="0"/>
          </a:p>
        </p:txBody>
      </p:sp>
      <p:sp>
        <p:nvSpPr>
          <p:cNvPr id="12" name="Footer Placeholder 11"/>
          <p:cNvSpPr>
            <a:spLocks noGrp="1"/>
          </p:cNvSpPr>
          <p:nvPr>
            <p:ph type="ftr" sz="quarter" idx="11"/>
          </p:nvPr>
        </p:nvSpPr>
        <p:spPr/>
        <p:txBody>
          <a:bodyPr/>
          <a:lstStyle/>
          <a:p>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4" y="1241999"/>
            <a:ext cx="7991475" cy="3294282"/>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le 1"/>
          <p:cNvSpPr>
            <a:spLocks noGrp="1"/>
          </p:cNvSpPr>
          <p:nvPr>
            <p:ph type="title"/>
          </p:nvPr>
        </p:nvSpPr>
        <p:spPr/>
        <p:txBody>
          <a:bodyPr/>
          <a:lstStyle/>
          <a:p>
            <a:r>
              <a:rPr lang="nl-NL"/>
              <a:t>Klik om stijl te bewerken</a:t>
            </a:r>
            <a:endParaRPr lang="nl-NL" dirty="0"/>
          </a:p>
        </p:txBody>
      </p:sp>
    </p:spTree>
    <p:extLst>
      <p:ext uri="{BB962C8B-B14F-4D97-AF65-F5344CB8AC3E}">
        <p14:creationId xmlns:p14="http://schemas.microsoft.com/office/powerpoint/2010/main" val="2590092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a:xfrm>
            <a:off x="160630" y="1099534"/>
            <a:ext cx="4318000" cy="35029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523220"/>
          </a:xfrm>
        </p:spPr>
        <p:txBody>
          <a:bodyPr wrap="square" anchor="t">
            <a:spAutoFit/>
          </a:bodyPr>
          <a:lstStyle>
            <a:lvl1pPr marL="0" indent="0">
              <a:buFont typeface="Arial"/>
              <a:buNone/>
              <a:defRPr sz="200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99534"/>
            <a:ext cx="4318000" cy="35029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370040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ed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nl-BE" dirty="0"/>
              <a:t>Click to edit master title style</a:t>
            </a:r>
            <a:endParaRPr lang="en-US" dirty="0"/>
          </a:p>
        </p:txBody>
      </p:sp>
      <p:sp>
        <p:nvSpPr>
          <p:cNvPr id="3" name="Content Placeholder 2"/>
          <p:cNvSpPr>
            <a:spLocks noGrp="1"/>
          </p:cNvSpPr>
          <p:nvPr>
            <p:ph idx="1" hasCustomPrompt="1"/>
          </p:nvPr>
        </p:nvSpPr>
        <p:spPr>
          <a:xfrm>
            <a:off x="160631" y="1099535"/>
            <a:ext cx="8753475" cy="3429983"/>
          </a:xfrm>
        </p:spPr>
        <p:txBody>
          <a:bodyPr/>
          <a:lstStyle>
            <a:lvl2pPr marL="668655" indent="-257175">
              <a:buFontTx/>
              <a:buBlip>
                <a:blip r:embed="rId2"/>
              </a:buBlip>
              <a:defRPr/>
            </a:lvl2pPr>
            <a:lvl3pPr marL="1028700" indent="-205740">
              <a:buFontTx/>
              <a:buBlip>
                <a:blip r:embed="rId3"/>
              </a:buBlip>
              <a:defRPr/>
            </a:lvl3pPr>
            <a:lvl4pPr marL="1520190" indent="-285750">
              <a:buFontTx/>
              <a:buBlip>
                <a:blip r:embed="rId4"/>
              </a:buBlip>
              <a:defRPr/>
            </a:lvl4pPr>
            <a:lvl5pPr marL="1851660" indent="-205740">
              <a:buFontTx/>
              <a:buBlip>
                <a:blip r:embed="rId5"/>
              </a:buBlip>
              <a:defRPr/>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5" name="Text Placeholder 4"/>
          <p:cNvSpPr>
            <a:spLocks noGrp="1"/>
          </p:cNvSpPr>
          <p:nvPr>
            <p:ph type="body" sz="quarter" idx="13" hasCustomPrompt="1"/>
          </p:nvPr>
        </p:nvSpPr>
        <p:spPr>
          <a:xfrm>
            <a:off x="160630" y="576315"/>
            <a:ext cx="8753475" cy="461665"/>
          </a:xfrm>
        </p:spPr>
        <p:txBody>
          <a:bodyPr wrap="square" anchor="t">
            <a:spAutoFit/>
          </a:bodyPr>
          <a:lstStyle>
            <a:lvl1pPr marL="0" indent="0">
              <a:lnSpc>
                <a:spcPct val="120000"/>
              </a:lnSpc>
              <a:buFont typeface="Arial"/>
              <a:buNone/>
              <a:defRPr sz="2000" cap="none" baseline="0">
                <a:solidFill>
                  <a:schemeClr val="tx1"/>
                </a:solidFill>
              </a:defRPr>
            </a:lvl1pPr>
          </a:lstStyle>
          <a:p>
            <a:pPr lvl="0"/>
            <a:r>
              <a:rPr lang="nl-BE" dirty="0"/>
              <a:t>Click to edit master subtitle style</a:t>
            </a:r>
          </a:p>
        </p:txBody>
      </p:sp>
      <p:sp>
        <p:nvSpPr>
          <p:cNvPr id="6" name="Slide Number Placeholder 5"/>
          <p:cNvSpPr>
            <a:spLocks noGrp="1"/>
          </p:cNvSpPr>
          <p:nvPr>
            <p:ph type="sldNum" sz="quarter" idx="4"/>
          </p:nvPr>
        </p:nvSpPr>
        <p:spPr>
          <a:xfrm>
            <a:off x="4140200" y="4735952"/>
            <a:ext cx="863600" cy="276999"/>
          </a:xfrm>
          <a:prstGeom prst="rect">
            <a:avLst/>
          </a:prstGeom>
        </p:spPr>
        <p:txBody>
          <a:bodyPr vert="horz" lIns="91440" tIns="45720" rIns="91440" bIns="45720" rtlCol="0" anchor="ctr">
            <a:spAutoFit/>
          </a:bodyPr>
          <a:lstStyle>
            <a:lvl1pPr algn="ctr">
              <a:defRPr sz="1200">
                <a:solidFill>
                  <a:schemeClr val="tx2">
                    <a:lumMod val="75000"/>
                  </a:schemeClr>
                </a:solidFill>
              </a:defRPr>
            </a:lvl1pPr>
          </a:lstStyle>
          <a:p>
            <a:fld id="{8836216C-5BC3-7C44-80F8-E30864FFC228}" type="slidenum">
              <a:rPr lang="en-US" smtClean="0"/>
              <a:pPr/>
              <a:t>‹#›</a:t>
            </a:fld>
            <a:endParaRPr lang="en-US"/>
          </a:p>
        </p:txBody>
      </p:sp>
    </p:spTree>
    <p:extLst>
      <p:ext uri="{BB962C8B-B14F-4D97-AF65-F5344CB8AC3E}">
        <p14:creationId xmlns:p14="http://schemas.microsoft.com/office/powerpoint/2010/main" val="11081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a:xfrm>
            <a:off x="160630" y="1099534"/>
            <a:ext cx="4318000" cy="35029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523220"/>
          </a:xfrm>
        </p:spPr>
        <p:txBody>
          <a:bodyPr wrap="square" anchor="t">
            <a:spAutoFit/>
          </a:bodyPr>
          <a:lstStyle>
            <a:lvl1pPr marL="0" indent="0">
              <a:buFont typeface="Arial"/>
              <a:buNone/>
              <a:defRPr sz="200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99534"/>
            <a:ext cx="4318000" cy="35029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72527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Afbeelding 4" descr="Afbeelding 4"/>
          <p:cNvPicPr>
            <a:picLocks noChangeAspect="1"/>
          </p:cNvPicPr>
          <p:nvPr/>
        </p:nvPicPr>
        <p:blipFill>
          <a:blip r:embed="rId12"/>
          <a:stretch>
            <a:fillRect/>
          </a:stretch>
        </p:blipFill>
        <p:spPr>
          <a:xfrm>
            <a:off x="7651153" y="4733945"/>
            <a:ext cx="1262952" cy="244172"/>
          </a:xfrm>
          <a:prstGeom prst="rect">
            <a:avLst/>
          </a:prstGeom>
          <a:ln w="12700">
            <a:miter lim="400000"/>
          </a:ln>
        </p:spPr>
      </p:pic>
      <p:sp>
        <p:nvSpPr>
          <p:cNvPr id="3" name="Slide Number"/>
          <p:cNvSpPr txBox="1">
            <a:spLocks noGrp="1"/>
          </p:cNvSpPr>
          <p:nvPr>
            <p:ph type="sldNum" sz="quarter" idx="2"/>
          </p:nvPr>
        </p:nvSpPr>
        <p:spPr>
          <a:xfrm>
            <a:off x="4435172" y="4799474"/>
            <a:ext cx="273656" cy="264255"/>
          </a:xfrm>
          <a:prstGeom prst="rect">
            <a:avLst/>
          </a:prstGeom>
          <a:ln w="12700">
            <a:miter lim="400000"/>
          </a:ln>
        </p:spPr>
        <p:txBody>
          <a:bodyPr wrap="none" lIns="45719" rIns="45719" anchor="ctr">
            <a:spAutoFit/>
          </a:bodyPr>
          <a:lstStyle>
            <a:lvl1pPr algn="ctr">
              <a:defRPr sz="1200">
                <a:solidFill>
                  <a:srgbClr val="337796"/>
                </a:solidFill>
              </a:defRPr>
            </a:lvl1pPr>
          </a:lstStyle>
          <a:p>
            <a:fld id="{86CB4B4D-7CA3-9044-876B-883B54F8677D}" type="slidenum">
              <a:t>‹#›</a:t>
            </a:fld>
            <a:endParaRPr/>
          </a:p>
        </p:txBody>
      </p:sp>
      <p:sp>
        <p:nvSpPr>
          <p:cNvPr id="4" name="Title Text"/>
          <p:cNvSpPr txBox="1">
            <a:spLocks noGrp="1"/>
          </p:cNvSpPr>
          <p:nvPr>
            <p:ph type="title"/>
          </p:nvPr>
        </p:nvSpPr>
        <p:spPr>
          <a:xfrm>
            <a:off x="457200" y="205978"/>
            <a:ext cx="8229600" cy="994172"/>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Title Text</a:t>
            </a:r>
          </a:p>
        </p:txBody>
      </p:sp>
      <p:sp>
        <p:nvSpPr>
          <p:cNvPr id="5"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2pPr>
              <a:buBlip>
                <a:blip r:embed="rId13"/>
              </a:buBlip>
            </a:lvl2pPr>
            <a:lvl3pPr>
              <a:buBlip>
                <a:blip r:embed="rId14"/>
              </a:buBlip>
            </a:lvl3pPr>
            <a:lvl4pPr>
              <a:buBlip>
                <a:blip r:embed="rId15"/>
              </a:buBlip>
            </a:lvl4pPr>
            <a:lvl5pPr>
              <a:buBlip>
                <a:blip r:embed="rId16"/>
              </a:buBlip>
            </a:lvl5p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60" r:id="rId3"/>
    <p:sldLayoutId id="2147483663" r:id="rId4"/>
    <p:sldLayoutId id="2147483664" r:id="rId5"/>
    <p:sldLayoutId id="2147483665" r:id="rId6"/>
    <p:sldLayoutId id="2147483666" r:id="rId7"/>
    <p:sldLayoutId id="2147483667" r:id="rId8"/>
    <p:sldLayoutId id="2147483668" r:id="rId9"/>
    <p:sldLayoutId id="2147483669" r:id="rId10"/>
  </p:sldLayoutIdLst>
  <p:transition spd="med"/>
  <p:hf hdr="0" ftr="0" dt="0"/>
  <p:txStyles>
    <p:title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p:titleStyle>
    <p:body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1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1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1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1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p:bodyStyle>
    <p:otherStyle>
      <a:lvl1pPr marL="0" marR="0" indent="0" algn="ctr" defTabSz="41148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11480" algn="ctr" defTabSz="41148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822960" algn="ctr" defTabSz="41148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234439" algn="ctr" defTabSz="41148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645920" algn="ctr" defTabSz="41148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057400" algn="ctr" defTabSz="41148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468879" algn="ctr" defTabSz="41148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2880360" algn="ctr" defTabSz="41148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291840" algn="ctr" defTabSz="41148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ing.oreilly.com/videos/kubernetes-course-from/978178980682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learning.oreilly.com/library/view/kubernetes-design-patterns/9781789619270/" TargetMode="External"/><Relationship Id="rId4" Type="http://schemas.openxmlformats.org/officeDocument/2006/relationships/hyperlink" Target="https://learning.oreilly.com/library/view/microservices-in-action/978161729445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hyperlink" Target="https://github.com/k8-scalar/k8-scalar/tree/master/studies/WOC2019/Experiments/Operations/saas-app/kube_deployment/resourcequota" TargetMode="External"/><Relationship Id="rId2" Type="http://schemas.openxmlformats.org/officeDocument/2006/relationships/hyperlink" Target="https://github.com/k8-scalar/k8-scalar/tree/master/studies/WOC2019/Experiments/Operations/saas-app/kube_deployment/sla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kubernetes.io/docs/concepts/extend-kubernetes/compute-storage-net/device-plugins/" TargetMode="External"/><Relationship Id="rId2" Type="http://schemas.openxmlformats.org/officeDocument/2006/relationships/hyperlink" Target="https://kubernetes.io/docs/tasks/administer-cluster/cpu-management-policies/" TargetMode="External"/><Relationship Id="rId1" Type="http://schemas.openxmlformats.org/officeDocument/2006/relationships/slideLayout" Target="../slideLayouts/slideLayout2.xml"/><Relationship Id="rId6" Type="http://schemas.openxmlformats.org/officeDocument/2006/relationships/hyperlink" Target="https://kubernetes.io/blog/2019/03/07/raw-block-volume-support-to-beta/" TargetMode="External"/><Relationship Id="rId5" Type="http://schemas.openxmlformats.org/officeDocument/2006/relationships/hyperlink" Target="https://kubernetes.io/docs/tasks/administer-cluster/topology-manager/" TargetMode="External"/><Relationship Id="rId4" Type="http://schemas.openxmlformats.org/officeDocument/2006/relationships/hyperlink" Target="https://github.com/NVIDIA/k8s-device-plugin"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7.png"/><Relationship Id="rId7"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pencontainers/" TargetMode="External"/><Relationship Id="rId2" Type="http://schemas.openxmlformats.org/officeDocument/2006/relationships/hyperlink" Target="https://containerd.io/" TargetMode="External"/><Relationship Id="rId1" Type="http://schemas.openxmlformats.org/officeDocument/2006/relationships/slideLayout" Target="../slideLayouts/slideLayout2.xml"/><Relationship Id="rId6" Type="http://schemas.openxmlformats.org/officeDocument/2006/relationships/hyperlink" Target="https://octoverse.github.com/" TargetMode="External"/><Relationship Id="rId5" Type="http://schemas.openxmlformats.org/officeDocument/2006/relationships/hyperlink" Target="https://www.cncf.io/announcement/2017/11/13/cloud-native-computing-foundation-launches-certified-kubernetes-program-32-conformant-distributions-platforms/" TargetMode="External"/><Relationship Id="rId4" Type="http://schemas.openxmlformats.org/officeDocument/2006/relationships/hyperlink" Target="https://www.cncf.io/blog/2017/12/05/general-availability-containerd-1-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s://youtu.be/6v_BDHIgOY8" TargetMode="External"/><Relationship Id="rId7" Type="http://schemas.openxmlformats.org/officeDocument/2006/relationships/image" Target="../media/image5.png"/><Relationship Id="rId2" Type="http://schemas.openxmlformats.org/officeDocument/2006/relationships/hyperlink" Target="https://github.com/kristenjacobs/container-networking/blob/master/slides/201812-kubecon/slides.pdf"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hyperlink" Target="https://kubernetes.io/docs/reference/using-api/api-overview/#api-groups" TargetMode="External"/><Relationship Id="rId2" Type="http://schemas.openxmlformats.org/officeDocument/2006/relationships/hyperlink" Target="https://kubernetes.io/docs/reference/generated/kubernetes-api/v1.17/#deployment-v1-apps" TargetMode="External"/><Relationship Id="rId1" Type="http://schemas.openxmlformats.org/officeDocument/2006/relationships/slideLayout" Target="../slideLayouts/slideLayout2.xml"/><Relationship Id="rId4" Type="http://schemas.openxmlformats.org/officeDocument/2006/relationships/hyperlink" Target="https://kubernetes.io/docs/reference/generated/kubernetes-api/v1.17/"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hyperlink" Target="https://kubernetes.io/docs/tasks/administer-cluster/highly-available-master/"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ubuntu.com/kubernetes" TargetMode="External"/><Relationship Id="rId2" Type="http://schemas.openxmlformats.org/officeDocument/2006/relationships/hyperlink" Target="https://www.redhat.com/en/openshift-4"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ubernetes.io/docs/concepts/workloads/controllers/deployment/#rolling-back-a-deployment"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5.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png"/><Relationship Id="rId7"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54.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57.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hyperlink" Target="https://kubernetes.io/blog/2019/01/15/container-storage-interface-ga/"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8.png"/><Relationship Id="rId2" Type="http://schemas.openxmlformats.org/officeDocument/2006/relationships/image" Target="../media/image52.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hyperlink" Target="https://medium.com/velotio-perspectives/exploring-upgrade-strategies-for-stateful-sets-in-kubernetes-c02b8286f251"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2.png"/><Relationship Id="rId7"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61.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7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3.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4.png"/></Relationships>
</file>

<file path=ppt/slides/_rels/slide7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3.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5.png"/></Relationships>
</file>

<file path=ppt/slides/_rels/slide7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3.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kubernetes.io/docs/concepts/policy/resource-quotas/#resource-quota-per-priorityclass" TargetMode="External"/><Relationship Id="rId7" Type="http://schemas.openxmlformats.org/officeDocument/2006/relationships/image" Target="../media/image5.png"/><Relationship Id="rId2" Type="http://schemas.openxmlformats.org/officeDocument/2006/relationships/hyperlink" Target="https://kubernetes.io/docs/concepts/policy/resource-quotas/#quota-scopes" TargetMode="Externa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github.com/kubernetes/community/blob/master/contributors/design-proposals/node/resource-qos.md" TargetMode="External"/><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hyperlink" Target="https://kubernetes.io/docs/tasks/administer-cluster/out-of-resource/#evicting-end-user-pods" TargetMode="External"/><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k8-scalar/k8-scalar/tree/master/studies/WOC2019/" TargetMode="Externa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70.png"/></Relationships>
</file>

<file path=ppt/slides/_rels/slide8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2.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73.png"/></Relationships>
</file>

<file path=ppt/slides/_rels/slide89.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5.pn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docs.okd.io/latest/admin_guide/scheduling/scheduler.html#default-scheduler-policy" TargetMode="External"/><Relationship Id="rId2" Type="http://schemas.openxmlformats.org/officeDocument/2006/relationships/hyperlink" Target="https://docs.okd.io/3.11/admin_guide/scheduling/scheduler.html#generic-scheduler"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s://kubernetes.io/docs/concepts/configuration/assign-pod-node/#built-in-node-labels"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hyperlink" Target="https://kubernetes.io/docs/concepts/configuration/assign-pod-node/#node-affinity"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kubernetes.io/docs/concepts/configuration/assign-pod-node/#inter-pod-affinity-and-anti-affinity" TargetMode="External"/><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kubernetes.io/docs/concepts/configuration/taint-and-toleration/"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kubernetes.io/docs/concepts/configuration/pod-priority-preemption/#preemp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461" y="2887190"/>
            <a:ext cx="8421086" cy="523221"/>
          </a:xfrm>
        </p:spPr>
        <p:txBody>
          <a:bodyPr>
            <a:normAutofit/>
          </a:bodyPr>
          <a:lstStyle/>
          <a:p>
            <a:r>
              <a:rPr lang="en-US" dirty="0"/>
              <a:t>Docker</a:t>
            </a:r>
            <a:r>
              <a:rPr lang="en-US" baseline="30000" dirty="0">
                <a:solidFill>
                  <a:schemeClr val="tx1"/>
                </a:solidFill>
              </a:rPr>
              <a:t>1</a:t>
            </a:r>
            <a:r>
              <a:rPr lang="en-US" dirty="0"/>
              <a:t> and Kubernetes</a:t>
            </a:r>
            <a:r>
              <a:rPr lang="en-US" baseline="30000" dirty="0">
                <a:solidFill>
                  <a:schemeClr val="tx1"/>
                </a:solidFill>
              </a:rPr>
              <a:t>2</a:t>
            </a:r>
            <a:r>
              <a:rPr lang="en-US" dirty="0"/>
              <a:t>-Part I</a:t>
            </a:r>
            <a:endParaRPr lang="en-GB" baseline="30000" dirty="0">
              <a:solidFill>
                <a:schemeClr val="tx1"/>
              </a:solidFill>
            </a:endParaRPr>
          </a:p>
        </p:txBody>
      </p:sp>
      <p:sp>
        <p:nvSpPr>
          <p:cNvPr id="3" name="Text Placeholder 2"/>
          <p:cNvSpPr>
            <a:spLocks noGrp="1"/>
          </p:cNvSpPr>
          <p:nvPr>
            <p:ph type="body" sz="quarter" idx="1"/>
          </p:nvPr>
        </p:nvSpPr>
        <p:spPr>
          <a:xfrm>
            <a:off x="361457" y="3564944"/>
            <a:ext cx="8421090" cy="523221"/>
          </a:xfrm>
        </p:spPr>
        <p:txBody>
          <a:bodyPr/>
          <a:lstStyle/>
          <a:p>
            <a:r>
              <a:rPr lang="en-US" dirty="0"/>
              <a:t>Eddy Truyen, Dimitri Van </a:t>
            </a:r>
            <a:r>
              <a:rPr lang="en-US" dirty="0" err="1"/>
              <a:t>Landuyt</a:t>
            </a:r>
            <a:r>
              <a:rPr lang="en-US" dirty="0"/>
              <a:t>, Bert </a:t>
            </a:r>
            <a:r>
              <a:rPr lang="en-US" dirty="0" err="1"/>
              <a:t>Lagaisse</a:t>
            </a:r>
            <a:r>
              <a:rPr lang="en-US" dirty="0"/>
              <a:t>, </a:t>
            </a:r>
            <a:r>
              <a:rPr lang="en-US" dirty="0" err="1"/>
              <a:t>Wouter</a:t>
            </a:r>
            <a:r>
              <a:rPr lang="en-US" dirty="0"/>
              <a:t> </a:t>
            </a:r>
            <a:r>
              <a:rPr lang="en-US" dirty="0" err="1"/>
              <a:t>Joosen</a:t>
            </a:r>
            <a:endParaRPr lang="en-GB" dirty="0"/>
          </a:p>
        </p:txBody>
      </p:sp>
      <p:sp>
        <p:nvSpPr>
          <p:cNvPr id="4" name="TextBox 3"/>
          <p:cNvSpPr txBox="1"/>
          <p:nvPr/>
        </p:nvSpPr>
        <p:spPr>
          <a:xfrm>
            <a:off x="223024" y="4404838"/>
            <a:ext cx="8697951"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400" b="0" i="0" u="none" strike="noStrike" cap="none" spc="0" normalizeH="0" baseline="30000" dirty="0">
                <a:ln>
                  <a:noFill/>
                </a:ln>
                <a:solidFill>
                  <a:srgbClr val="262626"/>
                </a:solidFill>
                <a:effectLst/>
                <a:uFillTx/>
                <a:latin typeface="Arial"/>
                <a:ea typeface="Arial"/>
                <a:cs typeface="Arial"/>
                <a:sym typeface="Arial"/>
              </a:rPr>
              <a:t>1</a:t>
            </a:r>
            <a:r>
              <a:rPr kumimoji="0" lang="en-US" sz="1400" b="0" i="0" u="none" strike="noStrike" cap="none" spc="0" normalizeH="0" baseline="0" dirty="0">
                <a:ln>
                  <a:noFill/>
                </a:ln>
                <a:solidFill>
                  <a:srgbClr val="262626"/>
                </a:solidFill>
                <a:effectLst/>
                <a:uFillTx/>
                <a:latin typeface="Arial"/>
                <a:ea typeface="Arial"/>
                <a:cs typeface="Arial"/>
                <a:sym typeface="Arial"/>
              </a:rPr>
              <a:t> </a:t>
            </a:r>
            <a:r>
              <a:rPr kumimoji="0" lang="en-US" sz="1400" i="0" u="none" strike="noStrike" cap="none" spc="0" normalizeH="0" baseline="0" dirty="0">
                <a:ln>
                  <a:noFill/>
                </a:ln>
                <a:solidFill>
                  <a:srgbClr val="262626"/>
                </a:solidFill>
                <a:effectLst/>
                <a:uFillTx/>
                <a:sym typeface="Arial"/>
              </a:rPr>
              <a:t>partially</a:t>
            </a:r>
            <a:r>
              <a:rPr kumimoji="0" lang="en-US" sz="1400" i="0" u="none" strike="noStrike" cap="none" spc="0" normalizeH="0" dirty="0">
                <a:ln>
                  <a:noFill/>
                </a:ln>
                <a:solidFill>
                  <a:srgbClr val="262626"/>
                </a:solidFill>
                <a:effectLst/>
                <a:uFillTx/>
                <a:sym typeface="Arial"/>
              </a:rPr>
              <a:t> based on </a:t>
            </a:r>
            <a:r>
              <a:rPr lang="en-GB" sz="1400" dirty="0">
                <a:hlinkClick r:id="rId3"/>
              </a:rPr>
              <a:t>Kubernetes Course from a DevOps guru (Kubernetes + Docker)</a:t>
            </a:r>
            <a:r>
              <a:rPr lang="en-GB" sz="1400" dirty="0"/>
              <a:t> by Tao et al.</a:t>
            </a:r>
          </a:p>
          <a:p>
            <a:r>
              <a:rPr lang="en-US" sz="1400" baseline="30000" dirty="0"/>
              <a:t>2</a:t>
            </a:r>
            <a:r>
              <a:rPr lang="en-US" sz="1400" dirty="0"/>
              <a:t> partially based on </a:t>
            </a:r>
            <a:r>
              <a:rPr lang="en-US" sz="1400" dirty="0">
                <a:hlinkClick r:id="rId4"/>
              </a:rPr>
              <a:t>Microservices in Action</a:t>
            </a:r>
            <a:r>
              <a:rPr lang="en-US" sz="1400" dirty="0"/>
              <a:t> by Pereira et al., and </a:t>
            </a:r>
            <a:r>
              <a:rPr lang="en-US" sz="1400" dirty="0">
                <a:hlinkClick r:id="rId5"/>
              </a:rPr>
              <a:t>Kubernetes Design Patterns and Extensions</a:t>
            </a:r>
            <a:r>
              <a:rPr lang="en-US" sz="1400" dirty="0"/>
              <a:t> by Yilmaz O.</a:t>
            </a:r>
          </a:p>
        </p:txBody>
      </p:sp>
      <p:sp>
        <p:nvSpPr>
          <p:cNvPr id="5" name="Slide Number Placeholder 4"/>
          <p:cNvSpPr>
            <a:spLocks noGrp="1"/>
          </p:cNvSpPr>
          <p:nvPr>
            <p:ph type="sldNum" sz="quarter" idx="2"/>
          </p:nvPr>
        </p:nvSpPr>
        <p:spPr/>
        <p:txBody>
          <a:bodyPr/>
          <a:lstStyle/>
          <a:p>
            <a:fld id="{86CB4B4D-7CA3-9044-876B-883B54F8677D}" type="slidenum">
              <a:rPr lang="en-GB" smtClean="0"/>
              <a:t>1</a:t>
            </a:fld>
            <a:endParaRPr lang="en-GB"/>
          </a:p>
        </p:txBody>
      </p:sp>
    </p:spTree>
    <p:extLst>
      <p:ext uri="{BB962C8B-B14F-4D97-AF65-F5344CB8AC3E}">
        <p14:creationId xmlns:p14="http://schemas.microsoft.com/office/powerpoint/2010/main" val="216643655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technology	</a:t>
            </a:r>
            <a:endParaRPr lang="en-GB" dirty="0"/>
          </a:p>
        </p:txBody>
      </p:sp>
      <p:sp>
        <p:nvSpPr>
          <p:cNvPr id="3" name="Text Placeholder 2"/>
          <p:cNvSpPr>
            <a:spLocks noGrp="1"/>
          </p:cNvSpPr>
          <p:nvPr>
            <p:ph type="body" sz="half" idx="1"/>
          </p:nvPr>
        </p:nvSpPr>
        <p:spPr>
          <a:xfrm>
            <a:off x="160629" y="1099533"/>
            <a:ext cx="8462981" cy="3502947"/>
          </a:xfrm>
        </p:spPr>
        <p:txBody>
          <a:bodyPr lIns="45719" rIns="45719" anchor="t">
            <a:normAutofit fontScale="92500" lnSpcReduction="10000"/>
          </a:bodyPr>
          <a:lstStyle/>
          <a:p>
            <a:pPr marL="307975" indent="-307975"/>
            <a:r>
              <a:rPr lang="en-US" dirty="0"/>
              <a:t>Is one implementation of container-based virtualization technologies</a:t>
            </a:r>
            <a:endParaRPr lang="nl-NL"/>
          </a:p>
          <a:p>
            <a:pPr marL="307975" indent="-307975"/>
            <a:r>
              <a:rPr lang="en-US" dirty="0"/>
              <a:t>Easy-to-use</a:t>
            </a:r>
          </a:p>
          <a:p>
            <a:pPr marL="307975" indent="-307975"/>
            <a:r>
              <a:rPr lang="en-US" dirty="0"/>
              <a:t>Innovative Docker registry</a:t>
            </a:r>
          </a:p>
          <a:p>
            <a:pPr marL="307975" indent="-307975"/>
            <a:r>
              <a:rPr lang="en-US" dirty="0"/>
              <a:t>Efficient storage and management of images</a:t>
            </a:r>
          </a:p>
          <a:p>
            <a:pPr marL="307975" indent="-307975"/>
            <a:r>
              <a:rPr lang="en-US" dirty="0"/>
              <a:t>Docker daemon </a:t>
            </a:r>
          </a:p>
          <a:p>
            <a:pPr marL="307975" indent="-307975"/>
            <a:r>
              <a:rPr lang="en-US" dirty="0"/>
              <a:t>More networking options</a:t>
            </a:r>
          </a:p>
          <a:p>
            <a:pPr marL="0" indent="0">
              <a:buNone/>
            </a:pPr>
            <a:endParaRPr lang="en-GB" dirty="0"/>
          </a:p>
        </p:txBody>
      </p:sp>
      <p:sp>
        <p:nvSpPr>
          <p:cNvPr id="4" name="Text Placeholder 3"/>
          <p:cNvSpPr>
            <a:spLocks noGrp="1"/>
          </p:cNvSpPr>
          <p:nvPr>
            <p:ph type="body" sz="quarter" idx="13"/>
          </p:nvPr>
        </p:nvSpPr>
        <p:spPr>
          <a:xfrm>
            <a:off x="160629" y="406148"/>
            <a:ext cx="8753476" cy="523221"/>
          </a:xfrm>
        </p:spPr>
        <p:txBody>
          <a:bodyPr>
            <a:normAutofit/>
          </a:bodyPr>
          <a:lstStyle/>
          <a:p>
            <a:pPr marL="0" indent="0">
              <a:buNone/>
            </a:pPr>
            <a:r>
              <a:rPr lang="en-US" sz="2000" dirty="0"/>
              <a:t>Overview</a:t>
            </a:r>
            <a:endParaRPr lang="en-GB" sz="2000" dirty="0"/>
          </a:p>
        </p:txBody>
      </p:sp>
      <p:sp>
        <p:nvSpPr>
          <p:cNvPr id="5" name="Slide Number Placeholder 4"/>
          <p:cNvSpPr>
            <a:spLocks noGrp="1"/>
          </p:cNvSpPr>
          <p:nvPr>
            <p:ph type="sldNum" sz="quarter" idx="2"/>
          </p:nvPr>
        </p:nvSpPr>
        <p:spPr/>
        <p:txBody>
          <a:bodyPr/>
          <a:lstStyle/>
          <a:p>
            <a:fld id="{86CB4B4D-7CA3-9044-876B-883B54F8677D}" type="slidenum">
              <a:rPr lang="en-GB" smtClean="0"/>
              <a:t>10</a:t>
            </a:fld>
            <a:endParaRPr lang="en-GB"/>
          </a:p>
        </p:txBody>
      </p:sp>
    </p:spTree>
    <p:extLst>
      <p:ext uri="{BB962C8B-B14F-4D97-AF65-F5344CB8AC3E}">
        <p14:creationId xmlns:p14="http://schemas.microsoft.com/office/powerpoint/2010/main" val="2924262662"/>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AB1732-5056-4D2A-8D24-8C17FCC96E80}"/>
              </a:ext>
            </a:extLst>
          </p:cNvPr>
          <p:cNvSpPr>
            <a:spLocks noGrp="1"/>
          </p:cNvSpPr>
          <p:nvPr>
            <p:ph type="title"/>
          </p:nvPr>
        </p:nvSpPr>
        <p:spPr>
          <a:xfrm>
            <a:off x="160628" y="156161"/>
            <a:ext cx="8862073" cy="994172"/>
          </a:xfrm>
        </p:spPr>
        <p:txBody>
          <a:bodyPr/>
          <a:lstStyle/>
          <a:p>
            <a:r>
              <a:rPr lang="nl-BE" dirty="0" smtClean="0"/>
              <a:t>Container QoS Management</a:t>
            </a:r>
            <a:endParaRPr lang="en-GB" dirty="0"/>
          </a:p>
        </p:txBody>
      </p:sp>
      <p:sp>
        <p:nvSpPr>
          <p:cNvPr id="3" name="Tijdelijke aanduiding voor inhoud 2">
            <a:extLst>
              <a:ext uri="{FF2B5EF4-FFF2-40B4-BE49-F238E27FC236}">
                <a16:creationId xmlns:a16="http://schemas.microsoft.com/office/drawing/2014/main" xmlns="" id="{ACE818D7-2407-4451-B4BA-C11D4C5B66FF}"/>
              </a:ext>
            </a:extLst>
          </p:cNvPr>
          <p:cNvSpPr>
            <a:spLocks noGrp="1"/>
          </p:cNvSpPr>
          <p:nvPr>
            <p:ph sz="quarter" idx="13"/>
          </p:nvPr>
        </p:nvSpPr>
        <p:spPr>
          <a:xfrm>
            <a:off x="316706" y="833439"/>
            <a:ext cx="8597399" cy="3731419"/>
          </a:xfrm>
        </p:spPr>
        <p:txBody>
          <a:bodyPr>
            <a:noAutofit/>
          </a:bodyPr>
          <a:lstStyle/>
          <a:p>
            <a:r>
              <a:rPr lang="nl-BE" sz="1800" dirty="0" smtClean="0"/>
              <a:t>Minimum/Maximum for Limits and Requests of Pods in a particular Namespace</a:t>
            </a:r>
          </a:p>
          <a:p>
            <a:r>
              <a:rPr lang="nl-BE" sz="1800" dirty="0" smtClean="0"/>
              <a:t>Default Limits and Requests for those Pods that don’t have limits and requests set</a:t>
            </a:r>
          </a:p>
        </p:txBody>
      </p:sp>
      <p:sp>
        <p:nvSpPr>
          <p:cNvPr id="4"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smtClean="0"/>
              <a:t>Limit ranges</a:t>
            </a:r>
            <a:endParaRPr lang="en-GB" sz="2000" dirty="0"/>
          </a:p>
        </p:txBody>
      </p:sp>
      <p:sp>
        <p:nvSpPr>
          <p:cNvPr id="5" name="Slide Number Placeholder 4"/>
          <p:cNvSpPr>
            <a:spLocks noGrp="1"/>
          </p:cNvSpPr>
          <p:nvPr>
            <p:ph type="sldNum" sz="quarter" idx="12"/>
          </p:nvPr>
        </p:nvSpPr>
        <p:spPr/>
        <p:txBody>
          <a:bodyPr/>
          <a:lstStyle/>
          <a:p>
            <a:fld id="{0D65AAE5-278B-471D-99EB-47EC81D812E7}" type="slidenum">
              <a:rPr lang="en-US" smtClean="0"/>
              <a:pPr/>
              <a:t>100</a:t>
            </a:fld>
            <a:endParaRPr lang="en-US"/>
          </a:p>
        </p:txBody>
      </p:sp>
    </p:spTree>
    <p:extLst>
      <p:ext uri="{BB962C8B-B14F-4D97-AF65-F5344CB8AC3E}">
        <p14:creationId xmlns:p14="http://schemas.microsoft.com/office/powerpoint/2010/main" val="36674004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Bringing all ports together</a:t>
            </a:r>
            <a:endParaRPr lang="en-GB" dirty="0"/>
          </a:p>
        </p:txBody>
      </p:sp>
      <p:sp>
        <p:nvSpPr>
          <p:cNvPr id="3" name="Text Placeholder 2"/>
          <p:cNvSpPr>
            <a:spLocks noGrp="1"/>
          </p:cNvSpPr>
          <p:nvPr>
            <p:ph type="body" sz="half" idx="1"/>
          </p:nvPr>
        </p:nvSpPr>
        <p:spPr/>
        <p:txBody>
          <a:bodyPr/>
          <a:lstStyle/>
          <a:p>
            <a:r>
              <a:rPr lang="nl-BE" sz="1800" dirty="0" smtClean="0"/>
              <a:t>Namespaces and LimitRanges</a:t>
            </a:r>
            <a:endParaRPr lang="nl-BE" sz="1800" dirty="0"/>
          </a:p>
          <a:p>
            <a:pPr lvl="1"/>
            <a:r>
              <a:rPr lang="nl-BE" sz="1800" dirty="0">
                <a:hlinkClick r:id="rId2"/>
              </a:rPr>
              <a:t>https://</a:t>
            </a:r>
            <a:r>
              <a:rPr lang="nl-BE" sz="1800" dirty="0" smtClean="0">
                <a:hlinkClick r:id="rId2"/>
              </a:rPr>
              <a:t>github.com/k8-scalar/k8-scalar/tree/master/studies/WOC2019/Experiments/Operations/saas-app/kube_deployment/slas</a:t>
            </a:r>
            <a:endParaRPr lang="nl-BE" sz="1800" dirty="0" smtClean="0"/>
          </a:p>
          <a:p>
            <a:r>
              <a:rPr lang="nl-BE" sz="1800" dirty="0" smtClean="0"/>
              <a:t>ResourceQuota</a:t>
            </a:r>
          </a:p>
          <a:p>
            <a:pPr lvl="1"/>
            <a:r>
              <a:rPr lang="nl-BE" sz="1800" dirty="0">
                <a:hlinkClick r:id="rId3"/>
              </a:rPr>
              <a:t>https://</a:t>
            </a:r>
            <a:r>
              <a:rPr lang="nl-BE" sz="1800" dirty="0" smtClean="0">
                <a:hlinkClick r:id="rId3"/>
              </a:rPr>
              <a:t>github.com/k8-scalar/k8-scalar/tree/master/studies/WOC2019/Experiments/Operations/saas-app/kube_deployment/resourcequota</a:t>
            </a:r>
            <a:endParaRPr lang="nl-BE" sz="1800" dirty="0" smtClean="0"/>
          </a:p>
          <a:p>
            <a:pPr lvl="1"/>
            <a:endParaRPr lang="nl-BE" sz="1800" dirty="0" smtClean="0"/>
          </a:p>
          <a:p>
            <a:pPr lvl="1"/>
            <a:endParaRPr lang="nl-BE" sz="1800" dirty="0"/>
          </a:p>
          <a:p>
            <a:endParaRPr lang="en-GB" dirty="0"/>
          </a:p>
        </p:txBody>
      </p:sp>
      <p:sp>
        <p:nvSpPr>
          <p:cNvPr id="4" name="Slide Number Placeholder 3"/>
          <p:cNvSpPr>
            <a:spLocks noGrp="1"/>
          </p:cNvSpPr>
          <p:nvPr>
            <p:ph type="sldNum" sz="quarter" idx="2"/>
          </p:nvPr>
        </p:nvSpPr>
        <p:spPr/>
        <p:txBody>
          <a:bodyPr/>
          <a:lstStyle/>
          <a:p>
            <a:fld id="{86CB4B4D-7CA3-9044-876B-883B54F8677D}" type="slidenum">
              <a:rPr lang="en-GB" smtClean="0"/>
              <a:t>101</a:t>
            </a:fld>
            <a:endParaRPr lang="en-GB"/>
          </a:p>
        </p:txBody>
      </p:sp>
      <p:sp>
        <p:nvSpPr>
          <p:cNvPr id="5" name="Text Placeholder 4"/>
          <p:cNvSpPr>
            <a:spLocks noGrp="1"/>
          </p:cNvSpPr>
          <p:nvPr>
            <p:ph type="body" sz="quarter" idx="13"/>
          </p:nvPr>
        </p:nvSpPr>
        <p:spPr/>
        <p:txBody>
          <a:bodyPr>
            <a:normAutofit fontScale="92500" lnSpcReduction="20000"/>
          </a:bodyPr>
          <a:lstStyle/>
          <a:p>
            <a:r>
              <a:rPr lang="en-US" dirty="0" smtClean="0"/>
              <a:t>Multi-tenant SaaS application at k8-scalar</a:t>
            </a:r>
            <a:endParaRPr lang="en-GB" dirty="0"/>
          </a:p>
        </p:txBody>
      </p:sp>
    </p:spTree>
    <p:extLst>
      <p:ext uri="{BB962C8B-B14F-4D97-AF65-F5344CB8AC3E}">
        <p14:creationId xmlns:p14="http://schemas.microsoft.com/office/powerpoint/2010/main" val="3674222201"/>
      </p:ext>
    </p:extLst>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D916722-EB66-4532-94FE-A36AA881C94A}"/>
              </a:ext>
            </a:extLst>
          </p:cNvPr>
          <p:cNvSpPr>
            <a:spLocks noGrp="1"/>
          </p:cNvSpPr>
          <p:nvPr>
            <p:ph type="title"/>
          </p:nvPr>
        </p:nvSpPr>
        <p:spPr/>
        <p:txBody>
          <a:bodyPr/>
          <a:lstStyle/>
          <a:p>
            <a:r>
              <a:rPr lang="nl-BE" dirty="0"/>
              <a:t>Container 	QoS Management</a:t>
            </a:r>
            <a:endParaRPr lang="en-GB" dirty="0"/>
          </a:p>
        </p:txBody>
      </p:sp>
      <p:sp>
        <p:nvSpPr>
          <p:cNvPr id="3" name="Tijdelijke aanduiding voor tekst 2">
            <a:extLst>
              <a:ext uri="{FF2B5EF4-FFF2-40B4-BE49-F238E27FC236}">
                <a16:creationId xmlns:a16="http://schemas.microsoft.com/office/drawing/2014/main" xmlns="" id="{D785A604-1F0C-40F9-88AA-368E4B8ED2F4}"/>
              </a:ext>
            </a:extLst>
          </p:cNvPr>
          <p:cNvSpPr>
            <a:spLocks noGrp="1"/>
          </p:cNvSpPr>
          <p:nvPr>
            <p:ph type="body" sz="half" idx="1"/>
          </p:nvPr>
        </p:nvSpPr>
        <p:spPr/>
        <p:txBody>
          <a:bodyPr>
            <a:normAutofit fontScale="62500" lnSpcReduction="20000"/>
          </a:bodyPr>
          <a:lstStyle/>
          <a:p>
            <a:r>
              <a:rPr lang="nl-BE" dirty="0"/>
              <a:t>CPU Management </a:t>
            </a:r>
            <a:r>
              <a:rPr lang="nl-BE" dirty="0" err="1"/>
              <a:t>policies</a:t>
            </a:r>
            <a:endParaRPr lang="nl-BE" dirty="0"/>
          </a:p>
          <a:p>
            <a:pPr lvl="1"/>
            <a:r>
              <a:rPr lang="nl-BE" dirty="0">
                <a:hlinkClick r:id="rId2"/>
              </a:rPr>
              <a:t>https://kubernetes.io/docs/tasks/administer-cluster/cpu-management-policies/</a:t>
            </a:r>
            <a:endParaRPr lang="nl-BE" dirty="0"/>
          </a:p>
          <a:p>
            <a:r>
              <a:rPr lang="nl-BE" dirty="0" err="1"/>
              <a:t>DevicePlugin</a:t>
            </a:r>
            <a:endParaRPr lang="nl-BE" dirty="0"/>
          </a:p>
          <a:p>
            <a:pPr lvl="1"/>
            <a:r>
              <a:rPr lang="nl-BE" dirty="0">
                <a:hlinkClick r:id="rId3"/>
              </a:rPr>
              <a:t>https://kubernetes.io/docs/concepts/extend-kubernetes/compute-storage-net/device-plugins/</a:t>
            </a:r>
            <a:endParaRPr lang="nl-BE" dirty="0"/>
          </a:p>
          <a:p>
            <a:r>
              <a:rPr lang="nl-BE" dirty="0"/>
              <a:t>GPU support</a:t>
            </a:r>
          </a:p>
          <a:p>
            <a:pPr lvl="1"/>
            <a:r>
              <a:rPr lang="nl-BE" dirty="0">
                <a:hlinkClick r:id="rId4"/>
              </a:rPr>
              <a:t>https://github.com/NVIDIA/k8s-device-plugin</a:t>
            </a:r>
            <a:endParaRPr lang="nl-BE" dirty="0"/>
          </a:p>
          <a:p>
            <a:r>
              <a:rPr lang="nl-BE" dirty="0" err="1"/>
              <a:t>Topology</a:t>
            </a:r>
            <a:r>
              <a:rPr lang="nl-BE" dirty="0"/>
              <a:t> manager</a:t>
            </a:r>
          </a:p>
          <a:p>
            <a:pPr lvl="1"/>
            <a:r>
              <a:rPr lang="nl-BE" dirty="0">
                <a:hlinkClick r:id="rId5"/>
              </a:rPr>
              <a:t>https://kubernetes.io/docs/tasks/administer-cluster/topology-manager/</a:t>
            </a:r>
            <a:endParaRPr lang="nl-BE" dirty="0"/>
          </a:p>
          <a:p>
            <a:r>
              <a:rPr lang="nl-BE" dirty="0" err="1"/>
              <a:t>Raw</a:t>
            </a:r>
            <a:r>
              <a:rPr lang="nl-BE" dirty="0"/>
              <a:t> volumes</a:t>
            </a:r>
          </a:p>
          <a:p>
            <a:pPr lvl="1"/>
            <a:r>
              <a:rPr lang="en-GB" dirty="0">
                <a:hlinkClick r:id="rId6"/>
              </a:rPr>
              <a:t>https://kubernetes.io/blog/2019/03/07/raw-block-volume-support-to-beta/</a:t>
            </a:r>
            <a:endParaRPr lang="en-GB" dirty="0"/>
          </a:p>
          <a:p>
            <a:pPr lvl="1"/>
            <a:endParaRPr lang="en-GB" dirty="0"/>
          </a:p>
        </p:txBody>
      </p:sp>
      <p:sp>
        <p:nvSpPr>
          <p:cNvPr id="4" name="Tijdelijke aanduiding voor tekst 3">
            <a:extLst>
              <a:ext uri="{FF2B5EF4-FFF2-40B4-BE49-F238E27FC236}">
                <a16:creationId xmlns:a16="http://schemas.microsoft.com/office/drawing/2014/main" xmlns="" id="{54C2AB17-E3AD-4301-B3EA-BA7C63283AF7}"/>
              </a:ext>
            </a:extLst>
          </p:cNvPr>
          <p:cNvSpPr>
            <a:spLocks noGrp="1"/>
          </p:cNvSpPr>
          <p:nvPr>
            <p:ph type="body" sz="quarter" idx="13"/>
          </p:nvPr>
        </p:nvSpPr>
        <p:spPr/>
        <p:txBody>
          <a:bodyPr>
            <a:normAutofit fontScale="92500" lnSpcReduction="20000"/>
          </a:bodyPr>
          <a:lstStyle/>
          <a:p>
            <a:pPr marL="0" indent="0">
              <a:buNone/>
            </a:pPr>
            <a:r>
              <a:rPr lang="nl-BE" dirty="0"/>
              <a:t>More options </a:t>
            </a:r>
            <a:r>
              <a:rPr lang="nl-BE" dirty="0" err="1"/>
              <a:t>for</a:t>
            </a:r>
            <a:r>
              <a:rPr lang="nl-BE" dirty="0"/>
              <a:t> controlling </a:t>
            </a:r>
            <a:r>
              <a:rPr lang="nl-BE" dirty="0" err="1"/>
              <a:t>the</a:t>
            </a:r>
            <a:r>
              <a:rPr lang="nl-BE" dirty="0"/>
              <a:t> performance of containers</a:t>
            </a:r>
            <a:endParaRPr lang="en-GB" dirty="0"/>
          </a:p>
        </p:txBody>
      </p:sp>
      <p:sp>
        <p:nvSpPr>
          <p:cNvPr id="5" name="Slide Number Placeholder 4"/>
          <p:cNvSpPr>
            <a:spLocks noGrp="1"/>
          </p:cNvSpPr>
          <p:nvPr>
            <p:ph type="sldNum" sz="quarter" idx="2"/>
          </p:nvPr>
        </p:nvSpPr>
        <p:spPr/>
        <p:txBody>
          <a:bodyPr/>
          <a:lstStyle/>
          <a:p>
            <a:fld id="{86CB4B4D-7CA3-9044-876B-883B54F8677D}" type="slidenum">
              <a:rPr lang="en-GB" smtClean="0"/>
              <a:t>102</a:t>
            </a:fld>
            <a:endParaRPr lang="en-GB"/>
          </a:p>
        </p:txBody>
      </p:sp>
    </p:spTree>
    <p:extLst>
      <p:ext uri="{BB962C8B-B14F-4D97-AF65-F5344CB8AC3E}">
        <p14:creationId xmlns:p14="http://schemas.microsoft.com/office/powerpoint/2010/main" val="76922146"/>
      </p:ext>
    </p:extLst>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19" rIns="45719" anchor="t">
            <a:normAutofit/>
          </a:bodyPr>
          <a:lstStyle/>
          <a:p>
            <a:r>
              <a:rPr lang="en-US" dirty="0"/>
              <a:t>Functional aspects of Kubernetes</a:t>
            </a:r>
          </a:p>
        </p:txBody>
      </p:sp>
      <p:sp>
        <p:nvSpPr>
          <p:cNvPr id="3" name="Text Placeholder 2"/>
          <p:cNvSpPr>
            <a:spLocks noGrp="1"/>
          </p:cNvSpPr>
          <p:nvPr>
            <p:ph type="body" sz="half" idx="1"/>
          </p:nvPr>
        </p:nvSpPr>
        <p:spPr>
          <a:xfrm>
            <a:off x="160631" y="893135"/>
            <a:ext cx="8260355" cy="4034575"/>
          </a:xfrm>
        </p:spPr>
        <p:txBody>
          <a:bodyPr>
            <a:normAutofit/>
          </a:bodyPr>
          <a:lstStyle/>
          <a:p>
            <a:pPr lvl="0">
              <a:lnSpc>
                <a:spcPct val="100000"/>
              </a:lnSpc>
              <a:spcBef>
                <a:spcPts val="0"/>
              </a:spcBef>
              <a:spcAft>
                <a:spcPts val="600"/>
              </a:spcAft>
            </a:pPr>
            <a:r>
              <a:rPr lang="en-US" sz="1600" b="1" dirty="0"/>
              <a:t>Cluster administrator:</a:t>
            </a:r>
            <a:r>
              <a:rPr lang="en-US" sz="1600" dirty="0"/>
              <a:t> A person who installs, configures, controls and monitors container clusters. </a:t>
            </a:r>
          </a:p>
          <a:p>
            <a:pPr marL="754380" lvl="1" indent="-342900">
              <a:lnSpc>
                <a:spcPct val="100000"/>
              </a:lnSpc>
              <a:spcBef>
                <a:spcPts val="0"/>
              </a:spcBef>
              <a:buFont typeface="+mj-lt"/>
              <a:buAutoNum type="arabicPeriod"/>
            </a:pPr>
            <a:r>
              <a:rPr lang="en-US" sz="1600" dirty="0"/>
              <a:t>cluster architecture and setup  </a:t>
            </a:r>
          </a:p>
          <a:p>
            <a:pPr marL="754380" lvl="1" indent="-342900">
              <a:lnSpc>
                <a:spcPct val="100000"/>
              </a:lnSpc>
              <a:spcBef>
                <a:spcPts val="0"/>
              </a:spcBef>
              <a:buFont typeface="+mj-lt"/>
              <a:buAutoNum type="arabicPeriod"/>
            </a:pPr>
            <a:r>
              <a:rPr lang="en-US" sz="1600" dirty="0"/>
              <a:t>customization of container orchestration framework components </a:t>
            </a:r>
          </a:p>
          <a:p>
            <a:pPr marL="754380" lvl="1" indent="-342900">
              <a:lnSpc>
                <a:spcPct val="100000"/>
              </a:lnSpc>
              <a:spcBef>
                <a:spcPts val="0"/>
              </a:spcBef>
              <a:buFont typeface="+mj-lt"/>
              <a:buAutoNum type="arabicPeriod"/>
            </a:pPr>
            <a:r>
              <a:rPr lang="en-US" sz="1600" dirty="0"/>
              <a:t>container networking</a:t>
            </a:r>
          </a:p>
          <a:p>
            <a:pPr marL="754380" lvl="1" indent="-342900">
              <a:lnSpc>
                <a:spcPct val="100000"/>
              </a:lnSpc>
              <a:spcBef>
                <a:spcPts val="0"/>
              </a:spcBef>
              <a:buFont typeface="+mj-lt"/>
              <a:buAutoNum type="arabicPeriod"/>
            </a:pPr>
            <a:r>
              <a:rPr lang="en-US" sz="1600" dirty="0"/>
              <a:t>resource quota management</a:t>
            </a:r>
          </a:p>
          <a:p>
            <a:pPr marL="754380" lvl="1" indent="-342900">
              <a:lnSpc>
                <a:spcPct val="100000"/>
              </a:lnSpc>
              <a:spcBef>
                <a:spcPts val="0"/>
              </a:spcBef>
              <a:spcAft>
                <a:spcPts val="600"/>
              </a:spcAft>
              <a:buFont typeface="+mj-lt"/>
              <a:buAutoNum type="arabicPeriod"/>
            </a:pPr>
            <a:r>
              <a:rPr lang="en-US" sz="1600" dirty="0"/>
              <a:t>securing clusters</a:t>
            </a:r>
          </a:p>
          <a:p>
            <a:pPr>
              <a:lnSpc>
                <a:spcPct val="100000"/>
              </a:lnSpc>
              <a:spcBef>
                <a:spcPts val="0"/>
              </a:spcBef>
              <a:spcAft>
                <a:spcPts val="600"/>
              </a:spcAft>
            </a:pPr>
            <a:r>
              <a:rPr lang="en-US" sz="1600" b="1" dirty="0"/>
              <a:t>Application Manager:</a:t>
            </a:r>
            <a:r>
              <a:rPr lang="en-US" sz="1600" dirty="0"/>
              <a:t> A person who develops, deploys, configures, controls or monitors an application that runs in a container cluster. </a:t>
            </a:r>
          </a:p>
          <a:p>
            <a:pPr marL="754380" lvl="1" indent="-342900">
              <a:lnSpc>
                <a:spcPct val="100000"/>
              </a:lnSpc>
              <a:spcBef>
                <a:spcPts val="0"/>
              </a:spcBef>
              <a:buFont typeface="+mj-lt"/>
              <a:buAutoNum type="arabicPeriod" startAt="6"/>
            </a:pPr>
            <a:r>
              <a:rPr lang="en-US" sz="1600" dirty="0"/>
              <a:t>application configuration and deployment</a:t>
            </a:r>
          </a:p>
          <a:p>
            <a:pPr marL="754380" lvl="1" indent="-342900">
              <a:lnSpc>
                <a:spcPct val="100000"/>
              </a:lnSpc>
              <a:spcBef>
                <a:spcPts val="0"/>
              </a:spcBef>
              <a:buFont typeface="+mj-lt"/>
              <a:buAutoNum type="arabicPeriod" startAt="7"/>
            </a:pPr>
            <a:r>
              <a:rPr lang="en-US" sz="1600" dirty="0"/>
              <a:t>container </a:t>
            </a:r>
            <a:r>
              <a:rPr lang="en-US" sz="1600" dirty="0" err="1"/>
              <a:t>QoS</a:t>
            </a:r>
            <a:r>
              <a:rPr lang="en-US" sz="1600" dirty="0"/>
              <a:t> management</a:t>
            </a:r>
          </a:p>
          <a:p>
            <a:pPr marL="754380" lvl="1" indent="-342900">
              <a:lnSpc>
                <a:spcPct val="100000"/>
              </a:lnSpc>
              <a:spcBef>
                <a:spcPts val="0"/>
              </a:spcBef>
              <a:spcAft>
                <a:spcPts val="600"/>
              </a:spcAft>
              <a:buFont typeface="+mj-lt"/>
              <a:buAutoNum type="arabicPeriod" startAt="7"/>
            </a:pPr>
            <a:r>
              <a:rPr lang="en-US" sz="1600" dirty="0"/>
              <a:t>securing containers</a:t>
            </a:r>
          </a:p>
          <a:p>
            <a:pPr marL="411480" lvl="1" indent="0">
              <a:lnSpc>
                <a:spcPct val="100000"/>
              </a:lnSpc>
              <a:spcBef>
                <a:spcPts val="0"/>
              </a:spcBef>
              <a:buNone/>
            </a:pPr>
            <a:r>
              <a:rPr lang="en-US" sz="1600" b="1" dirty="0"/>
              <a:t>Both stakeholders:</a:t>
            </a:r>
          </a:p>
          <a:p>
            <a:pPr marL="754380" lvl="1" indent="-342900">
              <a:lnSpc>
                <a:spcPct val="100000"/>
              </a:lnSpc>
              <a:spcBef>
                <a:spcPts val="0"/>
              </a:spcBef>
              <a:buFont typeface="+mj-lt"/>
              <a:buAutoNum type="arabicPeriod" startAt="9"/>
            </a:pPr>
            <a:r>
              <a:rPr lang="en-US" sz="1600" dirty="0"/>
              <a:t>cluster and application management</a:t>
            </a:r>
            <a:endParaRPr lang="en-GB" sz="1600" b="1" dirty="0"/>
          </a:p>
          <a:p>
            <a:pPr lvl="0">
              <a:lnSpc>
                <a:spcPct val="110000"/>
              </a:lnSpc>
            </a:pPr>
            <a:endParaRPr lang="en-GB" sz="1300" dirty="0"/>
          </a:p>
          <a:p>
            <a:endParaRPr lang="en-GB" dirty="0"/>
          </a:p>
        </p:txBody>
      </p:sp>
      <p:sp>
        <p:nvSpPr>
          <p:cNvPr id="4" name="Text Placeholder 3"/>
          <p:cNvSpPr>
            <a:spLocks noGrp="1"/>
          </p:cNvSpPr>
          <p:nvPr>
            <p:ph type="body" sz="quarter" idx="13"/>
          </p:nvPr>
        </p:nvSpPr>
        <p:spPr>
          <a:xfrm>
            <a:off x="160631" y="576315"/>
            <a:ext cx="8946046" cy="472764"/>
          </a:xfrm>
        </p:spPr>
        <p:txBody>
          <a:bodyPr lIns="45719" rIns="45719" anchor="t">
            <a:normAutofit fontScale="47500" lnSpcReduction="20000"/>
          </a:bodyPr>
          <a:lstStyle/>
          <a:p>
            <a:pPr marL="307975" indent="-307975"/>
            <a:r>
              <a:rPr lang="en-US" i="1" dirty="0"/>
              <a:t>Def. Functional aspect: a set of related use cases that have the </a:t>
            </a:r>
            <a:r>
              <a:rPr lang="en-US" b="1" i="1" dirty="0"/>
              <a:t>same stakeholder(s) </a:t>
            </a:r>
            <a:r>
              <a:rPr lang="en-US" i="1" dirty="0"/>
              <a:t>and the </a:t>
            </a:r>
            <a:r>
              <a:rPr lang="en-US" b="1" i="1" dirty="0"/>
              <a:t>same type of functionality in common</a:t>
            </a:r>
            <a:r>
              <a:rPr lang="en-US" dirty="0"/>
              <a:t> </a:t>
            </a:r>
            <a:endParaRPr lang="en-GB" dirty="0"/>
          </a:p>
        </p:txBody>
      </p:sp>
      <p:sp>
        <p:nvSpPr>
          <p:cNvPr id="5" name="Right Arrow 4"/>
          <p:cNvSpPr/>
          <p:nvPr/>
        </p:nvSpPr>
        <p:spPr>
          <a:xfrm rot="10800000">
            <a:off x="3619771" y="2299911"/>
            <a:ext cx="438614" cy="148683"/>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7" name="Right Arrow 4">
            <a:extLst>
              <a:ext uri="{FF2B5EF4-FFF2-40B4-BE49-F238E27FC236}">
                <a16:creationId xmlns:a16="http://schemas.microsoft.com/office/drawing/2014/main" xmlns="" id="{51472A3E-2BF2-4CB0-B879-7FCDF7CED357}"/>
              </a:ext>
            </a:extLst>
          </p:cNvPr>
          <p:cNvSpPr/>
          <p:nvPr/>
        </p:nvSpPr>
        <p:spPr>
          <a:xfrm rot="10800000">
            <a:off x="2562364" y="2532733"/>
            <a:ext cx="438614" cy="148683"/>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8" name="Right Arrow 7"/>
          <p:cNvSpPr/>
          <p:nvPr/>
        </p:nvSpPr>
        <p:spPr>
          <a:xfrm rot="10800000">
            <a:off x="3555840" y="3666507"/>
            <a:ext cx="438614" cy="148683"/>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9" name="Right Arrow 4">
            <a:extLst>
              <a:ext uri="{FF2B5EF4-FFF2-40B4-BE49-F238E27FC236}">
                <a16:creationId xmlns:a16="http://schemas.microsoft.com/office/drawing/2014/main" xmlns="" id="{51472A3E-2BF2-4CB0-B879-7FCDF7CED357}"/>
              </a:ext>
            </a:extLst>
          </p:cNvPr>
          <p:cNvSpPr/>
          <p:nvPr/>
        </p:nvSpPr>
        <p:spPr>
          <a:xfrm rot="10800000">
            <a:off x="2781670" y="3888782"/>
            <a:ext cx="438614" cy="148683"/>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10" name="Slide Number Placeholder 9"/>
          <p:cNvSpPr>
            <a:spLocks noGrp="1"/>
          </p:cNvSpPr>
          <p:nvPr>
            <p:ph type="sldNum" sz="quarter" idx="2"/>
          </p:nvPr>
        </p:nvSpPr>
        <p:spPr/>
        <p:txBody>
          <a:bodyPr/>
          <a:lstStyle/>
          <a:p>
            <a:fld id="{86CB4B4D-7CA3-9044-876B-883B54F8677D}" type="slidenum">
              <a:rPr lang="en-GB" smtClean="0"/>
              <a:t>103</a:t>
            </a:fld>
            <a:endParaRPr lang="en-GB"/>
          </a:p>
        </p:txBody>
      </p:sp>
    </p:spTree>
    <p:extLst>
      <p:ext uri="{BB962C8B-B14F-4D97-AF65-F5344CB8AC3E}">
        <p14:creationId xmlns:p14="http://schemas.microsoft.com/office/powerpoint/2010/main" val="37025871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1000"/>
                                        <p:tgtEl>
                                          <p:spTgt spid="8"/>
                                        </p:tgtEl>
                                      </p:cBhvr>
                                    </p:animEffect>
                                    <p:set>
                                      <p:cBhvr>
                                        <p:cTn id="10" dur="1" fill="hold">
                                          <p:stCondLst>
                                            <p:cond delay="999"/>
                                          </p:stCondLst>
                                        </p:cTn>
                                        <p:tgtEl>
                                          <p:spTgt spid="8"/>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10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1" y="170416"/>
            <a:ext cx="8753476" cy="873380"/>
          </a:xfrm>
        </p:spPr>
        <p:txBody>
          <a:bodyPr>
            <a:normAutofit/>
          </a:bodyPr>
          <a:lstStyle/>
          <a:p>
            <a:r>
              <a:rPr lang="en-GB" sz="2100" dirty="0" smtClean="0"/>
              <a:t>Securing clusters</a:t>
            </a:r>
            <a:endParaRPr lang="en-GB" sz="2100" dirty="0"/>
          </a:p>
        </p:txBody>
      </p:sp>
      <p:sp>
        <p:nvSpPr>
          <p:cNvPr id="3" name="Text Placeholder 2"/>
          <p:cNvSpPr>
            <a:spLocks noGrp="1"/>
          </p:cNvSpPr>
          <p:nvPr>
            <p:ph type="body" sz="half" idx="1"/>
          </p:nvPr>
        </p:nvSpPr>
        <p:spPr>
          <a:xfrm>
            <a:off x="808602" y="750499"/>
            <a:ext cx="8418525" cy="3485600"/>
          </a:xfrm>
        </p:spPr>
        <p:txBody>
          <a:bodyPr>
            <a:normAutofit fontScale="62500" lnSpcReduction="20000"/>
          </a:bodyPr>
          <a:lstStyle/>
          <a:p>
            <a:r>
              <a:rPr lang="en-GB" sz="2600" b="1" dirty="0" smtClean="0"/>
              <a:t>Identity and Access Management</a:t>
            </a:r>
          </a:p>
          <a:p>
            <a:r>
              <a:rPr lang="en-US" sz="2600" dirty="0" smtClean="0"/>
              <a:t>Cluster network security</a:t>
            </a:r>
          </a:p>
          <a:p>
            <a:pPr lvl="1"/>
            <a:r>
              <a:rPr lang="en-US" dirty="0" smtClean="0"/>
              <a:t>Network Policies</a:t>
            </a:r>
          </a:p>
          <a:p>
            <a:pPr marL="822961" lvl="2" indent="0">
              <a:buNone/>
            </a:pPr>
            <a:endParaRPr lang="en-US" dirty="0" smtClean="0"/>
          </a:p>
          <a:p>
            <a:pPr marL="822961" lvl="2" indent="0">
              <a:buNone/>
            </a:pPr>
            <a:endParaRPr lang="en-US" dirty="0"/>
          </a:p>
          <a:p>
            <a:pPr marL="822961" lvl="2" indent="0">
              <a:buNone/>
            </a:pPr>
            <a:endParaRPr lang="en-US" dirty="0" smtClean="0"/>
          </a:p>
          <a:p>
            <a:r>
              <a:rPr lang="en-GB" sz="2600" dirty="0" smtClean="0"/>
              <a:t>Private Docker images</a:t>
            </a:r>
          </a:p>
          <a:p>
            <a:r>
              <a:rPr lang="en-US" sz="2600" dirty="0" smtClean="0"/>
              <a:t>Application-level secrets</a:t>
            </a:r>
          </a:p>
          <a:p>
            <a:r>
              <a:rPr lang="en-US" sz="2600" dirty="0" smtClean="0"/>
              <a:t>Improved security isolation of containers</a:t>
            </a:r>
            <a:endParaRPr lang="en-GB" sz="2600" dirty="0"/>
          </a:p>
        </p:txBody>
      </p:sp>
      <p:sp>
        <p:nvSpPr>
          <p:cNvPr id="5" name="Title 1"/>
          <p:cNvSpPr txBox="1">
            <a:spLocks/>
          </p:cNvSpPr>
          <p:nvPr/>
        </p:nvSpPr>
        <p:spPr>
          <a:xfrm>
            <a:off x="160631" y="2374588"/>
            <a:ext cx="8753476" cy="68148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7500"/>
          </a:bodyPr>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lnSpc>
                <a:spcPct val="130000"/>
              </a:lnSpc>
            </a:pPr>
            <a:r>
              <a:rPr lang="en-GB" sz="2100" dirty="0" smtClean="0"/>
              <a:t>Securing containers</a:t>
            </a:r>
            <a:endParaRPr lang="en-GB" sz="2100" dirty="0"/>
          </a:p>
        </p:txBody>
      </p:sp>
      <p:sp>
        <p:nvSpPr>
          <p:cNvPr id="4" name="Slide Number Placeholder 3"/>
          <p:cNvSpPr>
            <a:spLocks noGrp="1"/>
          </p:cNvSpPr>
          <p:nvPr>
            <p:ph type="sldNum" sz="quarter" idx="2"/>
          </p:nvPr>
        </p:nvSpPr>
        <p:spPr/>
        <p:txBody>
          <a:bodyPr/>
          <a:lstStyle/>
          <a:p>
            <a:fld id="{86CB4B4D-7CA3-9044-876B-883B54F8677D}" type="slidenum">
              <a:rPr lang="en-GB" smtClean="0"/>
              <a:t>104</a:t>
            </a:fld>
            <a:endParaRPr lang="en-GB"/>
          </a:p>
        </p:txBody>
      </p:sp>
    </p:spTree>
    <p:extLst>
      <p:ext uri="{BB962C8B-B14F-4D97-AF65-F5344CB8AC3E}">
        <p14:creationId xmlns:p14="http://schemas.microsoft.com/office/powerpoint/2010/main" val="93454434"/>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GB" dirty="0"/>
          </a:p>
        </p:txBody>
      </p:sp>
      <p:sp>
        <p:nvSpPr>
          <p:cNvPr id="3" name="Text Placeholder 2"/>
          <p:cNvSpPr>
            <a:spLocks noGrp="1"/>
          </p:cNvSpPr>
          <p:nvPr>
            <p:ph type="body" sz="half" idx="1"/>
          </p:nvPr>
        </p:nvSpPr>
        <p:spPr>
          <a:xfrm>
            <a:off x="160629" y="1099533"/>
            <a:ext cx="4274543" cy="3502947"/>
          </a:xfrm>
        </p:spPr>
        <p:txBody>
          <a:bodyPr>
            <a:normAutofit fontScale="77500" lnSpcReduction="20000"/>
          </a:bodyPr>
          <a:lstStyle/>
          <a:p>
            <a:r>
              <a:rPr lang="en-GB" dirty="0" smtClean="0"/>
              <a:t>K8s supports a wide range </a:t>
            </a:r>
            <a:r>
              <a:rPr lang="en-GB" dirty="0"/>
              <a:t>of strategies for authentication and authorization of users and worker nodes to control access to the Kubernetes API at master </a:t>
            </a:r>
            <a:r>
              <a:rPr lang="en-GB" dirty="0" smtClean="0"/>
              <a:t>nodes</a:t>
            </a:r>
          </a:p>
          <a:p>
            <a:r>
              <a:rPr lang="en-GB" dirty="0" smtClean="0"/>
              <a:t>Also authentication </a:t>
            </a:r>
            <a:r>
              <a:rPr lang="en-GB" dirty="0"/>
              <a:t>and authorization to control access to the kubelet </a:t>
            </a:r>
            <a:r>
              <a:rPr lang="en-GB" dirty="0" smtClean="0"/>
              <a:t>API</a:t>
            </a:r>
          </a:p>
          <a:p>
            <a:r>
              <a:rPr lang="en-US" dirty="0" smtClean="0"/>
              <a:t>Non-repudiation</a:t>
            </a:r>
            <a:endParaRPr lang="en-GB" dirty="0" smtClean="0"/>
          </a:p>
        </p:txBody>
      </p:sp>
      <p:sp>
        <p:nvSpPr>
          <p:cNvPr id="4" name="Slide Number Placeholder 3"/>
          <p:cNvSpPr>
            <a:spLocks noGrp="1"/>
          </p:cNvSpPr>
          <p:nvPr>
            <p:ph type="sldNum" sz="quarter" idx="2"/>
          </p:nvPr>
        </p:nvSpPr>
        <p:spPr/>
        <p:txBody>
          <a:bodyPr/>
          <a:lstStyle/>
          <a:p>
            <a:fld id="{86CB4B4D-7CA3-9044-876B-883B54F8677D}" type="slidenum">
              <a:rPr lang="en-GB" smtClean="0"/>
              <a:t>105</a:t>
            </a:fld>
            <a:endParaRPr lang="en-GB"/>
          </a:p>
        </p:txBody>
      </p:sp>
      <p:sp>
        <p:nvSpPr>
          <p:cNvPr id="5" name="Text Placeholder 4"/>
          <p:cNvSpPr>
            <a:spLocks noGrp="1"/>
          </p:cNvSpPr>
          <p:nvPr>
            <p:ph type="body" sz="quarter" idx="13"/>
          </p:nvPr>
        </p:nvSpPr>
        <p:spPr/>
        <p:txBody>
          <a:bodyPr>
            <a:normAutofit fontScale="92500" lnSpcReduction="20000"/>
          </a:bodyPr>
          <a:lstStyle/>
          <a:p>
            <a:pPr marL="0" indent="0">
              <a:buNone/>
            </a:pPr>
            <a:r>
              <a:rPr lang="en-US" dirty="0" smtClean="0"/>
              <a:t>Open-source Kubernetes support</a:t>
            </a:r>
            <a:endParaRPr lang="en-GB" dirty="0"/>
          </a:p>
        </p:txBody>
      </p:sp>
      <p:pic>
        <p:nvPicPr>
          <p:cNvPr id="6" name="Picture 5"/>
          <p:cNvPicPr>
            <a:picLocks noChangeAspect="1"/>
          </p:cNvPicPr>
          <p:nvPr/>
        </p:nvPicPr>
        <p:blipFill>
          <a:blip r:embed="rId2"/>
          <a:stretch>
            <a:fillRect/>
          </a:stretch>
        </p:blipFill>
        <p:spPr>
          <a:xfrm>
            <a:off x="4435172" y="153073"/>
            <a:ext cx="4624804" cy="4990427"/>
          </a:xfrm>
          <a:prstGeom prst="rect">
            <a:avLst/>
          </a:prstGeom>
        </p:spPr>
      </p:pic>
    </p:spTree>
    <p:extLst>
      <p:ext uri="{BB962C8B-B14F-4D97-AF65-F5344CB8AC3E}">
        <p14:creationId xmlns:p14="http://schemas.microsoft.com/office/powerpoint/2010/main" val="778755686"/>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34" y="136384"/>
            <a:ext cx="8753476" cy="523221"/>
          </a:xfrm>
        </p:spPr>
        <p:txBody>
          <a:bodyPr/>
          <a:lstStyle/>
          <a:p>
            <a:r>
              <a:rPr lang="en-US" dirty="0" smtClean="0"/>
              <a:t>IAM</a:t>
            </a:r>
            <a:endParaRPr lang="en-GB" dirty="0"/>
          </a:p>
        </p:txBody>
      </p:sp>
      <p:sp>
        <p:nvSpPr>
          <p:cNvPr id="4" name="Slide Number Placeholder 3"/>
          <p:cNvSpPr>
            <a:spLocks noGrp="1"/>
          </p:cNvSpPr>
          <p:nvPr>
            <p:ph type="sldNum" sz="quarter" idx="2"/>
          </p:nvPr>
        </p:nvSpPr>
        <p:spPr/>
        <p:txBody>
          <a:bodyPr/>
          <a:lstStyle/>
          <a:p>
            <a:fld id="{86CB4B4D-7CA3-9044-876B-883B54F8677D}" type="slidenum">
              <a:rPr lang="en-GB" smtClean="0"/>
              <a:t>106</a:t>
            </a:fld>
            <a:endParaRPr lang="en-GB"/>
          </a:p>
        </p:txBody>
      </p:sp>
      <p:sp>
        <p:nvSpPr>
          <p:cNvPr id="5" name="Text Placeholder 4"/>
          <p:cNvSpPr>
            <a:spLocks noGrp="1"/>
          </p:cNvSpPr>
          <p:nvPr>
            <p:ph type="body" sz="quarter" idx="13"/>
          </p:nvPr>
        </p:nvSpPr>
        <p:spPr/>
        <p:txBody>
          <a:bodyPr>
            <a:normAutofit fontScale="92500" lnSpcReduction="20000"/>
          </a:bodyPr>
          <a:lstStyle/>
          <a:p>
            <a:pPr marL="0" indent="0">
              <a:buNone/>
            </a:pPr>
            <a:r>
              <a:rPr lang="en-US" dirty="0" smtClean="0"/>
              <a:t>Role-based access control</a:t>
            </a:r>
            <a:endParaRPr lang="en-GB" dirty="0"/>
          </a:p>
        </p:txBody>
      </p:sp>
      <p:pic>
        <p:nvPicPr>
          <p:cNvPr id="6" name="Picture 5"/>
          <p:cNvPicPr>
            <a:picLocks noChangeAspect="1"/>
          </p:cNvPicPr>
          <p:nvPr/>
        </p:nvPicPr>
        <p:blipFill>
          <a:blip r:embed="rId2"/>
          <a:stretch>
            <a:fillRect/>
          </a:stretch>
        </p:blipFill>
        <p:spPr>
          <a:xfrm>
            <a:off x="345233" y="1533131"/>
            <a:ext cx="7802842" cy="2273758"/>
          </a:xfrm>
          <a:prstGeom prst="rect">
            <a:avLst/>
          </a:prstGeom>
        </p:spPr>
      </p:pic>
      <p:sp>
        <p:nvSpPr>
          <p:cNvPr id="7" name="TextBox 6"/>
          <p:cNvSpPr txBox="1"/>
          <p:nvPr/>
        </p:nvSpPr>
        <p:spPr>
          <a:xfrm>
            <a:off x="2827176" y="3984171"/>
            <a:ext cx="302311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smtClean="0">
                <a:ln>
                  <a:noFill/>
                </a:ln>
                <a:solidFill>
                  <a:srgbClr val="262626"/>
                </a:solidFill>
                <a:effectLst/>
                <a:uFillTx/>
                <a:latin typeface="Arial"/>
                <a:ea typeface="Arial"/>
                <a:cs typeface="Arial"/>
                <a:sym typeface="Arial"/>
              </a:rPr>
              <a:t>Role</a:t>
            </a: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Tree>
    <p:extLst>
      <p:ext uri="{BB962C8B-B14F-4D97-AF65-F5344CB8AC3E}">
        <p14:creationId xmlns:p14="http://schemas.microsoft.com/office/powerpoint/2010/main" val="3209951983"/>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34" y="136384"/>
            <a:ext cx="8753476" cy="523221"/>
          </a:xfrm>
        </p:spPr>
        <p:txBody>
          <a:bodyPr/>
          <a:lstStyle/>
          <a:p>
            <a:r>
              <a:rPr lang="en-US" dirty="0" smtClean="0"/>
              <a:t>IAM</a:t>
            </a:r>
            <a:endParaRPr lang="en-GB" dirty="0"/>
          </a:p>
        </p:txBody>
      </p:sp>
      <p:sp>
        <p:nvSpPr>
          <p:cNvPr id="4" name="Slide Number Placeholder 3"/>
          <p:cNvSpPr>
            <a:spLocks noGrp="1"/>
          </p:cNvSpPr>
          <p:nvPr>
            <p:ph type="sldNum" sz="quarter" idx="2"/>
          </p:nvPr>
        </p:nvSpPr>
        <p:spPr/>
        <p:txBody>
          <a:bodyPr/>
          <a:lstStyle/>
          <a:p>
            <a:fld id="{86CB4B4D-7CA3-9044-876B-883B54F8677D}" type="slidenum">
              <a:rPr lang="en-GB" smtClean="0"/>
              <a:t>107</a:t>
            </a:fld>
            <a:endParaRPr lang="en-GB"/>
          </a:p>
        </p:txBody>
      </p:sp>
      <p:sp>
        <p:nvSpPr>
          <p:cNvPr id="5" name="Text Placeholder 4"/>
          <p:cNvSpPr>
            <a:spLocks noGrp="1"/>
          </p:cNvSpPr>
          <p:nvPr>
            <p:ph type="body" sz="quarter" idx="13"/>
          </p:nvPr>
        </p:nvSpPr>
        <p:spPr/>
        <p:txBody>
          <a:bodyPr>
            <a:normAutofit fontScale="92500" lnSpcReduction="20000"/>
          </a:bodyPr>
          <a:lstStyle/>
          <a:p>
            <a:r>
              <a:rPr lang="en-US" dirty="0" smtClean="0"/>
              <a:t>Role-based access control</a:t>
            </a:r>
            <a:endParaRPr lang="en-GB" dirty="0"/>
          </a:p>
        </p:txBody>
      </p:sp>
      <p:pic>
        <p:nvPicPr>
          <p:cNvPr id="6" name="Picture 5"/>
          <p:cNvPicPr>
            <a:picLocks noChangeAspect="1"/>
          </p:cNvPicPr>
          <p:nvPr/>
        </p:nvPicPr>
        <p:blipFill>
          <a:blip r:embed="rId2"/>
          <a:stretch>
            <a:fillRect/>
          </a:stretch>
        </p:blipFill>
        <p:spPr>
          <a:xfrm>
            <a:off x="326572" y="1122584"/>
            <a:ext cx="7802842" cy="2273758"/>
          </a:xfrm>
          <a:prstGeom prst="rect">
            <a:avLst/>
          </a:prstGeom>
        </p:spPr>
      </p:pic>
    </p:spTree>
    <p:extLst>
      <p:ext uri="{BB962C8B-B14F-4D97-AF65-F5344CB8AC3E}">
        <p14:creationId xmlns:p14="http://schemas.microsoft.com/office/powerpoint/2010/main" val="498482086"/>
      </p:ext>
    </p:extLst>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19" rIns="45719" anchor="t">
            <a:normAutofit/>
          </a:bodyPr>
          <a:lstStyle/>
          <a:p>
            <a:r>
              <a:rPr lang="en-US" dirty="0"/>
              <a:t>Revisiting the highlights from the previous lecture</a:t>
            </a:r>
            <a:endParaRPr lang="en-GB" dirty="0"/>
          </a:p>
        </p:txBody>
      </p:sp>
      <p:sp>
        <p:nvSpPr>
          <p:cNvPr id="3" name="Text Placeholder 2"/>
          <p:cNvSpPr>
            <a:spLocks noGrp="1"/>
          </p:cNvSpPr>
          <p:nvPr>
            <p:ph type="body" sz="half" idx="1"/>
          </p:nvPr>
        </p:nvSpPr>
        <p:spPr>
          <a:xfrm>
            <a:off x="101156" y="1019712"/>
            <a:ext cx="8753478" cy="3502947"/>
          </a:xfrm>
        </p:spPr>
        <p:txBody>
          <a:bodyPr lIns="45719" rIns="45719" anchor="t">
            <a:normAutofit fontScale="85000" lnSpcReduction="20000"/>
          </a:bodyPr>
          <a:lstStyle/>
          <a:p>
            <a:pPr marL="307975" indent="-307975"/>
            <a:r>
              <a:rPr lang="en-US" dirty="0"/>
              <a:t>Dev/Staging/Production environments can be easily created and kept consistent</a:t>
            </a:r>
            <a:endParaRPr lang="nl-NL" dirty="0"/>
          </a:p>
          <a:p>
            <a:pPr lvl="1"/>
            <a:r>
              <a:rPr lang="en-US" b="1" dirty="0"/>
              <a:t>Environment = Kubernetes cluster or a namespace within a Kubernetes cluster?</a:t>
            </a:r>
          </a:p>
          <a:p>
            <a:pPr marL="307975" indent="-307975"/>
            <a:r>
              <a:rPr lang="en-US" strike="sngStrike" dirty="0"/>
              <a:t>Virtual machine</a:t>
            </a:r>
            <a:r>
              <a:rPr lang="en-US" dirty="0"/>
              <a:t> </a:t>
            </a:r>
            <a:r>
              <a:rPr lang="en-US" b="1" dirty="0"/>
              <a:t>Container </a:t>
            </a:r>
            <a:r>
              <a:rPr lang="en-US" dirty="0"/>
              <a:t>images are the output of the Dev environment</a:t>
            </a:r>
          </a:p>
          <a:p>
            <a:pPr lvl="1"/>
            <a:r>
              <a:rPr lang="en-US" dirty="0"/>
              <a:t>VM sprawl </a:t>
            </a:r>
            <a:r>
              <a:rPr lang="en-US" b="1" dirty="0"/>
              <a:t>becomes Container sprawl?</a:t>
            </a:r>
          </a:p>
          <a:p>
            <a:pPr marL="307975" indent="-307975"/>
            <a:r>
              <a:rPr lang="en-US" dirty="0"/>
              <a:t>Continuous deployment: Canary deployment, Blue/green deployments, Rolling upgrades</a:t>
            </a:r>
          </a:p>
        </p:txBody>
      </p:sp>
      <p:sp>
        <p:nvSpPr>
          <p:cNvPr id="4" name="Text Placeholder 3"/>
          <p:cNvSpPr>
            <a:spLocks noGrp="1"/>
          </p:cNvSpPr>
          <p:nvPr>
            <p:ph type="body" sz="quarter" idx="13"/>
          </p:nvPr>
        </p:nvSpPr>
        <p:spPr/>
        <p:txBody>
          <a:bodyPr lIns="45719" rIns="45719" anchor="t">
            <a:normAutofit fontScale="92500" lnSpcReduction="20000"/>
          </a:bodyPr>
          <a:lstStyle/>
          <a:p>
            <a:pPr marL="307975" indent="-307975"/>
            <a:r>
              <a:rPr lang="en-US" dirty="0"/>
              <a:t>DevOps consequences of Cloud platforms</a:t>
            </a:r>
            <a:endParaRPr lang="en-GB" dirty="0"/>
          </a:p>
        </p:txBody>
      </p:sp>
      <p:sp>
        <p:nvSpPr>
          <p:cNvPr id="5" name="Slide Number Placeholder 4"/>
          <p:cNvSpPr>
            <a:spLocks noGrp="1"/>
          </p:cNvSpPr>
          <p:nvPr>
            <p:ph type="sldNum" sz="quarter" idx="2"/>
          </p:nvPr>
        </p:nvSpPr>
        <p:spPr/>
        <p:txBody>
          <a:bodyPr/>
          <a:lstStyle/>
          <a:p>
            <a:fld id="{86CB4B4D-7CA3-9044-876B-883B54F8677D}" type="slidenum">
              <a:rPr lang="en-GB" smtClean="0"/>
              <a:t>108</a:t>
            </a:fld>
            <a:endParaRPr lang="en-GB"/>
          </a:p>
        </p:txBody>
      </p:sp>
    </p:spTree>
    <p:extLst>
      <p:ext uri="{BB962C8B-B14F-4D97-AF65-F5344CB8AC3E}">
        <p14:creationId xmlns:p14="http://schemas.microsoft.com/office/powerpoint/2010/main" val="3970395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19" rIns="45719" anchor="t">
            <a:normAutofit/>
          </a:bodyPr>
          <a:lstStyle/>
          <a:p>
            <a:r>
              <a:rPr lang="en-US" dirty="0"/>
              <a:t>Revisiting the highlights from the previous lecture</a:t>
            </a:r>
            <a:endParaRPr lang="en-GB" dirty="0"/>
          </a:p>
        </p:txBody>
      </p:sp>
      <p:sp>
        <p:nvSpPr>
          <p:cNvPr id="3" name="Text Placeholder 2"/>
          <p:cNvSpPr>
            <a:spLocks noGrp="1"/>
          </p:cNvSpPr>
          <p:nvPr>
            <p:ph type="body" sz="half" idx="1"/>
          </p:nvPr>
        </p:nvSpPr>
        <p:spPr>
          <a:xfrm>
            <a:off x="101156" y="1019712"/>
            <a:ext cx="8753478" cy="3502947"/>
          </a:xfrm>
        </p:spPr>
        <p:txBody>
          <a:bodyPr lIns="45719" rIns="45719" anchor="t">
            <a:normAutofit fontScale="92500" lnSpcReduction="10000"/>
          </a:bodyPr>
          <a:lstStyle/>
          <a:p>
            <a:pPr marL="307975" indent="-307975"/>
            <a:endParaRPr lang="en-US" dirty="0"/>
          </a:p>
          <a:p>
            <a:pPr marL="307975" indent="-307975"/>
            <a:r>
              <a:rPr lang="en-US" dirty="0"/>
              <a:t>Customers of services only see stable network address </a:t>
            </a:r>
          </a:p>
          <a:p>
            <a:pPr lvl="1"/>
            <a:r>
              <a:rPr lang="en-US" sz="1900" dirty="0"/>
              <a:t>continuous deployment transparency</a:t>
            </a:r>
          </a:p>
          <a:p>
            <a:pPr lvl="1"/>
            <a:r>
              <a:rPr lang="en-US" sz="1900" dirty="0"/>
              <a:t>recovery of failed </a:t>
            </a:r>
            <a:r>
              <a:rPr lang="en-US" sz="1900" strike="sngStrike" dirty="0"/>
              <a:t>VMs</a:t>
            </a:r>
            <a:r>
              <a:rPr lang="en-US" sz="1900" dirty="0"/>
              <a:t> </a:t>
            </a:r>
            <a:r>
              <a:rPr lang="en-US" sz="1900" b="1" dirty="0"/>
              <a:t>Pods</a:t>
            </a:r>
          </a:p>
          <a:p>
            <a:pPr lvl="1"/>
            <a:r>
              <a:rPr lang="en-US" sz="1900" b="1" dirty="0"/>
              <a:t>Impact of rich policy-based scheduler</a:t>
            </a:r>
          </a:p>
          <a:p>
            <a:pPr marL="307975" indent="-307975"/>
            <a:r>
              <a:rPr lang="en-US" dirty="0"/>
              <a:t>Infrastructure-as-Code: </a:t>
            </a:r>
          </a:p>
          <a:p>
            <a:pPr lvl="1"/>
            <a:r>
              <a:rPr lang="en-US" sz="1400" b="1" dirty="0"/>
              <a:t>Proprietary </a:t>
            </a:r>
            <a:r>
              <a:rPr lang="en-US" sz="1400" dirty="0"/>
              <a:t>declarative management API with MAPE-K loop </a:t>
            </a:r>
          </a:p>
          <a:p>
            <a:pPr lvl="1"/>
            <a:r>
              <a:rPr lang="en-US" sz="1400" dirty="0"/>
              <a:t>hides complexity of imperative configuration of IaaS services  </a:t>
            </a:r>
          </a:p>
        </p:txBody>
      </p:sp>
      <p:sp>
        <p:nvSpPr>
          <p:cNvPr id="4" name="Text Placeholder 3"/>
          <p:cNvSpPr>
            <a:spLocks noGrp="1"/>
          </p:cNvSpPr>
          <p:nvPr>
            <p:ph type="body" sz="quarter" idx="13"/>
          </p:nvPr>
        </p:nvSpPr>
        <p:spPr/>
        <p:txBody>
          <a:bodyPr lIns="45719" rIns="45719" anchor="t">
            <a:normAutofit fontScale="92500" lnSpcReduction="20000"/>
          </a:bodyPr>
          <a:lstStyle/>
          <a:p>
            <a:pPr marL="307975" indent="-307975"/>
            <a:r>
              <a:rPr lang="en-US" dirty="0"/>
              <a:t>DevOps consequences of Cloud platforms</a:t>
            </a:r>
            <a:endParaRPr lang="en-GB" dirty="0"/>
          </a:p>
        </p:txBody>
      </p:sp>
      <p:sp>
        <p:nvSpPr>
          <p:cNvPr id="5" name="Pijl: rechts 4">
            <a:extLst>
              <a:ext uri="{FF2B5EF4-FFF2-40B4-BE49-F238E27FC236}">
                <a16:creationId xmlns:a16="http://schemas.microsoft.com/office/drawing/2014/main" xmlns="" id="{2AE2EF87-D7F1-4AF3-8F6B-CDB4B35577D8}"/>
              </a:ext>
            </a:extLst>
          </p:cNvPr>
          <p:cNvSpPr/>
          <p:nvPr/>
        </p:nvSpPr>
        <p:spPr>
          <a:xfrm>
            <a:off x="5449128" y="3763993"/>
            <a:ext cx="599478" cy="223729"/>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nl-NL" sz="1600" b="0" i="0" u="none" strike="noStrike" cap="none" spc="0" normalizeH="0" baseline="0">
              <a:ln>
                <a:noFill/>
              </a:ln>
              <a:solidFill>
                <a:srgbClr val="262626"/>
              </a:solidFill>
              <a:effectLst/>
              <a:uFillTx/>
              <a:latin typeface="Arial"/>
              <a:ea typeface="Arial"/>
              <a:cs typeface="Arial"/>
              <a:sym typeface="Arial"/>
            </a:endParaRPr>
          </a:p>
        </p:txBody>
      </p:sp>
      <p:sp>
        <p:nvSpPr>
          <p:cNvPr id="6" name="Tekstvak 5">
            <a:extLst>
              <a:ext uri="{FF2B5EF4-FFF2-40B4-BE49-F238E27FC236}">
                <a16:creationId xmlns:a16="http://schemas.microsoft.com/office/drawing/2014/main" xmlns="" id="{807C1B67-342E-47B6-B15B-DF36F9B15B03}"/>
              </a:ext>
            </a:extLst>
          </p:cNvPr>
          <p:cNvSpPr txBox="1"/>
          <p:nvPr/>
        </p:nvSpPr>
        <p:spPr>
          <a:xfrm>
            <a:off x="6048606" y="3699831"/>
            <a:ext cx="3420302"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nl-NL" sz="1100" b="1" dirty="0"/>
              <a:t>Universal Kubernetes API, </a:t>
            </a:r>
          </a:p>
          <a:p>
            <a:r>
              <a:rPr lang="nl-NL" sz="1100" b="1" dirty="0"/>
              <a:t>less vendor lock-in</a:t>
            </a:r>
            <a:endParaRPr lang="nl-NL" sz="1600" b="1" i="0" u="none" strike="noStrike" cap="none" spc="0" normalizeH="0" baseline="0" dirty="0">
              <a:ln>
                <a:noFill/>
              </a:ln>
              <a:solidFill>
                <a:srgbClr val="262626"/>
              </a:solidFill>
              <a:effectLst/>
              <a:uFillTx/>
              <a:latin typeface="Arial"/>
              <a:ea typeface="Arial"/>
              <a:cs typeface="Arial"/>
            </a:endParaRPr>
          </a:p>
        </p:txBody>
      </p:sp>
      <p:sp>
        <p:nvSpPr>
          <p:cNvPr id="7" name="Pijl: rechts 6">
            <a:extLst>
              <a:ext uri="{FF2B5EF4-FFF2-40B4-BE49-F238E27FC236}">
                <a16:creationId xmlns:a16="http://schemas.microsoft.com/office/drawing/2014/main" xmlns="" id="{4E9E49B9-6C0B-4422-889E-82C02BCBE72A}"/>
              </a:ext>
            </a:extLst>
          </p:cNvPr>
          <p:cNvSpPr/>
          <p:nvPr/>
        </p:nvSpPr>
        <p:spPr>
          <a:xfrm>
            <a:off x="5407591" y="4143326"/>
            <a:ext cx="599478" cy="223729"/>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nl-NL" sz="1600" b="0" i="0" u="none" strike="noStrike" cap="none" spc="0" normalizeH="0" baseline="0">
              <a:ln>
                <a:noFill/>
              </a:ln>
              <a:solidFill>
                <a:srgbClr val="262626"/>
              </a:solidFill>
              <a:effectLst/>
              <a:uFillTx/>
              <a:latin typeface="Arial"/>
              <a:ea typeface="Arial"/>
              <a:cs typeface="Arial"/>
              <a:sym typeface="Arial"/>
            </a:endParaRPr>
          </a:p>
        </p:txBody>
      </p:sp>
      <p:sp>
        <p:nvSpPr>
          <p:cNvPr id="8" name="Tekstvak 7">
            <a:extLst>
              <a:ext uri="{FF2B5EF4-FFF2-40B4-BE49-F238E27FC236}">
                <a16:creationId xmlns:a16="http://schemas.microsoft.com/office/drawing/2014/main" xmlns="" id="{22640596-9B55-4AAC-9CCD-0538E65260C6}"/>
              </a:ext>
            </a:extLst>
          </p:cNvPr>
          <p:cNvSpPr txBox="1"/>
          <p:nvPr/>
        </p:nvSpPr>
        <p:spPr>
          <a:xfrm>
            <a:off x="6007069" y="4100959"/>
            <a:ext cx="274319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nl-NL" sz="1100" b="1" dirty="0" err="1"/>
              <a:t>Which</a:t>
            </a:r>
            <a:r>
              <a:rPr lang="nl-NL" sz="1100" b="1" dirty="0"/>
              <a:t> IaaS services </a:t>
            </a:r>
            <a:r>
              <a:rPr lang="nl-NL" sz="1100" b="1" dirty="0" err="1"/>
              <a:t>becomes</a:t>
            </a:r>
            <a:r>
              <a:rPr lang="nl-NL" sz="1100" b="1" dirty="0"/>
              <a:t> more complex </a:t>
            </a:r>
            <a:r>
              <a:rPr lang="nl-NL" sz="1100" b="1" dirty="0" err="1"/>
              <a:t>to</a:t>
            </a:r>
            <a:r>
              <a:rPr lang="nl-NL" sz="1100" b="1" dirty="0"/>
              <a:t> manage in </a:t>
            </a:r>
            <a:r>
              <a:rPr lang="nl-NL" sz="1100" b="1" dirty="0" err="1"/>
              <a:t>Kubernetes</a:t>
            </a:r>
            <a:r>
              <a:rPr lang="nl-NL" sz="1100" b="1" dirty="0"/>
              <a:t>?</a:t>
            </a:r>
          </a:p>
        </p:txBody>
      </p:sp>
      <p:sp>
        <p:nvSpPr>
          <p:cNvPr id="9" name="Slide Number Placeholder 8"/>
          <p:cNvSpPr>
            <a:spLocks noGrp="1"/>
          </p:cNvSpPr>
          <p:nvPr>
            <p:ph type="sldNum" sz="quarter" idx="2"/>
          </p:nvPr>
        </p:nvSpPr>
        <p:spPr/>
        <p:txBody>
          <a:bodyPr/>
          <a:lstStyle/>
          <a:p>
            <a:fld id="{86CB4B4D-7CA3-9044-876B-883B54F8677D}" type="slidenum">
              <a:rPr lang="en-GB" smtClean="0"/>
              <a:t>109</a:t>
            </a:fld>
            <a:endParaRPr lang="en-GB"/>
          </a:p>
        </p:txBody>
      </p:sp>
    </p:spTree>
    <p:extLst>
      <p:ext uri="{BB962C8B-B14F-4D97-AF65-F5344CB8AC3E}">
        <p14:creationId xmlns:p14="http://schemas.microsoft.com/office/powerpoint/2010/main" val="3976611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technology</a:t>
            </a:r>
            <a:endParaRPr lang="en-GB" dirty="0"/>
          </a:p>
        </p:txBody>
      </p:sp>
      <p:sp>
        <p:nvSpPr>
          <p:cNvPr id="4" name="Text Placeholder 3"/>
          <p:cNvSpPr>
            <a:spLocks noGrp="1"/>
          </p:cNvSpPr>
          <p:nvPr>
            <p:ph type="body" sz="quarter" idx="13"/>
          </p:nvPr>
        </p:nvSpPr>
        <p:spPr>
          <a:xfrm>
            <a:off x="160631" y="406148"/>
            <a:ext cx="8753476" cy="523221"/>
          </a:xfrm>
        </p:spPr>
        <p:txBody>
          <a:bodyPr>
            <a:normAutofit/>
          </a:bodyPr>
          <a:lstStyle/>
          <a:p>
            <a:pPr marL="0" indent="0">
              <a:buNone/>
            </a:pPr>
            <a:r>
              <a:rPr lang="en-US" sz="2000" dirty="0"/>
              <a:t>Client-server architecture</a:t>
            </a:r>
            <a:endParaRPr lang="en-GB" sz="2000" dirty="0"/>
          </a:p>
        </p:txBody>
      </p:sp>
      <p:pic>
        <p:nvPicPr>
          <p:cNvPr id="5" name="Picture 4"/>
          <p:cNvPicPr>
            <a:picLocks noChangeAspect="1"/>
          </p:cNvPicPr>
          <p:nvPr/>
        </p:nvPicPr>
        <p:blipFill>
          <a:blip r:embed="rId2"/>
          <a:stretch>
            <a:fillRect/>
          </a:stretch>
        </p:blipFill>
        <p:spPr>
          <a:xfrm>
            <a:off x="371707" y="1044755"/>
            <a:ext cx="7233426" cy="3727807"/>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11</a:t>
            </a:fld>
            <a:endParaRPr lang="en-GB"/>
          </a:p>
        </p:txBody>
      </p:sp>
    </p:spTree>
    <p:extLst>
      <p:ext uri="{BB962C8B-B14F-4D97-AF65-F5344CB8AC3E}">
        <p14:creationId xmlns:p14="http://schemas.microsoft.com/office/powerpoint/2010/main" val="31352262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technology</a:t>
            </a:r>
            <a:endParaRPr lang="en-GB" dirty="0"/>
          </a:p>
        </p:txBody>
      </p:sp>
      <p:sp>
        <p:nvSpPr>
          <p:cNvPr id="3" name="Text Placeholder 2"/>
          <p:cNvSpPr>
            <a:spLocks noGrp="1"/>
          </p:cNvSpPr>
          <p:nvPr>
            <p:ph type="body" sz="half" idx="1"/>
          </p:nvPr>
        </p:nvSpPr>
        <p:spPr>
          <a:xfrm>
            <a:off x="160629" y="1099533"/>
            <a:ext cx="8083839" cy="3948252"/>
          </a:xfrm>
        </p:spPr>
        <p:txBody>
          <a:bodyPr>
            <a:normAutofit fontScale="85000" lnSpcReduction="20000"/>
          </a:bodyPr>
          <a:lstStyle/>
          <a:p>
            <a:r>
              <a:rPr lang="en-US" sz="1900" dirty="0">
                <a:latin typeface="Courier New" panose="02070309020205020404" pitchFamily="49" charset="0"/>
                <a:cs typeface="Courier New" panose="02070309020205020404" pitchFamily="49" charset="0"/>
              </a:rPr>
              <a:t>docker pull tomcat:8.0</a:t>
            </a:r>
          </a:p>
          <a:p>
            <a:r>
              <a:rPr lang="en-US" sz="1900" dirty="0">
                <a:latin typeface="Courier New" panose="02070309020205020404" pitchFamily="49" charset="0"/>
                <a:cs typeface="Courier New" panose="02070309020205020404" pitchFamily="49" charset="0"/>
              </a:rPr>
              <a:t>docker run –it tomcat:8.0</a:t>
            </a:r>
          </a:p>
          <a:p>
            <a:r>
              <a:rPr lang="en-US" sz="1900" dirty="0">
                <a:latin typeface="Courier New" panose="02070309020205020404" pitchFamily="49" charset="0"/>
                <a:cs typeface="Courier New" panose="02070309020205020404" pitchFamily="49" charset="0"/>
              </a:rPr>
              <a:t>docker run –d tomcat:8.0</a:t>
            </a:r>
          </a:p>
          <a:p>
            <a:r>
              <a:rPr lang="en-US" sz="1900" dirty="0">
                <a:latin typeface="Courier New" panose="02070309020205020404" pitchFamily="49" charset="0"/>
                <a:cs typeface="Courier New" panose="02070309020205020404" pitchFamily="49" charset="0"/>
              </a:rPr>
              <a:t>docker run –d –p 8888:8080 tomcat:8.0</a:t>
            </a:r>
          </a:p>
          <a:p>
            <a:r>
              <a:rPr lang="en-US" altLang="en-US" sz="1900" dirty="0">
                <a:solidFill>
                  <a:schemeClr val="tx1"/>
                </a:solidFill>
                <a:latin typeface="Courier New" panose="02070309020205020404" pitchFamily="49" charset="0"/>
                <a:cs typeface="Courier New" panose="02070309020205020404" pitchFamily="49" charset="0"/>
              </a:rPr>
              <a:t>docker run --device=/dev/</a:t>
            </a:r>
            <a:r>
              <a:rPr lang="en-US" altLang="en-US" sz="1900" dirty="0" err="1">
                <a:solidFill>
                  <a:schemeClr val="tx1"/>
                </a:solidFill>
                <a:latin typeface="Courier New" panose="02070309020205020404" pitchFamily="49" charset="0"/>
                <a:cs typeface="Courier New" panose="02070309020205020404" pitchFamily="49" charset="0"/>
              </a:rPr>
              <a:t>sda</a:t>
            </a:r>
            <a:r>
              <a:rPr lang="en-US" altLang="en-US" sz="1900" dirty="0">
                <a:solidFill>
                  <a:schemeClr val="tx1"/>
                </a:solidFill>
                <a:latin typeface="Courier New" panose="02070309020205020404" pitchFamily="49" charset="0"/>
                <a:cs typeface="Courier New" panose="02070309020205020404" pitchFamily="49" charset="0"/>
              </a:rPr>
              <a:t>:/dev/</a:t>
            </a:r>
            <a:r>
              <a:rPr lang="en-US" altLang="en-US" sz="1900" dirty="0" err="1">
                <a:solidFill>
                  <a:schemeClr val="tx1"/>
                </a:solidFill>
                <a:latin typeface="Courier New" panose="02070309020205020404" pitchFamily="49" charset="0"/>
                <a:cs typeface="Courier New" panose="02070309020205020404" pitchFamily="49" charset="0"/>
              </a:rPr>
              <a:t>xvdc</a:t>
            </a:r>
            <a:r>
              <a:rPr lang="en-US" altLang="en-US" sz="1900" dirty="0">
                <a:solidFill>
                  <a:schemeClr val="tx1"/>
                </a:solidFill>
                <a:latin typeface="Courier New" panose="02070309020205020404" pitchFamily="49" charset="0"/>
                <a:cs typeface="Courier New" panose="02070309020205020404" pitchFamily="49" charset="0"/>
              </a:rPr>
              <a:t> –</a:t>
            </a:r>
            <a:r>
              <a:rPr lang="en-US" altLang="en-US" sz="1900" dirty="0" err="1">
                <a:solidFill>
                  <a:schemeClr val="tx1"/>
                </a:solidFill>
                <a:latin typeface="Courier New" panose="02070309020205020404" pitchFamily="49" charset="0"/>
                <a:cs typeface="Courier New" panose="02070309020205020404" pitchFamily="49" charset="0"/>
              </a:rPr>
              <a:t>rm</a:t>
            </a:r>
            <a:r>
              <a:rPr lang="en-US" altLang="en-US" sz="1900" dirty="0">
                <a:solidFill>
                  <a:schemeClr val="tx1"/>
                </a:solidFill>
                <a:latin typeface="Courier New" panose="02070309020205020404" pitchFamily="49" charset="0"/>
                <a:cs typeface="Courier New" panose="02070309020205020404" pitchFamily="49" charset="0"/>
              </a:rPr>
              <a:t> –it </a:t>
            </a:r>
            <a:r>
              <a:rPr lang="en-US" altLang="en-US" sz="1900" dirty="0" err="1">
                <a:solidFill>
                  <a:schemeClr val="tx1"/>
                </a:solidFill>
                <a:latin typeface="Courier New" panose="02070309020205020404" pitchFamily="49" charset="0"/>
                <a:cs typeface="Courier New" panose="02070309020205020404" pitchFamily="49" charset="0"/>
              </a:rPr>
              <a:t>fdisk</a:t>
            </a:r>
            <a:r>
              <a:rPr lang="en-US" altLang="en-US" sz="1900" dirty="0">
                <a:solidFill>
                  <a:schemeClr val="tx1"/>
                </a:solidFill>
                <a:latin typeface="Courier New" panose="02070309020205020404" pitchFamily="49" charset="0"/>
                <a:cs typeface="Courier New" panose="02070309020205020404" pitchFamily="49" charset="0"/>
              </a:rPr>
              <a:t> /dev/</a:t>
            </a:r>
            <a:r>
              <a:rPr lang="en-US" altLang="en-US" sz="1900" dirty="0" err="1">
                <a:solidFill>
                  <a:schemeClr val="tx1"/>
                </a:solidFill>
                <a:latin typeface="Courier New" panose="02070309020205020404" pitchFamily="49" charset="0"/>
                <a:cs typeface="Courier New" panose="02070309020205020404" pitchFamily="49" charset="0"/>
              </a:rPr>
              <a:t>xvdc</a:t>
            </a:r>
            <a:endParaRPr lang="en-US" altLang="en-US" sz="1900" dirty="0">
              <a:solidFill>
                <a:schemeClr val="tx1"/>
              </a:solidFill>
              <a:latin typeface="Courier New" panose="02070309020205020404" pitchFamily="49" charset="0"/>
              <a:cs typeface="Courier New" panose="02070309020205020404" pitchFamily="49" charset="0"/>
            </a:endParaRPr>
          </a:p>
          <a:p>
            <a:r>
              <a:rPr lang="en-US" altLang="en-US" sz="1900" dirty="0">
                <a:solidFill>
                  <a:schemeClr val="tx1"/>
                </a:solidFill>
                <a:latin typeface="Courier New" panose="02070309020205020404" pitchFamily="49" charset="0"/>
                <a:cs typeface="Courier New" panose="02070309020205020404" pitchFamily="49" charset="0"/>
              </a:rPr>
              <a:t>docker </a:t>
            </a:r>
            <a:r>
              <a:rPr lang="en-US" altLang="en-US" sz="1900" dirty="0" err="1">
                <a:solidFill>
                  <a:schemeClr val="tx1"/>
                </a:solidFill>
                <a:latin typeface="Courier New" panose="02070309020205020404" pitchFamily="49" charset="0"/>
                <a:cs typeface="Courier New" panose="02070309020205020404" pitchFamily="49" charset="0"/>
              </a:rPr>
              <a:t>ps</a:t>
            </a:r>
            <a:endParaRPr lang="en-US" altLang="en-US" sz="1900" dirty="0">
              <a:solidFill>
                <a:schemeClr val="tx1"/>
              </a:solidFill>
              <a:latin typeface="Courier New" panose="02070309020205020404" pitchFamily="49" charset="0"/>
              <a:cs typeface="Courier New" panose="02070309020205020404" pitchFamily="49" charset="0"/>
            </a:endParaRPr>
          </a:p>
          <a:p>
            <a:r>
              <a:rPr lang="en-US" altLang="en-US" sz="1900" dirty="0">
                <a:solidFill>
                  <a:schemeClr val="tx1"/>
                </a:solidFill>
                <a:latin typeface="Courier New" panose="02070309020205020404" pitchFamily="49" charset="0"/>
                <a:cs typeface="Courier New" panose="02070309020205020404" pitchFamily="49" charset="0"/>
              </a:rPr>
              <a:t>docker inspect</a:t>
            </a:r>
          </a:p>
          <a:p>
            <a:r>
              <a:rPr lang="en-US" altLang="en-US" sz="1900" dirty="0">
                <a:solidFill>
                  <a:schemeClr val="tx1"/>
                </a:solidFill>
                <a:latin typeface="Courier New" panose="02070309020205020404" pitchFamily="49" charset="0"/>
                <a:cs typeface="Courier New" panose="02070309020205020404" pitchFamily="49" charset="0"/>
              </a:rPr>
              <a:t>docker logs</a:t>
            </a:r>
          </a:p>
          <a:p>
            <a:r>
              <a:rPr lang="en-US" altLang="en-US" sz="1900" dirty="0">
                <a:solidFill>
                  <a:schemeClr val="tx1"/>
                </a:solidFill>
                <a:latin typeface="Courier New" panose="02070309020205020404" pitchFamily="49" charset="0"/>
                <a:cs typeface="Courier New" panose="02070309020205020404" pitchFamily="49" charset="0"/>
              </a:rPr>
              <a:t>docker run –net=bridge/host/</a:t>
            </a:r>
            <a:r>
              <a:rPr lang="en-US" altLang="en-US" sz="1900" dirty="0" err="1">
                <a:solidFill>
                  <a:schemeClr val="tx1"/>
                </a:solidFill>
                <a:latin typeface="Courier New" panose="02070309020205020404" pitchFamily="49" charset="0"/>
                <a:cs typeface="Courier New" panose="02070309020205020404" pitchFamily="49" charset="0"/>
              </a:rPr>
              <a:t>container:id</a:t>
            </a:r>
            <a:r>
              <a:rPr lang="en-US" altLang="en-US" sz="1900" dirty="0">
                <a:solidFill>
                  <a:schemeClr val="tx1"/>
                </a:solidFill>
                <a:latin typeface="Courier New" panose="02070309020205020404" pitchFamily="49" charset="0"/>
                <a:cs typeface="Courier New" panose="02070309020205020404" pitchFamily="49" charset="0"/>
              </a:rPr>
              <a:t>/none</a:t>
            </a:r>
          </a:p>
          <a:p>
            <a:r>
              <a:rPr lang="en-US" altLang="en-US" sz="1900" dirty="0">
                <a:solidFill>
                  <a:schemeClr val="tx1"/>
                </a:solidFill>
                <a:latin typeface="Courier New" panose="02070309020205020404" pitchFamily="49" charset="0"/>
                <a:cs typeface="Courier New" panose="02070309020205020404" pitchFamily="49" charset="0"/>
              </a:rPr>
              <a:t>docker commit &lt;container id&gt; &lt;repository name&gt;/&lt;image name&gt;</a:t>
            </a:r>
          </a:p>
          <a:p>
            <a:r>
              <a:rPr lang="en-US" altLang="en-US" sz="1900" dirty="0">
                <a:solidFill>
                  <a:schemeClr val="tx1"/>
                </a:solidFill>
                <a:latin typeface="Courier New" panose="02070309020205020404" pitchFamily="49" charset="0"/>
                <a:cs typeface="Courier New" panose="02070309020205020404" pitchFamily="49" charset="0"/>
              </a:rPr>
              <a:t>docker push &lt;repository name&gt;/&lt;image name&gt;</a:t>
            </a:r>
          </a:p>
          <a:p>
            <a:endParaRPr lang="en-US" altLang="en-US" sz="1800" dirty="0">
              <a:solidFill>
                <a:schemeClr val="tx1"/>
              </a:solidFill>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pPr marL="0" indent="0">
              <a:buNone/>
            </a:pPr>
            <a:endParaRPr lang="en-GB" sz="1600" dirty="0"/>
          </a:p>
        </p:txBody>
      </p:sp>
      <p:sp>
        <p:nvSpPr>
          <p:cNvPr id="4" name="Text Placeholder 3"/>
          <p:cNvSpPr>
            <a:spLocks noGrp="1"/>
          </p:cNvSpPr>
          <p:nvPr>
            <p:ph type="body" sz="quarter" idx="13"/>
          </p:nvPr>
        </p:nvSpPr>
        <p:spPr/>
        <p:txBody>
          <a:bodyPr>
            <a:normAutofit/>
          </a:bodyPr>
          <a:lstStyle/>
          <a:p>
            <a:r>
              <a:rPr lang="en-US" sz="2000" dirty="0"/>
              <a:t>Docker commands</a:t>
            </a:r>
            <a:endParaRPr lang="en-GB" sz="2000" dirty="0"/>
          </a:p>
        </p:txBody>
      </p:sp>
      <p:sp>
        <p:nvSpPr>
          <p:cNvPr id="5" name="Slide Number Placeholder 4"/>
          <p:cNvSpPr>
            <a:spLocks noGrp="1"/>
          </p:cNvSpPr>
          <p:nvPr>
            <p:ph type="sldNum" sz="quarter" idx="2"/>
          </p:nvPr>
        </p:nvSpPr>
        <p:spPr/>
        <p:txBody>
          <a:bodyPr/>
          <a:lstStyle/>
          <a:p>
            <a:fld id="{86CB4B4D-7CA3-9044-876B-883B54F8677D}" type="slidenum">
              <a:rPr lang="en-GB" smtClean="0"/>
              <a:t>12</a:t>
            </a:fld>
            <a:endParaRPr lang="en-GB"/>
          </a:p>
        </p:txBody>
      </p:sp>
    </p:spTree>
    <p:extLst>
      <p:ext uri="{BB962C8B-B14F-4D97-AF65-F5344CB8AC3E}">
        <p14:creationId xmlns:p14="http://schemas.microsoft.com/office/powerpoint/2010/main" val="308885224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Docker containers</a:t>
            </a:r>
            <a:endParaRPr lang="en-GB" dirty="0"/>
          </a:p>
        </p:txBody>
      </p:sp>
      <p:sp>
        <p:nvSpPr>
          <p:cNvPr id="4" name="Text Placeholder 3"/>
          <p:cNvSpPr>
            <a:spLocks noGrp="1"/>
          </p:cNvSpPr>
          <p:nvPr>
            <p:ph type="body" sz="quarter" idx="13"/>
          </p:nvPr>
        </p:nvSpPr>
        <p:spPr>
          <a:xfrm>
            <a:off x="160631" y="472237"/>
            <a:ext cx="8753476" cy="523221"/>
          </a:xfrm>
        </p:spPr>
        <p:txBody>
          <a:bodyPr>
            <a:normAutofit/>
          </a:bodyPr>
          <a:lstStyle/>
          <a:p>
            <a:pPr marL="0" indent="0">
              <a:buNone/>
            </a:pPr>
            <a:r>
              <a:rPr lang="en-US" sz="2000" dirty="0"/>
              <a:t>Image layers</a:t>
            </a:r>
            <a:endParaRPr lang="en-GB" sz="2000" dirty="0"/>
          </a:p>
        </p:txBody>
      </p:sp>
      <p:pic>
        <p:nvPicPr>
          <p:cNvPr id="6" name="Picture 5"/>
          <p:cNvPicPr>
            <a:picLocks noChangeAspect="1"/>
          </p:cNvPicPr>
          <p:nvPr/>
        </p:nvPicPr>
        <p:blipFill>
          <a:blip r:embed="rId2"/>
          <a:stretch>
            <a:fillRect/>
          </a:stretch>
        </p:blipFill>
        <p:spPr>
          <a:xfrm>
            <a:off x="392965" y="1147388"/>
            <a:ext cx="5025421" cy="2546601"/>
          </a:xfrm>
          <a:prstGeom prst="rect">
            <a:avLst/>
          </a:prstGeom>
        </p:spPr>
      </p:pic>
      <p:pic>
        <p:nvPicPr>
          <p:cNvPr id="7" name="Picture 6"/>
          <p:cNvPicPr>
            <a:picLocks noChangeAspect="1"/>
          </p:cNvPicPr>
          <p:nvPr/>
        </p:nvPicPr>
        <p:blipFill>
          <a:blip r:embed="rId3"/>
          <a:stretch>
            <a:fillRect/>
          </a:stretch>
        </p:blipFill>
        <p:spPr>
          <a:xfrm>
            <a:off x="52899" y="3693989"/>
            <a:ext cx="9144000" cy="1449511"/>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13</a:t>
            </a:fld>
            <a:endParaRPr lang="en-GB"/>
          </a:p>
        </p:txBody>
      </p:sp>
    </p:spTree>
    <p:extLst>
      <p:ext uri="{BB962C8B-B14F-4D97-AF65-F5344CB8AC3E}">
        <p14:creationId xmlns:p14="http://schemas.microsoft.com/office/powerpoint/2010/main" val="1093761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Docker containers</a:t>
            </a:r>
            <a:endParaRPr lang="en-GB" dirty="0"/>
          </a:p>
        </p:txBody>
      </p:sp>
      <p:sp>
        <p:nvSpPr>
          <p:cNvPr id="3" name="Text Placeholder 2"/>
          <p:cNvSpPr>
            <a:spLocks noGrp="1"/>
          </p:cNvSpPr>
          <p:nvPr>
            <p:ph type="body" sz="half" idx="1"/>
          </p:nvPr>
        </p:nvSpPr>
        <p:spPr>
          <a:xfrm>
            <a:off x="160629" y="1099533"/>
            <a:ext cx="8552191" cy="3502947"/>
          </a:xfrm>
        </p:spPr>
        <p:txBody>
          <a:bodyPr>
            <a:normAutofit fontScale="92500" lnSpcReduction="10000"/>
          </a:bodyPr>
          <a:lstStyle/>
          <a:p>
            <a:r>
              <a:rPr lang="en-GB" dirty="0"/>
              <a:t>A </a:t>
            </a:r>
            <a:r>
              <a:rPr lang="en-GB" dirty="0" err="1"/>
              <a:t>Dockerfile</a:t>
            </a:r>
            <a:r>
              <a:rPr lang="en-GB" dirty="0"/>
              <a:t> is a text document that contains all the instructions users provide to assemble an image</a:t>
            </a:r>
          </a:p>
          <a:p>
            <a:r>
              <a:rPr lang="en-GB" dirty="0"/>
              <a:t>Each instruction will create a new image layer to the image</a:t>
            </a:r>
          </a:p>
          <a:p>
            <a:r>
              <a:rPr lang="en-GB" dirty="0"/>
              <a:t>Instructions specify what to do when building the image</a:t>
            </a:r>
          </a:p>
          <a:p>
            <a:pPr lvl="1"/>
            <a:r>
              <a:rPr lang="en-GB" dirty="0"/>
              <a:t>RUN command</a:t>
            </a:r>
          </a:p>
          <a:p>
            <a:pPr lvl="1"/>
            <a:r>
              <a:rPr lang="en-GB" dirty="0"/>
              <a:t>COPY</a:t>
            </a:r>
          </a:p>
          <a:p>
            <a:pPr lvl="1"/>
            <a:r>
              <a:rPr lang="en-GB" dirty="0"/>
              <a:t>ADD</a:t>
            </a:r>
          </a:p>
          <a:p>
            <a:endParaRPr lang="en-GB" dirty="0"/>
          </a:p>
        </p:txBody>
      </p:sp>
      <p:sp>
        <p:nvSpPr>
          <p:cNvPr id="4" name="Text Placeholder 3"/>
          <p:cNvSpPr>
            <a:spLocks noGrp="1"/>
          </p:cNvSpPr>
          <p:nvPr>
            <p:ph type="body" sz="quarter" idx="13"/>
          </p:nvPr>
        </p:nvSpPr>
        <p:spPr>
          <a:xfrm>
            <a:off x="160629" y="487106"/>
            <a:ext cx="8753476" cy="523221"/>
          </a:xfrm>
        </p:spPr>
        <p:txBody>
          <a:bodyPr>
            <a:normAutofit/>
          </a:bodyPr>
          <a:lstStyle/>
          <a:p>
            <a:pPr marL="0" indent="0">
              <a:buNone/>
            </a:pPr>
            <a:r>
              <a:rPr lang="en-US" sz="2000" dirty="0" err="1"/>
              <a:t>Dockerfile</a:t>
            </a:r>
            <a:r>
              <a:rPr lang="en-US" sz="2000" dirty="0"/>
              <a:t> and instructions</a:t>
            </a:r>
            <a:endParaRPr lang="en-GB" sz="2000" dirty="0"/>
          </a:p>
        </p:txBody>
      </p:sp>
      <p:sp>
        <p:nvSpPr>
          <p:cNvPr id="5" name="Slide Number Placeholder 4"/>
          <p:cNvSpPr>
            <a:spLocks noGrp="1"/>
          </p:cNvSpPr>
          <p:nvPr>
            <p:ph type="sldNum" sz="quarter" idx="2"/>
          </p:nvPr>
        </p:nvSpPr>
        <p:spPr/>
        <p:txBody>
          <a:bodyPr/>
          <a:lstStyle/>
          <a:p>
            <a:fld id="{86CB4B4D-7CA3-9044-876B-883B54F8677D}" type="slidenum">
              <a:rPr lang="en-GB" smtClean="0"/>
              <a:t>14</a:t>
            </a:fld>
            <a:endParaRPr lang="en-GB"/>
          </a:p>
        </p:txBody>
      </p:sp>
    </p:spTree>
    <p:extLst>
      <p:ext uri="{BB962C8B-B14F-4D97-AF65-F5344CB8AC3E}">
        <p14:creationId xmlns:p14="http://schemas.microsoft.com/office/powerpoint/2010/main" val="18439016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Dockerfile</a:t>
            </a:r>
            <a:r>
              <a:rPr lang="en-GB" dirty="0"/>
              <a:t> in-depth</a:t>
            </a:r>
          </a:p>
        </p:txBody>
      </p:sp>
      <p:sp>
        <p:nvSpPr>
          <p:cNvPr id="3" name="Text Placeholder 2"/>
          <p:cNvSpPr>
            <a:spLocks noGrp="1"/>
          </p:cNvSpPr>
          <p:nvPr>
            <p:ph type="body" sz="half" idx="1"/>
          </p:nvPr>
        </p:nvSpPr>
        <p:spPr>
          <a:xfrm>
            <a:off x="160629" y="1099533"/>
            <a:ext cx="8678571" cy="3502947"/>
          </a:xfrm>
        </p:spPr>
        <p:txBody>
          <a:bodyPr>
            <a:normAutofit fontScale="92500" lnSpcReduction="20000"/>
          </a:bodyPr>
          <a:lstStyle/>
          <a:p>
            <a:r>
              <a:rPr lang="en-GB" dirty="0"/>
              <a:t>Each RUN command will execute the command on the top writable layer of the container, then commit the container as a new image</a:t>
            </a:r>
          </a:p>
          <a:p>
            <a:r>
              <a:rPr lang="en-GB" dirty="0"/>
              <a:t>The new image is used for the next step in the </a:t>
            </a:r>
            <a:r>
              <a:rPr lang="en-GB" dirty="0" err="1"/>
              <a:t>Dockerfile</a:t>
            </a:r>
            <a:r>
              <a:rPr lang="en-GB" dirty="0"/>
              <a:t>. So each RUN instruction will create a new image layer</a:t>
            </a:r>
          </a:p>
          <a:p>
            <a:r>
              <a:rPr lang="en-GB" dirty="0"/>
              <a:t>It is recommend to chain the RUN instructions in the </a:t>
            </a:r>
            <a:r>
              <a:rPr lang="en-GB" dirty="0" err="1"/>
              <a:t>Dockerfile</a:t>
            </a:r>
            <a:r>
              <a:rPr lang="en-GB" dirty="0"/>
              <a:t> to reduce the number of image layers it creates</a:t>
            </a:r>
          </a:p>
          <a:p>
            <a:r>
              <a:rPr lang="en-GB" dirty="0"/>
              <a:t>RUN apt-get update &amp; apt-get install -y </a:t>
            </a:r>
            <a:r>
              <a:rPr lang="en-GB" dirty="0" err="1"/>
              <a:t>openssh</a:t>
            </a:r>
            <a:r>
              <a:rPr lang="en-GB" dirty="0"/>
              <a:t>-client</a:t>
            </a:r>
          </a:p>
        </p:txBody>
      </p:sp>
      <p:sp>
        <p:nvSpPr>
          <p:cNvPr id="4" name="Text Placeholder 3"/>
          <p:cNvSpPr>
            <a:spLocks noGrp="1"/>
          </p:cNvSpPr>
          <p:nvPr>
            <p:ph type="body" sz="quarter" idx="13"/>
          </p:nvPr>
        </p:nvSpPr>
        <p:spPr>
          <a:xfrm>
            <a:off x="160629" y="473055"/>
            <a:ext cx="8753476" cy="523221"/>
          </a:xfrm>
        </p:spPr>
        <p:txBody>
          <a:bodyPr>
            <a:normAutofit/>
          </a:bodyPr>
          <a:lstStyle/>
          <a:p>
            <a:pPr marL="0" indent="0">
              <a:buNone/>
            </a:pPr>
            <a:r>
              <a:rPr lang="en-GB" sz="2000" dirty="0"/>
              <a:t>Chain RUN instructions</a:t>
            </a:r>
          </a:p>
        </p:txBody>
      </p:sp>
      <p:sp>
        <p:nvSpPr>
          <p:cNvPr id="5" name="Slide Number Placeholder 4"/>
          <p:cNvSpPr>
            <a:spLocks noGrp="1"/>
          </p:cNvSpPr>
          <p:nvPr>
            <p:ph type="sldNum" sz="quarter" idx="2"/>
          </p:nvPr>
        </p:nvSpPr>
        <p:spPr/>
        <p:txBody>
          <a:bodyPr/>
          <a:lstStyle/>
          <a:p>
            <a:fld id="{86CB4B4D-7CA3-9044-876B-883B54F8677D}" type="slidenum">
              <a:rPr lang="en-GB" smtClean="0"/>
              <a:t>15</a:t>
            </a:fld>
            <a:endParaRPr lang="en-GB"/>
          </a:p>
        </p:txBody>
      </p:sp>
    </p:spTree>
    <p:extLst>
      <p:ext uri="{BB962C8B-B14F-4D97-AF65-F5344CB8AC3E}">
        <p14:creationId xmlns:p14="http://schemas.microsoft.com/office/powerpoint/2010/main" val="181480489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Containerize a Hello World Application</a:t>
            </a:r>
          </a:p>
        </p:txBody>
      </p:sp>
      <p:sp>
        <p:nvSpPr>
          <p:cNvPr id="3" name="Text Placeholder 2"/>
          <p:cNvSpPr>
            <a:spLocks noGrp="1"/>
          </p:cNvSpPr>
          <p:nvPr>
            <p:ph type="body" sz="half" idx="1"/>
          </p:nvPr>
        </p:nvSpPr>
        <p:spPr/>
        <p:txBody>
          <a:bodyPr/>
          <a:lstStyle/>
          <a:p>
            <a:r>
              <a:rPr lang="en-GB" dirty="0"/>
              <a:t>Demo</a:t>
            </a:r>
          </a:p>
        </p:txBody>
      </p:sp>
      <p:sp>
        <p:nvSpPr>
          <p:cNvPr id="4" name="Text Placeholder 3"/>
          <p:cNvSpPr>
            <a:spLocks noGrp="1"/>
          </p:cNvSpPr>
          <p:nvPr>
            <p:ph type="body" sz="quarter" idx="13"/>
          </p:nvPr>
        </p:nvSpPr>
        <p:spPr/>
        <p:txBody>
          <a:bodyPr>
            <a:normAutofit fontScale="92500" lnSpcReduction="20000"/>
          </a:bodyPr>
          <a:lstStyle/>
          <a:p>
            <a:pPr marL="0" indent="0">
              <a:buNone/>
            </a:pPr>
            <a:r>
              <a:rPr lang="en-GB" dirty="0"/>
              <a:t>Cassandra</a:t>
            </a:r>
          </a:p>
        </p:txBody>
      </p:sp>
      <p:sp>
        <p:nvSpPr>
          <p:cNvPr id="5" name="Slide Number Placeholder 4"/>
          <p:cNvSpPr>
            <a:spLocks noGrp="1"/>
          </p:cNvSpPr>
          <p:nvPr>
            <p:ph type="sldNum" sz="quarter" idx="2"/>
          </p:nvPr>
        </p:nvSpPr>
        <p:spPr/>
        <p:txBody>
          <a:bodyPr/>
          <a:lstStyle/>
          <a:p>
            <a:fld id="{86CB4B4D-7CA3-9044-876B-883B54F8677D}" type="slidenum">
              <a:rPr lang="en-GB" smtClean="0"/>
              <a:t>16</a:t>
            </a:fld>
            <a:endParaRPr lang="en-GB"/>
          </a:p>
        </p:txBody>
      </p:sp>
    </p:spTree>
    <p:extLst>
      <p:ext uri="{BB962C8B-B14F-4D97-AF65-F5344CB8AC3E}">
        <p14:creationId xmlns:p14="http://schemas.microsoft.com/office/powerpoint/2010/main" val="29936258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Introduction to Kubernetes</a:t>
            </a:r>
          </a:p>
        </p:txBody>
      </p:sp>
      <p:sp>
        <p:nvSpPr>
          <p:cNvPr id="3" name="Slide Number Placeholder 2"/>
          <p:cNvSpPr>
            <a:spLocks noGrp="1"/>
          </p:cNvSpPr>
          <p:nvPr>
            <p:ph type="sldNum" sz="quarter" idx="12"/>
          </p:nvPr>
        </p:nvSpPr>
        <p:spPr/>
        <p:txBody>
          <a:bodyPr/>
          <a:lstStyle/>
          <a:p>
            <a:fld id="{0D65AAE5-278B-471D-99EB-47EC81D812E7}" type="slidenum">
              <a:rPr lang="en-US" smtClean="0"/>
              <a:pPr/>
              <a:t>17</a:t>
            </a:fld>
            <a:endParaRPr lang="en-US"/>
          </a:p>
        </p:txBody>
      </p:sp>
      <p:sp>
        <p:nvSpPr>
          <p:cNvPr id="8" name="Content Placeholder 5"/>
          <p:cNvSpPr>
            <a:spLocks noGrp="1"/>
          </p:cNvSpPr>
          <p:nvPr>
            <p:ph sz="quarter" idx="13"/>
          </p:nvPr>
        </p:nvSpPr>
        <p:spPr>
          <a:xfrm>
            <a:off x="218671" y="848307"/>
            <a:ext cx="7454961" cy="3731419"/>
          </a:xfrm>
        </p:spPr>
        <p:txBody>
          <a:bodyPr>
            <a:normAutofit fontScale="92500" lnSpcReduction="10000"/>
          </a:bodyPr>
          <a:lstStyle/>
          <a:p>
            <a:r>
              <a:rPr lang="nl-BE" sz="2100" dirty="0"/>
              <a:t>Offer an API for deploying and managing a distributed application as a set of containers</a:t>
            </a:r>
          </a:p>
          <a:p>
            <a:r>
              <a:rPr lang="nl-BE" sz="2100" dirty="0"/>
              <a:t>Kubernetes, Docker Swarm</a:t>
            </a:r>
          </a:p>
          <a:p>
            <a:r>
              <a:rPr lang="nl-BE" dirty="0"/>
              <a:t>Mesos</a:t>
            </a:r>
          </a:p>
          <a:p>
            <a:pPr lvl="1"/>
            <a:r>
              <a:rPr lang="nl-BE" dirty="0"/>
              <a:t>Scheduling of different frameworks (e.g. Hadoop and Kubernetes) on top of shared data center</a:t>
            </a:r>
          </a:p>
          <a:p>
            <a:pPr lvl="1"/>
            <a:r>
              <a:rPr lang="nl-BE" dirty="0"/>
              <a:t>Mesos Marathon: Groups of apps and their dependencies</a:t>
            </a:r>
          </a:p>
          <a:p>
            <a:pPr marL="342900" lvl="1" indent="0">
              <a:buNone/>
            </a:pPr>
            <a:endParaRPr lang="nl-BE" dirty="0"/>
          </a:p>
          <a:p>
            <a:pPr lvl="1"/>
            <a:endParaRPr lang="nl-BE" dirty="0"/>
          </a:p>
        </p:txBody>
      </p:sp>
      <p:pic>
        <p:nvPicPr>
          <p:cNvPr id="9" name="Picture 8"/>
          <p:cNvPicPr>
            <a:picLocks noChangeAspect="1"/>
          </p:cNvPicPr>
          <p:nvPr/>
        </p:nvPicPr>
        <p:blipFill>
          <a:blip r:embed="rId2" cstate="print"/>
          <a:stretch>
            <a:fillRect/>
          </a:stretch>
        </p:blipFill>
        <p:spPr>
          <a:xfrm>
            <a:off x="3851634" y="1593283"/>
            <a:ext cx="718131" cy="588323"/>
          </a:xfrm>
          <a:prstGeom prst="rect">
            <a:avLst/>
          </a:prstGeom>
        </p:spPr>
      </p:pic>
      <p:pic>
        <p:nvPicPr>
          <p:cNvPr id="10" name="Picture 9"/>
          <p:cNvPicPr>
            <a:picLocks noChangeAspect="1"/>
          </p:cNvPicPr>
          <p:nvPr/>
        </p:nvPicPr>
        <p:blipFill>
          <a:blip r:embed="rId3" cstate="print"/>
          <a:stretch>
            <a:fillRect/>
          </a:stretch>
        </p:blipFill>
        <p:spPr>
          <a:xfrm>
            <a:off x="5147245" y="1677013"/>
            <a:ext cx="1078618" cy="337068"/>
          </a:xfrm>
          <a:prstGeom prst="rect">
            <a:avLst/>
          </a:prstGeom>
        </p:spPr>
      </p:pic>
      <p:pic>
        <p:nvPicPr>
          <p:cNvPr id="11" name="Picture 10"/>
          <p:cNvPicPr>
            <a:picLocks noChangeAspect="1"/>
          </p:cNvPicPr>
          <p:nvPr/>
        </p:nvPicPr>
        <p:blipFill>
          <a:blip r:embed="rId4" cstate="print"/>
          <a:stretch>
            <a:fillRect/>
          </a:stretch>
        </p:blipFill>
        <p:spPr>
          <a:xfrm>
            <a:off x="3946152" y="2436296"/>
            <a:ext cx="948455" cy="375626"/>
          </a:xfrm>
          <a:prstGeom prst="rect">
            <a:avLst/>
          </a:prstGeom>
        </p:spPr>
      </p:pic>
      <p:sp>
        <p:nvSpPr>
          <p:cNvPr id="13"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8"/>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en-GB" sz="2000" dirty="0"/>
              <a:t>Container orchestration frameworks</a:t>
            </a:r>
          </a:p>
        </p:txBody>
      </p:sp>
    </p:spTree>
    <p:extLst>
      <p:ext uri="{BB962C8B-B14F-4D97-AF65-F5344CB8AC3E}">
        <p14:creationId xmlns:p14="http://schemas.microsoft.com/office/powerpoint/2010/main" val="196507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60629" y="1044533"/>
            <a:ext cx="7154571" cy="3502947"/>
          </a:xfrm>
        </p:spPr>
        <p:txBody>
          <a:bodyPr>
            <a:normAutofit fontScale="55000" lnSpcReduction="20000"/>
          </a:bodyPr>
          <a:lstStyle/>
          <a:p>
            <a:r>
              <a:rPr lang="en-US" dirty="0"/>
              <a:t>Docker and Kubernetes have reached adoption level according to neutral technology channels [1],[2]</a:t>
            </a:r>
          </a:p>
          <a:p>
            <a:r>
              <a:rPr lang="en-US" dirty="0"/>
              <a:t>Moreover, the Linux Foundation has pushed </a:t>
            </a:r>
          </a:p>
          <a:p>
            <a:pPr lvl="1"/>
            <a:r>
              <a:rPr lang="en-US" dirty="0"/>
              <a:t>Docker’s </a:t>
            </a:r>
            <a:r>
              <a:rPr lang="en-US" u="sng" dirty="0" err="1">
                <a:hlinkClick r:id="rId2"/>
              </a:rPr>
              <a:t>containerd</a:t>
            </a:r>
            <a:r>
              <a:rPr lang="en-US" dirty="0"/>
              <a:t> architecture and the associated</a:t>
            </a:r>
            <a:r>
              <a:rPr lang="en-US" u="sng" dirty="0">
                <a:hlinkClick r:id="rId3"/>
              </a:rPr>
              <a:t> OCI specification</a:t>
            </a:r>
            <a:r>
              <a:rPr lang="en-US" dirty="0"/>
              <a:t> as the de-facto standard for container runtimes[3]</a:t>
            </a:r>
          </a:p>
          <a:p>
            <a:pPr lvl="1"/>
            <a:r>
              <a:rPr lang="en-US" dirty="0"/>
              <a:t>Kubernetes as the de-facto standard for container orchestration[4]</a:t>
            </a:r>
          </a:p>
          <a:p>
            <a:r>
              <a:rPr lang="en-US" dirty="0"/>
              <a:t>Kubernetes </a:t>
            </a:r>
          </a:p>
          <a:p>
            <a:pPr lvl="1"/>
            <a:r>
              <a:rPr lang="en-US" dirty="0"/>
              <a:t>has the largest community on GitHub[5]. </a:t>
            </a:r>
          </a:p>
          <a:p>
            <a:pPr lvl="1"/>
            <a:r>
              <a:rPr lang="en-US" dirty="0"/>
              <a:t>Many Kubernetes-as-a-Service offerings (Amazon, Microsoft Azure, Google)</a:t>
            </a:r>
          </a:p>
          <a:p>
            <a:pPr lvl="1"/>
            <a:r>
              <a:rPr lang="en-US" dirty="0"/>
              <a:t>Companies behind competing CO frameworks also offer support for Kubernetes (</a:t>
            </a:r>
            <a:r>
              <a:rPr lang="en-US" dirty="0" err="1"/>
              <a:t>Mesos</a:t>
            </a:r>
            <a:r>
              <a:rPr lang="en-US" dirty="0"/>
              <a:t>, Docker)</a:t>
            </a:r>
          </a:p>
        </p:txBody>
      </p:sp>
      <p:sp>
        <p:nvSpPr>
          <p:cNvPr id="4" name="Text Placeholder 3"/>
          <p:cNvSpPr>
            <a:spLocks noGrp="1"/>
          </p:cNvSpPr>
          <p:nvPr>
            <p:ph type="body" sz="quarter" idx="13"/>
          </p:nvPr>
        </p:nvSpPr>
        <p:spPr/>
        <p:txBody>
          <a:bodyPr>
            <a:normAutofit fontScale="92500" lnSpcReduction="20000"/>
          </a:bodyPr>
          <a:lstStyle/>
          <a:p>
            <a:pPr marL="0" indent="0">
              <a:buNone/>
            </a:pPr>
            <a:r>
              <a:rPr lang="en-US" dirty="0"/>
              <a:t>Explaining the popularity of </a:t>
            </a:r>
            <a:r>
              <a:rPr lang="en-US" dirty="0" err="1"/>
              <a:t>Docker+Kubernetes</a:t>
            </a:r>
            <a:endParaRPr lang="en-GB" dirty="0"/>
          </a:p>
        </p:txBody>
      </p:sp>
      <p:sp>
        <p:nvSpPr>
          <p:cNvPr id="5" name="Title 1">
            <a:extLst>
              <a:ext uri="{FF2B5EF4-FFF2-40B4-BE49-F238E27FC236}">
                <a16:creationId xmlns:a16="http://schemas.microsoft.com/office/drawing/2014/main" xmlns="" id="{EB6BB303-6F6D-4808-92EB-3A508672C90B}"/>
              </a:ext>
            </a:extLst>
          </p:cNvPr>
          <p:cNvSpPr txBox="1">
            <a:spLocks noGrp="1"/>
          </p:cNvSpPr>
          <p:nvPr>
            <p:ph type="title"/>
          </p:nvPr>
        </p:nvSpPr>
        <p:spPr>
          <a:xfrm>
            <a:off x="160338" y="144463"/>
            <a:ext cx="8753475" cy="523875"/>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Introduction to Kubernetes</a:t>
            </a:r>
          </a:p>
        </p:txBody>
      </p:sp>
      <p:sp>
        <p:nvSpPr>
          <p:cNvPr id="6" name="Tekstvak 5">
            <a:extLst>
              <a:ext uri="{FF2B5EF4-FFF2-40B4-BE49-F238E27FC236}">
                <a16:creationId xmlns:a16="http://schemas.microsoft.com/office/drawing/2014/main" xmlns="" id="{8F552C0B-0874-4419-8CE5-B64E8AC8B726}"/>
              </a:ext>
            </a:extLst>
          </p:cNvPr>
          <p:cNvSpPr txBox="1"/>
          <p:nvPr/>
        </p:nvSpPr>
        <p:spPr>
          <a:xfrm>
            <a:off x="268132" y="4093418"/>
            <a:ext cx="731520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800" dirty="0"/>
              <a:t>[1] thoughtworks.com, “Technology Radar vol. 17, Insights into the technology and trends shaping the future,” 2017.</a:t>
            </a:r>
          </a:p>
          <a:p>
            <a:r>
              <a:rPr lang="en-GB" sz="800" dirty="0"/>
              <a:t>[2] OpenStack, “User Survey -- A snapshot of the OpenStack users’ attitudes and deployments,” 2017.</a:t>
            </a:r>
          </a:p>
          <a:p>
            <a:r>
              <a:rPr lang="en-GB" sz="800" dirty="0"/>
              <a:t>[3] The Cloud Native Computing Foundation</a:t>
            </a:r>
            <a:r>
              <a:rPr lang="en-GB" sz="800" i="1" dirty="0"/>
              <a:t>,</a:t>
            </a:r>
            <a:r>
              <a:rPr lang="en-GB" sz="800" dirty="0"/>
              <a:t>	“General Availability of containerd 1.0 is Here!”, 2017. [Online]. Available: </a:t>
            </a:r>
            <a:r>
              <a:rPr lang="en-GB" sz="800" dirty="0">
                <a:hlinkClick r:id="rId4"/>
              </a:rPr>
              <a:t>https://www.cncf.io/blog/2017/12/05/general-availability-containerd-1-0/</a:t>
            </a:r>
            <a:r>
              <a:rPr lang="en-GB" sz="800" dirty="0"/>
              <a:t>. [Accessed: 27-Mar-2018].</a:t>
            </a:r>
          </a:p>
          <a:p>
            <a:r>
              <a:rPr lang="en-GB" sz="800" dirty="0"/>
              <a:t>[4] The Cloud Native Computing </a:t>
            </a:r>
            <a:r>
              <a:rPr lang="en-GB" sz="800" dirty="0" err="1"/>
              <a:t>Foundation,“Cloud</a:t>
            </a:r>
            <a:r>
              <a:rPr lang="en-GB" sz="800" dirty="0"/>
              <a:t> Native Computing Foundation Launches Certified Kubernetes Program with 32 Conformant Distributions and Platforms,” 2017. [Online]. Available: </a:t>
            </a:r>
            <a:r>
              <a:rPr lang="en-GB" sz="800" dirty="0">
                <a:hlinkClick r:id="rId5"/>
              </a:rPr>
              <a:t>https://www.cncf.io/announcement/2017/11/13/cloud-native-computing-foundation-launches-certified-kubernetes-program-32-conformant-distributions-platforms/</a:t>
            </a:r>
            <a:r>
              <a:rPr lang="en-GB" sz="800" dirty="0"/>
              <a:t>. [Accessed: 27-Mar-2018].</a:t>
            </a:r>
          </a:p>
          <a:p>
            <a:r>
              <a:rPr lang="en-US" sz="800" dirty="0"/>
              <a:t>[5]</a:t>
            </a:r>
            <a:r>
              <a:rPr lang="en-GB" sz="800" dirty="0"/>
              <a:t> GitHub, “The State of the </a:t>
            </a:r>
            <a:r>
              <a:rPr lang="en-GB" sz="800" dirty="0" err="1"/>
              <a:t>Octoverse</a:t>
            </a:r>
            <a:r>
              <a:rPr lang="en-GB" sz="800" dirty="0"/>
              <a:t> 2017 -- Ten most-discussed repositories.” 2018. </a:t>
            </a:r>
            <a:r>
              <a:rPr lang="en-GB" sz="800" dirty="0">
                <a:hlinkClick r:id="rId6"/>
              </a:rPr>
              <a:t>https://octoverse.github.com</a:t>
            </a:r>
            <a:r>
              <a:rPr lang="en-GB" sz="800" dirty="0"/>
              <a:t>. [Accessed: 03-05-2018]</a:t>
            </a:r>
          </a:p>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dirty="0">
              <a:ln>
                <a:noFill/>
              </a:ln>
              <a:solidFill>
                <a:srgbClr val="262626"/>
              </a:solidFill>
              <a:effectLst/>
              <a:uFillTx/>
              <a:latin typeface="Arial"/>
              <a:ea typeface="Arial"/>
              <a:cs typeface="Arial"/>
              <a:sym typeface="Arial"/>
            </a:endParaRPr>
          </a:p>
        </p:txBody>
      </p:sp>
      <p:sp>
        <p:nvSpPr>
          <p:cNvPr id="2" name="Slide Number Placeholder 1"/>
          <p:cNvSpPr>
            <a:spLocks noGrp="1"/>
          </p:cNvSpPr>
          <p:nvPr>
            <p:ph type="sldNum" sz="quarter" idx="2"/>
          </p:nvPr>
        </p:nvSpPr>
        <p:spPr/>
        <p:txBody>
          <a:bodyPr/>
          <a:lstStyle/>
          <a:p>
            <a:fld id="{86CB4B4D-7CA3-9044-876B-883B54F8677D}" type="slidenum">
              <a:rPr lang="en-GB" smtClean="0"/>
              <a:t>18</a:t>
            </a:fld>
            <a:endParaRPr lang="en-GB"/>
          </a:p>
        </p:txBody>
      </p:sp>
    </p:spTree>
    <p:extLst>
      <p:ext uri="{BB962C8B-B14F-4D97-AF65-F5344CB8AC3E}">
        <p14:creationId xmlns:p14="http://schemas.microsoft.com/office/powerpoint/2010/main" val="309015559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Introduction to Kubernetes</a:t>
            </a:r>
          </a:p>
        </p:txBody>
      </p:sp>
      <p:sp>
        <p:nvSpPr>
          <p:cNvPr id="5" name="Slide Number Placeholder 4"/>
          <p:cNvSpPr>
            <a:spLocks noGrp="1"/>
          </p:cNvSpPr>
          <p:nvPr>
            <p:ph type="sldNum" sz="quarter" idx="12"/>
          </p:nvPr>
        </p:nvSpPr>
        <p:spPr/>
        <p:txBody>
          <a:bodyPr/>
          <a:lstStyle/>
          <a:p>
            <a:fld id="{0D65AAE5-278B-471D-99EB-47EC81D812E7}" type="slidenum">
              <a:rPr lang="en-US" smtClean="0"/>
              <a:pPr/>
              <a:t>19</a:t>
            </a:fld>
            <a:endParaRPr lang="en-US"/>
          </a:p>
        </p:txBody>
      </p:sp>
      <p:pic>
        <p:nvPicPr>
          <p:cNvPr id="7" name="Picture 6"/>
          <p:cNvPicPr>
            <a:picLocks noChangeAspect="1"/>
          </p:cNvPicPr>
          <p:nvPr/>
        </p:nvPicPr>
        <p:blipFill>
          <a:blip r:embed="rId2" cstate="print"/>
          <a:stretch>
            <a:fillRect/>
          </a:stretch>
        </p:blipFill>
        <p:spPr>
          <a:xfrm>
            <a:off x="1477560" y="934836"/>
            <a:ext cx="6119614" cy="3384521"/>
          </a:xfrm>
          <a:prstGeom prst="rect">
            <a:avLst/>
          </a:prstGeom>
        </p:spPr>
      </p:pic>
      <p:sp>
        <p:nvSpPr>
          <p:cNvPr id="6"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en-GB" sz="2000" dirty="0"/>
              <a:t>Master-Node architecture</a:t>
            </a:r>
          </a:p>
        </p:txBody>
      </p:sp>
    </p:spTree>
    <p:extLst>
      <p:ext uri="{BB962C8B-B14F-4D97-AF65-F5344CB8AC3E}">
        <p14:creationId xmlns:p14="http://schemas.microsoft.com/office/powerpoint/2010/main" val="70642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highlights from previous lecture</a:t>
            </a:r>
            <a:endParaRPr lang="en-GB"/>
          </a:p>
        </p:txBody>
      </p:sp>
      <p:sp>
        <p:nvSpPr>
          <p:cNvPr id="3" name="Text Placeholder 2"/>
          <p:cNvSpPr>
            <a:spLocks noGrp="1"/>
          </p:cNvSpPr>
          <p:nvPr>
            <p:ph type="body" sz="half" idx="1"/>
          </p:nvPr>
        </p:nvSpPr>
        <p:spPr>
          <a:xfrm>
            <a:off x="101156" y="1019712"/>
            <a:ext cx="8753478" cy="3502947"/>
          </a:xfrm>
        </p:spPr>
        <p:txBody>
          <a:bodyPr lIns="45719" rIns="45719" anchor="t">
            <a:normAutofit fontScale="62500" lnSpcReduction="20000"/>
          </a:bodyPr>
          <a:lstStyle/>
          <a:p>
            <a:pPr marL="307975" indent="-307975"/>
            <a:r>
              <a:rPr lang="en-US" dirty="0"/>
              <a:t>Fast updates &amp; high quality</a:t>
            </a:r>
            <a:endParaRPr lang="nl-NL" dirty="0"/>
          </a:p>
          <a:p>
            <a:pPr marL="307975" indent="-307975"/>
            <a:r>
              <a:rPr lang="en-US" dirty="0"/>
              <a:t>Aspects</a:t>
            </a:r>
          </a:p>
          <a:p>
            <a:pPr lvl="1"/>
            <a:r>
              <a:rPr lang="en-US" dirty="0"/>
              <a:t>Organizational: </a:t>
            </a:r>
          </a:p>
          <a:p>
            <a:pPr lvl="2" indent="-273685"/>
            <a:r>
              <a:rPr lang="en-US" dirty="0"/>
              <a:t>Small teams with Dev and Ops to break down </a:t>
            </a:r>
            <a:r>
              <a:rPr lang="en-US" dirty="0" err="1"/>
              <a:t>chinese</a:t>
            </a:r>
            <a:r>
              <a:rPr lang="en-US" dirty="0"/>
              <a:t> wall between development / staging / production environments</a:t>
            </a:r>
          </a:p>
          <a:p>
            <a:pPr lvl="1"/>
            <a:r>
              <a:rPr lang="en-US" dirty="0"/>
              <a:t>Architectural:</a:t>
            </a:r>
          </a:p>
          <a:p>
            <a:pPr lvl="2" indent="-273685"/>
            <a:r>
              <a:rPr lang="en-US" dirty="0"/>
              <a:t>Microservices’ coordination architecture to limit inter-team coordination</a:t>
            </a:r>
          </a:p>
          <a:p>
            <a:pPr lvl="2" indent="-273685"/>
            <a:r>
              <a:rPr lang="en-US" dirty="0"/>
              <a:t>Amazon  rules</a:t>
            </a:r>
          </a:p>
          <a:p>
            <a:pPr marL="307975" indent="-307975"/>
            <a:r>
              <a:rPr lang="en-US" dirty="0"/>
              <a:t>Continuous deployment might require architectural change</a:t>
            </a:r>
          </a:p>
          <a:p>
            <a:pPr marL="307975" indent="-307975"/>
            <a:r>
              <a:rPr lang="en-US" dirty="0"/>
              <a:t>Infrastructure-as-Code requires architectural change of infrastructure code</a:t>
            </a:r>
          </a:p>
        </p:txBody>
      </p:sp>
      <p:sp>
        <p:nvSpPr>
          <p:cNvPr id="4" name="Text Placeholder 3"/>
          <p:cNvSpPr>
            <a:spLocks noGrp="1"/>
          </p:cNvSpPr>
          <p:nvPr>
            <p:ph type="body" sz="quarter" idx="13"/>
          </p:nvPr>
        </p:nvSpPr>
        <p:spPr/>
        <p:txBody>
          <a:bodyPr>
            <a:normAutofit fontScale="92500" lnSpcReduction="20000"/>
          </a:bodyPr>
          <a:lstStyle/>
          <a:p>
            <a:r>
              <a:rPr lang="en-US"/>
              <a:t>DevOps</a:t>
            </a:r>
            <a:endParaRPr lang="en-GB"/>
          </a:p>
        </p:txBody>
      </p:sp>
      <p:sp>
        <p:nvSpPr>
          <p:cNvPr id="5" name="Slide Number Placeholder 4"/>
          <p:cNvSpPr>
            <a:spLocks noGrp="1"/>
          </p:cNvSpPr>
          <p:nvPr>
            <p:ph type="sldNum" sz="quarter" idx="2"/>
          </p:nvPr>
        </p:nvSpPr>
        <p:spPr/>
        <p:txBody>
          <a:bodyPr/>
          <a:lstStyle/>
          <a:p>
            <a:fld id="{86CB4B4D-7CA3-9044-876B-883B54F8677D}" type="slidenum">
              <a:rPr lang="en-GB" smtClean="0"/>
              <a:t>2</a:t>
            </a:fld>
            <a:endParaRPr lang="en-GB"/>
          </a:p>
        </p:txBody>
      </p:sp>
    </p:spTree>
    <p:extLst>
      <p:ext uri="{BB962C8B-B14F-4D97-AF65-F5344CB8AC3E}">
        <p14:creationId xmlns:p14="http://schemas.microsoft.com/office/powerpoint/2010/main" val="287627145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Introduction to Kubernetes</a:t>
            </a:r>
          </a:p>
        </p:txBody>
      </p:sp>
      <p:sp>
        <p:nvSpPr>
          <p:cNvPr id="5" name="Slide Number Placeholder 4"/>
          <p:cNvSpPr>
            <a:spLocks noGrp="1"/>
          </p:cNvSpPr>
          <p:nvPr>
            <p:ph type="sldNum" sz="quarter" idx="12"/>
          </p:nvPr>
        </p:nvSpPr>
        <p:spPr/>
        <p:txBody>
          <a:bodyPr/>
          <a:lstStyle/>
          <a:p>
            <a:fld id="{0D65AAE5-278B-471D-99EB-47EC81D812E7}" type="slidenum">
              <a:rPr lang="en-US" smtClean="0"/>
              <a:pPr/>
              <a:t>20</a:t>
            </a:fld>
            <a:endParaRPr lang="en-US"/>
          </a:p>
        </p:txBody>
      </p:sp>
      <p:pic>
        <p:nvPicPr>
          <p:cNvPr id="7" name="Picture 6"/>
          <p:cNvPicPr>
            <a:picLocks noChangeAspect="1"/>
          </p:cNvPicPr>
          <p:nvPr/>
        </p:nvPicPr>
        <p:blipFill>
          <a:blip r:embed="rId2" cstate="print"/>
          <a:stretch>
            <a:fillRect/>
          </a:stretch>
        </p:blipFill>
        <p:spPr>
          <a:xfrm>
            <a:off x="1551094" y="878305"/>
            <a:ext cx="6288639" cy="3525254"/>
          </a:xfrm>
          <a:prstGeom prst="rect">
            <a:avLst/>
          </a:prstGeom>
        </p:spPr>
      </p:pic>
      <p:sp>
        <p:nvSpPr>
          <p:cNvPr id="6"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en-GB" sz="2000" dirty="0"/>
              <a:t>Pods and Volumes</a:t>
            </a:r>
          </a:p>
        </p:txBody>
      </p:sp>
    </p:spTree>
    <p:extLst>
      <p:ext uri="{BB962C8B-B14F-4D97-AF65-F5344CB8AC3E}">
        <p14:creationId xmlns:p14="http://schemas.microsoft.com/office/powerpoint/2010/main" val="2122025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220284" y="996276"/>
            <a:ext cx="7835805" cy="4170146"/>
          </a:xfrm>
        </p:spPr>
        <p:txBody>
          <a:bodyPr>
            <a:normAutofit fontScale="70000" lnSpcReduction="20000"/>
          </a:bodyPr>
          <a:lstStyle/>
          <a:p>
            <a:r>
              <a:rPr lang="en-GB" dirty="0"/>
              <a:t>Each Pod has a </a:t>
            </a:r>
            <a:r>
              <a:rPr lang="en-GB" b="1" dirty="0"/>
              <a:t>transient</a:t>
            </a:r>
            <a:r>
              <a:rPr lang="en-GB" dirty="0"/>
              <a:t> Cluster IP</a:t>
            </a:r>
          </a:p>
          <a:p>
            <a:r>
              <a:rPr lang="en-GB" dirty="0"/>
              <a:t>Each Pod can communicate to each Pod without Network Address Translation (NAT) </a:t>
            </a:r>
          </a:p>
          <a:p>
            <a:r>
              <a:rPr lang="en-GB" dirty="0"/>
              <a:t>Each Node can communicate to each pod</a:t>
            </a:r>
          </a:p>
          <a:p>
            <a:r>
              <a:rPr lang="en-GB" dirty="0"/>
              <a:t>Many different ways to implement this model</a:t>
            </a:r>
          </a:p>
          <a:p>
            <a:pPr lvl="1"/>
            <a:r>
              <a:rPr lang="en-GB" dirty="0"/>
              <a:t>Networking plugin architecture CNI</a:t>
            </a:r>
          </a:p>
          <a:p>
            <a:pPr lvl="1"/>
            <a:r>
              <a:rPr lang="en-GB" dirty="0"/>
              <a:t>Popular networking plugins: flannel, calico, weave</a:t>
            </a:r>
          </a:p>
          <a:p>
            <a:pPr lvl="1"/>
            <a:r>
              <a:rPr lang="en-GB" dirty="0"/>
              <a:t>Basic of container networking implementation</a:t>
            </a:r>
          </a:p>
          <a:p>
            <a:pPr lvl="2"/>
            <a:r>
              <a:rPr lang="en-GB" dirty="0">
                <a:hlinkClick r:id="rId2"/>
              </a:rPr>
              <a:t>https://github.com/kristenjacobs/container-networking/blob/master/slides/201812-kubecon/slides.pdf</a:t>
            </a:r>
            <a:endParaRPr lang="en-GB" dirty="0"/>
          </a:p>
          <a:p>
            <a:pPr lvl="2"/>
            <a:r>
              <a:rPr lang="en-GB" dirty="0">
                <a:hlinkClick r:id="rId3"/>
              </a:rPr>
              <a:t>https://youtu.be/6v_BDHIgOY8</a:t>
            </a:r>
            <a:endParaRPr lang="en-GB" dirty="0"/>
          </a:p>
          <a:p>
            <a:pPr lvl="2"/>
            <a:endParaRPr lang="en-GB" dirty="0"/>
          </a:p>
          <a:p>
            <a:pPr marL="411480" lvl="1" indent="0">
              <a:buNone/>
            </a:pPr>
            <a:endParaRPr lang="en-GB" dirty="0"/>
          </a:p>
          <a:p>
            <a:endParaRPr lang="en-GB" dirty="0"/>
          </a:p>
          <a:p>
            <a:pPr marL="411480" lvl="1" indent="0">
              <a:buNone/>
            </a:pPr>
            <a:endParaRPr lang="en-GB" dirty="0"/>
          </a:p>
          <a:p>
            <a:pPr marL="411480" lvl="1" indent="0">
              <a:buNone/>
            </a:pPr>
            <a:endParaRPr lang="en-GB" dirty="0"/>
          </a:p>
          <a:p>
            <a:pPr lvl="1"/>
            <a:endParaRPr lang="en-GB" dirty="0"/>
          </a:p>
          <a:p>
            <a:pPr marL="411480" lvl="1" indent="0">
              <a:buNone/>
            </a:pPr>
            <a:endParaRPr lang="en-GB" dirty="0"/>
          </a:p>
        </p:txBody>
      </p:sp>
      <p:sp>
        <p:nvSpPr>
          <p:cNvPr id="4" name="Text Placeholder 3">
            <a:extLst>
              <a:ext uri="{FF2B5EF4-FFF2-40B4-BE49-F238E27FC236}">
                <a16:creationId xmlns:a16="http://schemas.microsoft.com/office/drawing/2014/main" xmlns="" id="{6B732EE6-59AE-43A7-AE8F-DF7E616AC0D8}"/>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Container networking model</a:t>
            </a:r>
            <a:endParaRPr lang="nl-NL" dirty="0" err="1"/>
          </a:p>
        </p:txBody>
      </p:sp>
      <p:sp>
        <p:nvSpPr>
          <p:cNvPr id="8" name="Title 1">
            <a:extLst>
              <a:ext uri="{FF2B5EF4-FFF2-40B4-BE49-F238E27FC236}">
                <a16:creationId xmlns:a16="http://schemas.microsoft.com/office/drawing/2014/main" xmlns="" id="{38F50ECF-75D1-47E0-8044-E33820C39C7C}"/>
              </a:ext>
            </a:extLst>
          </p:cNvPr>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Introduction to Kubernetes</a:t>
            </a:r>
          </a:p>
        </p:txBody>
      </p:sp>
      <p:sp>
        <p:nvSpPr>
          <p:cNvPr id="2" name="Slide Number Placeholder 1"/>
          <p:cNvSpPr>
            <a:spLocks noGrp="1"/>
          </p:cNvSpPr>
          <p:nvPr>
            <p:ph type="sldNum" sz="quarter" idx="2"/>
          </p:nvPr>
        </p:nvSpPr>
        <p:spPr/>
        <p:txBody>
          <a:bodyPr/>
          <a:lstStyle/>
          <a:p>
            <a:fld id="{86CB4B4D-7CA3-9044-876B-883B54F8677D}" type="slidenum">
              <a:rPr lang="en-GB" smtClean="0"/>
              <a:t>21</a:t>
            </a:fld>
            <a:endParaRPr lang="en-GB"/>
          </a:p>
        </p:txBody>
      </p:sp>
    </p:spTree>
    <p:extLst>
      <p:ext uri="{BB962C8B-B14F-4D97-AF65-F5344CB8AC3E}">
        <p14:creationId xmlns:p14="http://schemas.microsoft.com/office/powerpoint/2010/main" val="20133563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Introduction to Kubernetes</a:t>
            </a:r>
          </a:p>
        </p:txBody>
      </p:sp>
      <p:sp>
        <p:nvSpPr>
          <p:cNvPr id="5" name="Slide Number Placeholder 4"/>
          <p:cNvSpPr>
            <a:spLocks noGrp="1"/>
          </p:cNvSpPr>
          <p:nvPr>
            <p:ph type="sldNum" sz="quarter" idx="12"/>
          </p:nvPr>
        </p:nvSpPr>
        <p:spPr/>
        <p:txBody>
          <a:bodyPr/>
          <a:lstStyle/>
          <a:p>
            <a:fld id="{0D65AAE5-278B-471D-99EB-47EC81D812E7}" type="slidenum">
              <a:rPr lang="en-US" smtClean="0"/>
              <a:pPr/>
              <a:t>22</a:t>
            </a:fld>
            <a:endParaRPr lang="en-US"/>
          </a:p>
        </p:txBody>
      </p:sp>
      <p:pic>
        <p:nvPicPr>
          <p:cNvPr id="7" name="Picture 6"/>
          <p:cNvPicPr>
            <a:picLocks noChangeAspect="1"/>
          </p:cNvPicPr>
          <p:nvPr/>
        </p:nvPicPr>
        <p:blipFill>
          <a:blip r:embed="rId3" cstate="print"/>
          <a:stretch>
            <a:fillRect/>
          </a:stretch>
        </p:blipFill>
        <p:spPr>
          <a:xfrm>
            <a:off x="1439996" y="736602"/>
            <a:ext cx="6557432" cy="3630862"/>
          </a:xfrm>
          <a:prstGeom prst="rect">
            <a:avLst/>
          </a:prstGeom>
        </p:spPr>
      </p:pic>
      <p:sp>
        <p:nvSpPr>
          <p:cNvPr id="6"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en-GB" sz="2000" dirty="0"/>
              <a:t>Services</a:t>
            </a:r>
          </a:p>
          <a:p>
            <a:pPr marL="0" indent="0" hangingPunct="1">
              <a:buFont typeface="Arial"/>
              <a:buNone/>
            </a:pPr>
            <a:endParaRPr lang="en-GB" sz="2000" dirty="0"/>
          </a:p>
        </p:txBody>
      </p:sp>
    </p:spTree>
    <p:extLst>
      <p:ext uri="{BB962C8B-B14F-4D97-AF65-F5344CB8AC3E}">
        <p14:creationId xmlns:p14="http://schemas.microsoft.com/office/powerpoint/2010/main" val="3924622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19" rIns="45719" anchor="t">
            <a:normAutofit/>
          </a:bodyPr>
          <a:lstStyle/>
          <a:p>
            <a:r>
              <a:rPr lang="en-US" dirty="0"/>
              <a:t>Functional aspects of Kubernetes</a:t>
            </a:r>
          </a:p>
        </p:txBody>
      </p:sp>
      <p:sp>
        <p:nvSpPr>
          <p:cNvPr id="3" name="Text Placeholder 2"/>
          <p:cNvSpPr>
            <a:spLocks noGrp="1"/>
          </p:cNvSpPr>
          <p:nvPr>
            <p:ph type="body" sz="half" idx="1"/>
          </p:nvPr>
        </p:nvSpPr>
        <p:spPr>
          <a:xfrm>
            <a:off x="160631" y="893135"/>
            <a:ext cx="8260355" cy="4034575"/>
          </a:xfrm>
        </p:spPr>
        <p:txBody>
          <a:bodyPr>
            <a:normAutofit/>
          </a:bodyPr>
          <a:lstStyle/>
          <a:p>
            <a:pPr lvl="0">
              <a:lnSpc>
                <a:spcPct val="100000"/>
              </a:lnSpc>
              <a:spcBef>
                <a:spcPts val="0"/>
              </a:spcBef>
              <a:spcAft>
                <a:spcPts val="600"/>
              </a:spcAft>
            </a:pPr>
            <a:r>
              <a:rPr lang="en-US" sz="1600" b="1" dirty="0"/>
              <a:t>Cluster administrator:</a:t>
            </a:r>
            <a:r>
              <a:rPr lang="en-US" sz="1600" dirty="0"/>
              <a:t> A person who installs, configures, controls and monitors container clusters. </a:t>
            </a:r>
          </a:p>
          <a:p>
            <a:pPr marL="754380" lvl="1" indent="-342900">
              <a:lnSpc>
                <a:spcPct val="100000"/>
              </a:lnSpc>
              <a:spcBef>
                <a:spcPts val="0"/>
              </a:spcBef>
              <a:buFont typeface="+mj-lt"/>
              <a:buAutoNum type="arabicPeriod"/>
            </a:pPr>
            <a:r>
              <a:rPr lang="en-US" sz="1600" dirty="0"/>
              <a:t>cluster architecture </a:t>
            </a:r>
            <a:r>
              <a:rPr lang="en-US" sz="1600"/>
              <a:t>and setup  </a:t>
            </a:r>
            <a:endParaRPr lang="en-US" sz="1600" dirty="0"/>
          </a:p>
          <a:p>
            <a:pPr marL="754380" lvl="1" indent="-342900">
              <a:lnSpc>
                <a:spcPct val="100000"/>
              </a:lnSpc>
              <a:spcBef>
                <a:spcPts val="0"/>
              </a:spcBef>
              <a:buFont typeface="+mj-lt"/>
              <a:buAutoNum type="arabicPeriod"/>
            </a:pPr>
            <a:r>
              <a:rPr lang="en-US" sz="1600" dirty="0"/>
              <a:t>customization of container orchestration framework components </a:t>
            </a:r>
          </a:p>
          <a:p>
            <a:pPr marL="754380" lvl="1" indent="-342900">
              <a:lnSpc>
                <a:spcPct val="100000"/>
              </a:lnSpc>
              <a:spcBef>
                <a:spcPts val="0"/>
              </a:spcBef>
              <a:buFont typeface="+mj-lt"/>
              <a:buAutoNum type="arabicPeriod"/>
            </a:pPr>
            <a:r>
              <a:rPr lang="en-US" sz="1600" dirty="0"/>
              <a:t>container networking</a:t>
            </a:r>
          </a:p>
          <a:p>
            <a:pPr marL="754380" lvl="1" indent="-342900">
              <a:lnSpc>
                <a:spcPct val="100000"/>
              </a:lnSpc>
              <a:spcBef>
                <a:spcPts val="0"/>
              </a:spcBef>
              <a:buFont typeface="+mj-lt"/>
              <a:buAutoNum type="arabicPeriod"/>
            </a:pPr>
            <a:r>
              <a:rPr lang="en-US" sz="1600" dirty="0"/>
              <a:t>resource quota management</a:t>
            </a:r>
          </a:p>
          <a:p>
            <a:pPr marL="754380" lvl="1" indent="-342900">
              <a:lnSpc>
                <a:spcPct val="100000"/>
              </a:lnSpc>
              <a:spcBef>
                <a:spcPts val="0"/>
              </a:spcBef>
              <a:spcAft>
                <a:spcPts val="600"/>
              </a:spcAft>
              <a:buFont typeface="+mj-lt"/>
              <a:buAutoNum type="arabicPeriod"/>
            </a:pPr>
            <a:r>
              <a:rPr lang="en-US" sz="1600" dirty="0"/>
              <a:t>securing clusters</a:t>
            </a:r>
          </a:p>
          <a:p>
            <a:pPr>
              <a:lnSpc>
                <a:spcPct val="100000"/>
              </a:lnSpc>
              <a:spcBef>
                <a:spcPts val="0"/>
              </a:spcBef>
              <a:spcAft>
                <a:spcPts val="600"/>
              </a:spcAft>
            </a:pPr>
            <a:r>
              <a:rPr lang="en-US" sz="1600" b="1" dirty="0"/>
              <a:t>Application Manager:</a:t>
            </a:r>
            <a:r>
              <a:rPr lang="en-US" sz="1600" dirty="0"/>
              <a:t> A person who develops, deploys, configures, controls or monitors an application that runs in a container cluster. </a:t>
            </a:r>
          </a:p>
          <a:p>
            <a:pPr marL="754380" lvl="1" indent="-342900">
              <a:lnSpc>
                <a:spcPct val="100000"/>
              </a:lnSpc>
              <a:spcBef>
                <a:spcPts val="0"/>
              </a:spcBef>
              <a:buFont typeface="+mj-lt"/>
              <a:buAutoNum type="arabicPeriod" startAt="6"/>
            </a:pPr>
            <a:r>
              <a:rPr lang="en-US" sz="1600" dirty="0"/>
              <a:t>application configuration and deployment</a:t>
            </a:r>
          </a:p>
          <a:p>
            <a:pPr marL="754380" lvl="1" indent="-342900">
              <a:lnSpc>
                <a:spcPct val="100000"/>
              </a:lnSpc>
              <a:spcBef>
                <a:spcPts val="0"/>
              </a:spcBef>
              <a:buFont typeface="+mj-lt"/>
              <a:buAutoNum type="arabicPeriod" startAt="7"/>
            </a:pPr>
            <a:r>
              <a:rPr lang="en-US" sz="1600" dirty="0"/>
              <a:t>container </a:t>
            </a:r>
            <a:r>
              <a:rPr lang="en-US" sz="1600" dirty="0" err="1"/>
              <a:t>QoS</a:t>
            </a:r>
            <a:r>
              <a:rPr lang="en-US" sz="1600" dirty="0"/>
              <a:t> management</a:t>
            </a:r>
          </a:p>
          <a:p>
            <a:pPr marL="754380" lvl="1" indent="-342900">
              <a:lnSpc>
                <a:spcPct val="100000"/>
              </a:lnSpc>
              <a:spcBef>
                <a:spcPts val="0"/>
              </a:spcBef>
              <a:spcAft>
                <a:spcPts val="600"/>
              </a:spcAft>
              <a:buFont typeface="+mj-lt"/>
              <a:buAutoNum type="arabicPeriod" startAt="7"/>
            </a:pPr>
            <a:r>
              <a:rPr lang="en-US" sz="1600" dirty="0"/>
              <a:t>securing containers</a:t>
            </a:r>
          </a:p>
          <a:p>
            <a:pPr marL="411480" lvl="1" indent="0">
              <a:lnSpc>
                <a:spcPct val="100000"/>
              </a:lnSpc>
              <a:spcBef>
                <a:spcPts val="0"/>
              </a:spcBef>
              <a:buNone/>
            </a:pPr>
            <a:r>
              <a:rPr lang="en-US" sz="1600" b="1" dirty="0"/>
              <a:t>Both stakeholders:</a:t>
            </a:r>
          </a:p>
          <a:p>
            <a:pPr marL="754380" lvl="1" indent="-342900">
              <a:lnSpc>
                <a:spcPct val="100000"/>
              </a:lnSpc>
              <a:spcBef>
                <a:spcPts val="0"/>
              </a:spcBef>
              <a:buFont typeface="+mj-lt"/>
              <a:buAutoNum type="arabicPeriod" startAt="9"/>
            </a:pPr>
            <a:r>
              <a:rPr lang="en-US" sz="1600" dirty="0"/>
              <a:t>cluster and application management</a:t>
            </a:r>
            <a:endParaRPr lang="en-GB" sz="1600" b="1" dirty="0"/>
          </a:p>
          <a:p>
            <a:pPr lvl="0">
              <a:lnSpc>
                <a:spcPct val="110000"/>
              </a:lnSpc>
            </a:pPr>
            <a:endParaRPr lang="en-GB" sz="1300" dirty="0"/>
          </a:p>
          <a:p>
            <a:endParaRPr lang="en-GB" dirty="0"/>
          </a:p>
        </p:txBody>
      </p:sp>
      <p:sp>
        <p:nvSpPr>
          <p:cNvPr id="4" name="Text Placeholder 3"/>
          <p:cNvSpPr>
            <a:spLocks noGrp="1"/>
          </p:cNvSpPr>
          <p:nvPr>
            <p:ph type="body" sz="quarter" idx="13"/>
          </p:nvPr>
        </p:nvSpPr>
        <p:spPr>
          <a:xfrm>
            <a:off x="160631" y="576315"/>
            <a:ext cx="8946046" cy="472764"/>
          </a:xfrm>
        </p:spPr>
        <p:txBody>
          <a:bodyPr lIns="45719" rIns="45719" anchor="t">
            <a:normAutofit fontScale="47500" lnSpcReduction="20000"/>
          </a:bodyPr>
          <a:lstStyle/>
          <a:p>
            <a:pPr marL="307975" indent="-307975"/>
            <a:r>
              <a:rPr lang="en-US" i="1" dirty="0"/>
              <a:t>Def. Functional aspect: a set of related use cases that have the </a:t>
            </a:r>
            <a:r>
              <a:rPr lang="en-US" b="1" i="1" dirty="0"/>
              <a:t>same stakeholder(s) </a:t>
            </a:r>
            <a:r>
              <a:rPr lang="en-US" i="1" dirty="0"/>
              <a:t>and the </a:t>
            </a:r>
            <a:r>
              <a:rPr lang="en-US" b="1" i="1" dirty="0"/>
              <a:t>same type of functionality in common</a:t>
            </a:r>
            <a:r>
              <a:rPr lang="en-US" dirty="0"/>
              <a:t> </a:t>
            </a:r>
            <a:endParaRPr lang="en-GB" dirty="0"/>
          </a:p>
        </p:txBody>
      </p:sp>
      <p:sp>
        <p:nvSpPr>
          <p:cNvPr id="5" name="Right Arrow 4"/>
          <p:cNvSpPr/>
          <p:nvPr/>
        </p:nvSpPr>
        <p:spPr>
          <a:xfrm rot="10800000">
            <a:off x="3717073" y="1553737"/>
            <a:ext cx="438614" cy="148683"/>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6" name="Slide Number Placeholder 5"/>
          <p:cNvSpPr>
            <a:spLocks noGrp="1"/>
          </p:cNvSpPr>
          <p:nvPr>
            <p:ph type="sldNum" sz="quarter" idx="2"/>
          </p:nvPr>
        </p:nvSpPr>
        <p:spPr/>
        <p:txBody>
          <a:bodyPr/>
          <a:lstStyle/>
          <a:p>
            <a:fld id="{86CB4B4D-7CA3-9044-876B-883B54F8677D}" type="slidenum">
              <a:rPr lang="en-GB" smtClean="0"/>
              <a:t>23</a:t>
            </a:fld>
            <a:endParaRPr lang="en-GB"/>
          </a:p>
        </p:txBody>
      </p:sp>
    </p:spTree>
    <p:extLst>
      <p:ext uri="{BB962C8B-B14F-4D97-AF65-F5344CB8AC3E}">
        <p14:creationId xmlns:p14="http://schemas.microsoft.com/office/powerpoint/2010/main" val="10959404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100" dirty="0"/>
              <a:t>Cluster architecture and setup</a:t>
            </a:r>
          </a:p>
        </p:txBody>
      </p:sp>
      <p:sp>
        <p:nvSpPr>
          <p:cNvPr id="3" name="Text Placeholder 2"/>
          <p:cNvSpPr>
            <a:spLocks noGrp="1"/>
          </p:cNvSpPr>
          <p:nvPr>
            <p:ph type="body" sz="half" idx="1"/>
          </p:nvPr>
        </p:nvSpPr>
        <p:spPr>
          <a:xfrm>
            <a:off x="1423358" y="1035170"/>
            <a:ext cx="7651630" cy="3869235"/>
          </a:xfrm>
        </p:spPr>
        <p:txBody>
          <a:bodyPr>
            <a:normAutofit fontScale="55000" lnSpcReduction="20000"/>
          </a:bodyPr>
          <a:lstStyle/>
          <a:p>
            <a:r>
              <a:rPr lang="en-GB" b="1" dirty="0"/>
              <a:t>Declarative configuration management</a:t>
            </a:r>
          </a:p>
          <a:p>
            <a:r>
              <a:rPr lang="en-GB" dirty="0"/>
              <a:t>Architectural patterns</a:t>
            </a:r>
          </a:p>
          <a:p>
            <a:pPr lvl="1"/>
            <a:r>
              <a:rPr lang="en-GB" dirty="0"/>
              <a:t>Master-worker architecture</a:t>
            </a:r>
          </a:p>
          <a:p>
            <a:pPr lvl="1"/>
            <a:r>
              <a:rPr lang="en-GB" dirty="0"/>
              <a:t>Versioned HTTP API and client libraries</a:t>
            </a:r>
          </a:p>
          <a:p>
            <a:pPr lvl="1"/>
            <a:r>
              <a:rPr lang="en-GB" dirty="0"/>
              <a:t>Highly-available master design</a:t>
            </a:r>
          </a:p>
          <a:p>
            <a:pPr lvl="1"/>
            <a:r>
              <a:rPr lang="en-GB" dirty="0"/>
              <a:t>Generic automated setup of HA masters (only in commercial products)</a:t>
            </a:r>
          </a:p>
          <a:p>
            <a:r>
              <a:rPr lang="en-GB" dirty="0"/>
              <a:t>Installation methods and deployment tools</a:t>
            </a:r>
          </a:p>
          <a:p>
            <a:pPr lvl="1"/>
            <a:r>
              <a:rPr lang="en-GB" dirty="0"/>
              <a:t>Local development (Vagrant, </a:t>
            </a:r>
            <a:r>
              <a:rPr lang="en-GB" dirty="0" err="1"/>
              <a:t>Minikube</a:t>
            </a:r>
            <a:r>
              <a:rPr lang="en-GB" dirty="0"/>
              <a:t> )</a:t>
            </a:r>
          </a:p>
          <a:p>
            <a:pPr lvl="1"/>
            <a:r>
              <a:rPr lang="en-GB" dirty="0"/>
              <a:t>Linux packaging + Docker (</a:t>
            </a:r>
            <a:r>
              <a:rPr lang="en-GB" dirty="0" err="1"/>
              <a:t>kubeadm</a:t>
            </a:r>
            <a:r>
              <a:rPr lang="en-GB" dirty="0"/>
              <a:t>)</a:t>
            </a:r>
          </a:p>
          <a:p>
            <a:pPr lvl="1"/>
            <a:r>
              <a:rPr lang="en-GB" dirty="0"/>
              <a:t>Cloud orchestration tools (gcloud)</a:t>
            </a:r>
          </a:p>
          <a:p>
            <a:pPr lvl="1"/>
            <a:r>
              <a:rPr lang="en-GB" dirty="0"/>
              <a:t>Hosted solutions (GKE, AKS, EKS)</a:t>
            </a:r>
          </a:p>
          <a:p>
            <a:pPr lvl="1"/>
            <a:r>
              <a:rPr lang="en-GB" dirty="0"/>
              <a:t>Independent cloud orchestration tools (Ubuntu, </a:t>
            </a:r>
            <a:r>
              <a:rPr lang="en-GB" dirty="0" err="1"/>
              <a:t>Openshift</a:t>
            </a:r>
            <a:r>
              <a:rPr lang="en-GB" dirty="0"/>
              <a:t>, Rancher, Gardener)</a:t>
            </a:r>
          </a:p>
          <a:p>
            <a:pPr lvl="1"/>
            <a:endParaRPr lang="en-GB" dirty="0"/>
          </a:p>
          <a:p>
            <a:pPr marL="411480" lvl="1" indent="0">
              <a:buNone/>
            </a:pPr>
            <a:endParaRPr lang="en-GB" dirty="0"/>
          </a:p>
          <a:p>
            <a:pPr marL="411480" lvl="1" indent="0">
              <a:buNone/>
            </a:pPr>
            <a:endParaRPr lang="en-GB" dirty="0"/>
          </a:p>
        </p:txBody>
      </p:sp>
      <p:sp>
        <p:nvSpPr>
          <p:cNvPr id="5" name="Text Placeholder 3">
            <a:extLst>
              <a:ext uri="{FF2B5EF4-FFF2-40B4-BE49-F238E27FC236}">
                <a16:creationId xmlns:a16="http://schemas.microsoft.com/office/drawing/2014/main" xmlns="" id="{39C8E5C4-D0BA-4382-9A21-ACF0F79AE417}"/>
              </a:ext>
            </a:extLst>
          </p:cNvPr>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24</a:t>
            </a:fld>
            <a:endParaRPr lang="en-GB"/>
          </a:p>
        </p:txBody>
      </p:sp>
    </p:spTree>
    <p:extLst>
      <p:ext uri="{BB962C8B-B14F-4D97-AF65-F5344CB8AC3E}">
        <p14:creationId xmlns:p14="http://schemas.microsoft.com/office/powerpoint/2010/main" val="3781146678"/>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D65AAE5-278B-471D-99EB-47EC81D812E7}" type="slidenum">
              <a:rPr lang="en-US" smtClean="0"/>
              <a:pPr/>
              <a:t>25</a:t>
            </a:fld>
            <a:endParaRPr lang="en-US"/>
          </a:p>
        </p:txBody>
      </p:sp>
      <p:sp>
        <p:nvSpPr>
          <p:cNvPr id="7" name="TextBox 6"/>
          <p:cNvSpPr txBox="1"/>
          <p:nvPr/>
        </p:nvSpPr>
        <p:spPr>
          <a:xfrm>
            <a:off x="2509467" y="909766"/>
            <a:ext cx="1922592" cy="3554819"/>
          </a:xfrm>
          <a:prstGeom prst="rect">
            <a:avLst/>
          </a:prstGeom>
          <a:noFill/>
          <a:ln>
            <a:solidFill>
              <a:schemeClr val="tx1"/>
            </a:solidFill>
          </a:ln>
        </p:spPr>
        <p:txBody>
          <a:bodyPr wrap="square" rtlCol="0">
            <a:spAutoFit/>
          </a:bodyPr>
          <a:lstStyle/>
          <a:p>
            <a:r>
              <a:rPr lang="nl-BE" sz="1500" dirty="0"/>
              <a:t>apiVersion: v1</a:t>
            </a:r>
          </a:p>
          <a:p>
            <a:r>
              <a:rPr lang="nl-BE" sz="1500" dirty="0"/>
              <a:t>kind: Service</a:t>
            </a:r>
          </a:p>
          <a:p>
            <a:r>
              <a:rPr lang="nl-BE" sz="1500" dirty="0"/>
              <a:t>metadata:</a:t>
            </a:r>
          </a:p>
          <a:p>
            <a:r>
              <a:rPr lang="nl-BE" sz="1500" dirty="0"/>
              <a:t>  labels:</a:t>
            </a:r>
          </a:p>
          <a:p>
            <a:r>
              <a:rPr lang="nl-BE" sz="1500" dirty="0"/>
              <a:t>    name: flower</a:t>
            </a:r>
          </a:p>
          <a:p>
            <a:r>
              <a:rPr lang="nl-BE" sz="1500" dirty="0"/>
              <a:t>  name: flwr-service</a:t>
            </a:r>
          </a:p>
          <a:p>
            <a:r>
              <a:rPr lang="nl-BE" sz="1500" dirty="0"/>
              <a:t>spec:</a:t>
            </a:r>
          </a:p>
          <a:p>
            <a:r>
              <a:rPr lang="nl-BE" sz="1500" dirty="0"/>
              <a:t>  ports:</a:t>
            </a:r>
          </a:p>
          <a:p>
            <a:r>
              <a:rPr lang="nl-BE" sz="1500" dirty="0"/>
              <a:t>  - port: 5555</a:t>
            </a:r>
          </a:p>
          <a:p>
            <a:r>
              <a:rPr lang="nl-BE" sz="1500" dirty="0"/>
              <a:t>  selector:</a:t>
            </a:r>
          </a:p>
          <a:p>
            <a:r>
              <a:rPr lang="nl-BE" sz="1500" dirty="0"/>
              <a:t>    app: taskQueue</a:t>
            </a:r>
          </a:p>
          <a:p>
            <a:r>
              <a:rPr lang="nl-BE" sz="1500" dirty="0"/>
              <a:t>    component: flower</a:t>
            </a:r>
          </a:p>
          <a:p>
            <a:r>
              <a:rPr lang="nl-BE" sz="1500" dirty="0"/>
              <a:t>  type: LoadBalancer</a:t>
            </a:r>
          </a:p>
        </p:txBody>
      </p:sp>
      <p:sp>
        <p:nvSpPr>
          <p:cNvPr id="8" name="TextBox 7"/>
          <p:cNvSpPr txBox="1"/>
          <p:nvPr/>
        </p:nvSpPr>
        <p:spPr>
          <a:xfrm>
            <a:off x="4685369" y="896183"/>
            <a:ext cx="2711753" cy="4247317"/>
          </a:xfrm>
          <a:prstGeom prst="rect">
            <a:avLst/>
          </a:prstGeom>
          <a:solidFill>
            <a:schemeClr val="bg1"/>
          </a:solidFill>
          <a:ln>
            <a:solidFill>
              <a:schemeClr val="tx1"/>
            </a:solidFill>
          </a:ln>
        </p:spPr>
        <p:txBody>
          <a:bodyPr wrap="square" rtlCol="0">
            <a:spAutoFit/>
          </a:bodyPr>
          <a:lstStyle/>
          <a:p>
            <a:r>
              <a:rPr lang="nl-BE" sz="1500" dirty="0"/>
              <a:t>apiVersion: v1</a:t>
            </a:r>
          </a:p>
          <a:p>
            <a:r>
              <a:rPr lang="nl-BE" sz="1500" dirty="0"/>
              <a:t>kind: ReplicationSet</a:t>
            </a:r>
          </a:p>
          <a:p>
            <a:r>
              <a:rPr lang="nl-BE" sz="1500" dirty="0"/>
              <a:t>spec:</a:t>
            </a:r>
          </a:p>
          <a:p>
            <a:r>
              <a:rPr lang="nl-BE" sz="1500" dirty="0"/>
              <a:t>  replicas: 1</a:t>
            </a:r>
          </a:p>
          <a:p>
            <a:r>
              <a:rPr lang="nl-BE" sz="1500" dirty="0"/>
              <a:t>  selector:</a:t>
            </a:r>
          </a:p>
          <a:p>
            <a:r>
              <a:rPr lang="nl-BE" sz="1500" dirty="0"/>
              <a:t>    component: flower</a:t>
            </a:r>
          </a:p>
          <a:p>
            <a:r>
              <a:rPr lang="nl-BE" sz="1500" dirty="0"/>
              <a:t>  template:</a:t>
            </a:r>
          </a:p>
          <a:p>
            <a:r>
              <a:rPr lang="nl-BE" sz="1500" dirty="0"/>
              <a:t>    metadata:</a:t>
            </a:r>
          </a:p>
          <a:p>
            <a:r>
              <a:rPr lang="nl-BE" sz="1500" dirty="0"/>
              <a:t>      labels:</a:t>
            </a:r>
          </a:p>
          <a:p>
            <a:r>
              <a:rPr lang="nl-BE" sz="1500" dirty="0"/>
              <a:t>        app: taskQueue</a:t>
            </a:r>
          </a:p>
          <a:p>
            <a:r>
              <a:rPr lang="nl-BE" sz="1500" dirty="0"/>
              <a:t>        component: flower</a:t>
            </a:r>
          </a:p>
          <a:p>
            <a:r>
              <a:rPr lang="nl-BE" sz="1500" dirty="0"/>
              <a:t>    spec:</a:t>
            </a:r>
          </a:p>
          <a:p>
            <a:r>
              <a:rPr lang="nl-BE" sz="1500" dirty="0"/>
              <a:t>      containers:</a:t>
            </a:r>
          </a:p>
          <a:p>
            <a:r>
              <a:rPr lang="nl-BE" sz="1500" dirty="0"/>
              <a:t>      - image: endocode/flower</a:t>
            </a:r>
          </a:p>
          <a:p>
            <a:r>
              <a:rPr lang="nl-BE" sz="1500" dirty="0"/>
              <a:t>        name: flower</a:t>
            </a:r>
          </a:p>
          <a:p>
            <a:r>
              <a:rPr lang="nl-BE" sz="1500" dirty="0"/>
              <a:t>        resources:</a:t>
            </a:r>
          </a:p>
          <a:p>
            <a:r>
              <a:rPr lang="nl-BE" sz="1500" dirty="0"/>
              <a:t>          limits:</a:t>
            </a:r>
          </a:p>
          <a:p>
            <a:r>
              <a:rPr lang="nl-BE" sz="1500" dirty="0"/>
              <a:t>            cpu: 100m</a:t>
            </a:r>
          </a:p>
        </p:txBody>
      </p:sp>
      <p:pic>
        <p:nvPicPr>
          <p:cNvPr id="1026" name="Picture 2"/>
          <p:cNvPicPr>
            <a:picLocks noChangeAspect="1" noChangeArrowheads="1"/>
          </p:cNvPicPr>
          <p:nvPr/>
        </p:nvPicPr>
        <p:blipFill>
          <a:blip r:embed="rId2" cstate="print"/>
          <a:srcRect/>
          <a:stretch>
            <a:fillRect/>
          </a:stretch>
        </p:blipFill>
        <p:spPr bwMode="auto">
          <a:xfrm>
            <a:off x="645933" y="741276"/>
            <a:ext cx="1827137" cy="4410332"/>
          </a:xfrm>
          <a:prstGeom prst="rect">
            <a:avLst/>
          </a:prstGeom>
          <a:noFill/>
          <a:ln w="9525">
            <a:noFill/>
            <a:miter lim="800000"/>
            <a:headEnd/>
            <a:tailEnd/>
          </a:ln>
        </p:spPr>
      </p:pic>
      <p:sp>
        <p:nvSpPr>
          <p:cNvPr id="9" name="Text Placeholder 3"/>
          <p:cNvSpPr txBox="1">
            <a:spLocks/>
          </p:cNvSpPr>
          <p:nvPr/>
        </p:nvSpPr>
        <p:spPr>
          <a:xfrm>
            <a:off x="160629" y="423359"/>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en-GB" sz="2000" dirty="0"/>
              <a:t>Declarative configuration management</a:t>
            </a:r>
          </a:p>
        </p:txBody>
      </p:sp>
      <p:sp>
        <p:nvSpPr>
          <p:cNvPr id="10"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Cluster architecture and setup</a:t>
            </a:r>
          </a:p>
        </p:txBody>
      </p:sp>
    </p:spTree>
    <p:extLst>
      <p:ext uri="{BB962C8B-B14F-4D97-AF65-F5344CB8AC3E}">
        <p14:creationId xmlns:p14="http://schemas.microsoft.com/office/powerpoint/2010/main" val="3518382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D65AAE5-278B-471D-99EB-47EC81D812E7}" type="slidenum">
              <a:rPr lang="en-US" smtClean="0"/>
              <a:pPr/>
              <a:t>26</a:t>
            </a:fld>
            <a:endParaRPr lang="en-US"/>
          </a:p>
        </p:txBody>
      </p:sp>
      <p:sp>
        <p:nvSpPr>
          <p:cNvPr id="9" name="Text Placeholder 3"/>
          <p:cNvSpPr txBox="1">
            <a:spLocks/>
          </p:cNvSpPr>
          <p:nvPr/>
        </p:nvSpPr>
        <p:spPr>
          <a:xfrm>
            <a:off x="160629" y="423359"/>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en-GB" sz="2000" dirty="0"/>
              <a:t>Declarative configuration management</a:t>
            </a:r>
          </a:p>
        </p:txBody>
      </p:sp>
      <p:sp>
        <p:nvSpPr>
          <p:cNvPr id="10"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Cluster architecture and setup</a:t>
            </a:r>
          </a:p>
        </p:txBody>
      </p:sp>
      <p:pic>
        <p:nvPicPr>
          <p:cNvPr id="3" name="Afbeelding 2">
            <a:extLst>
              <a:ext uri="{FF2B5EF4-FFF2-40B4-BE49-F238E27FC236}">
                <a16:creationId xmlns:a16="http://schemas.microsoft.com/office/drawing/2014/main" xmlns="" id="{DC240B77-B043-4BAC-BA23-E8CFDAC64A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117" y="1082123"/>
            <a:ext cx="8572500" cy="3648075"/>
          </a:xfrm>
          <a:prstGeom prst="rect">
            <a:avLst/>
          </a:prstGeom>
        </p:spPr>
      </p:pic>
    </p:spTree>
    <p:extLst>
      <p:ext uri="{BB962C8B-B14F-4D97-AF65-F5344CB8AC3E}">
        <p14:creationId xmlns:p14="http://schemas.microsoft.com/office/powerpoint/2010/main" val="3735163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100" dirty="0"/>
              <a:t>Cluster architecture and setup</a:t>
            </a:r>
          </a:p>
        </p:txBody>
      </p:sp>
      <p:sp>
        <p:nvSpPr>
          <p:cNvPr id="3" name="Text Placeholder 2"/>
          <p:cNvSpPr>
            <a:spLocks noGrp="1"/>
          </p:cNvSpPr>
          <p:nvPr>
            <p:ph type="body" sz="half" idx="1"/>
          </p:nvPr>
        </p:nvSpPr>
        <p:spPr>
          <a:xfrm>
            <a:off x="1423358" y="1035170"/>
            <a:ext cx="7651630" cy="3869235"/>
          </a:xfrm>
        </p:spPr>
        <p:txBody>
          <a:bodyPr>
            <a:normAutofit fontScale="55000" lnSpcReduction="20000"/>
          </a:bodyPr>
          <a:lstStyle/>
          <a:p>
            <a:r>
              <a:rPr lang="en-GB" dirty="0"/>
              <a:t>Declarative configuration management</a:t>
            </a:r>
          </a:p>
          <a:p>
            <a:r>
              <a:rPr lang="en-GB" b="1" dirty="0"/>
              <a:t>Architectural patterns</a:t>
            </a:r>
          </a:p>
          <a:p>
            <a:pPr lvl="1"/>
            <a:r>
              <a:rPr lang="en-GB" b="1" dirty="0"/>
              <a:t>Master-worker architecture</a:t>
            </a:r>
          </a:p>
          <a:p>
            <a:pPr lvl="1"/>
            <a:r>
              <a:rPr lang="en-GB" dirty="0"/>
              <a:t>Versioned HTTP API and client libraries</a:t>
            </a:r>
          </a:p>
          <a:p>
            <a:pPr lvl="1"/>
            <a:r>
              <a:rPr lang="en-GB" dirty="0"/>
              <a:t>Highly-available master design</a:t>
            </a:r>
          </a:p>
          <a:p>
            <a:pPr lvl="1"/>
            <a:r>
              <a:rPr lang="en-GB" dirty="0"/>
              <a:t>Generic automated setup of HA masters (only in commercial products)</a:t>
            </a:r>
          </a:p>
          <a:p>
            <a:r>
              <a:rPr lang="en-GB" dirty="0"/>
              <a:t>Installation methods and deployment tools</a:t>
            </a:r>
          </a:p>
          <a:p>
            <a:pPr lvl="1"/>
            <a:r>
              <a:rPr lang="en-GB" dirty="0"/>
              <a:t>Local development (Vagrant, </a:t>
            </a:r>
            <a:r>
              <a:rPr lang="en-GB" dirty="0" err="1"/>
              <a:t>Minikube</a:t>
            </a:r>
            <a:r>
              <a:rPr lang="en-GB" dirty="0"/>
              <a:t> )</a:t>
            </a:r>
          </a:p>
          <a:p>
            <a:pPr lvl="1"/>
            <a:r>
              <a:rPr lang="en-GB" dirty="0"/>
              <a:t>Linux packaging + Docker (</a:t>
            </a:r>
            <a:r>
              <a:rPr lang="en-GB" dirty="0" err="1"/>
              <a:t>kubeadm</a:t>
            </a:r>
            <a:r>
              <a:rPr lang="en-GB" dirty="0"/>
              <a:t>)</a:t>
            </a:r>
          </a:p>
          <a:p>
            <a:pPr lvl="1"/>
            <a:r>
              <a:rPr lang="en-GB" dirty="0"/>
              <a:t>Cloud orchestration tools (gcloud)</a:t>
            </a:r>
          </a:p>
          <a:p>
            <a:pPr lvl="1"/>
            <a:r>
              <a:rPr lang="en-GB" dirty="0"/>
              <a:t>Hosted solutions (GKE, AKS, EKS)</a:t>
            </a:r>
          </a:p>
          <a:p>
            <a:pPr lvl="1"/>
            <a:r>
              <a:rPr lang="en-GB" dirty="0"/>
              <a:t>Independent cloud orchestration tools (Ubuntu, </a:t>
            </a:r>
            <a:r>
              <a:rPr lang="en-GB" dirty="0" err="1"/>
              <a:t>Openshift</a:t>
            </a:r>
            <a:r>
              <a:rPr lang="en-GB" dirty="0"/>
              <a:t>, Rancher, Gardener)</a:t>
            </a:r>
          </a:p>
          <a:p>
            <a:pPr marL="411480" lvl="1" indent="0">
              <a:buNone/>
            </a:pPr>
            <a:endParaRPr lang="en-GB" dirty="0"/>
          </a:p>
        </p:txBody>
      </p:sp>
      <p:sp>
        <p:nvSpPr>
          <p:cNvPr id="5" name="Text Placeholder 3">
            <a:extLst>
              <a:ext uri="{FF2B5EF4-FFF2-40B4-BE49-F238E27FC236}">
                <a16:creationId xmlns:a16="http://schemas.microsoft.com/office/drawing/2014/main" xmlns="" id="{39C8E5C4-D0BA-4382-9A21-ACF0F79AE417}"/>
              </a:ext>
            </a:extLst>
          </p:cNvPr>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27</a:t>
            </a:fld>
            <a:endParaRPr lang="en-GB"/>
          </a:p>
        </p:txBody>
      </p:sp>
    </p:spTree>
    <p:extLst>
      <p:ext uri="{BB962C8B-B14F-4D97-AF65-F5344CB8AC3E}">
        <p14:creationId xmlns:p14="http://schemas.microsoft.com/office/powerpoint/2010/main" val="196271671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CF8B9E4-3687-4916-A30B-0853D83BECB4}"/>
              </a:ext>
            </a:extLst>
          </p:cNvPr>
          <p:cNvSpPr>
            <a:spLocks noGrp="1"/>
          </p:cNvSpPr>
          <p:nvPr>
            <p:ph type="title"/>
          </p:nvPr>
        </p:nvSpPr>
        <p:spPr/>
        <p:txBody>
          <a:bodyPr/>
          <a:lstStyle/>
          <a:p>
            <a:r>
              <a:rPr lang="nl-BE" dirty="0"/>
              <a:t>Cluster </a:t>
            </a:r>
            <a:r>
              <a:rPr lang="nl-BE" dirty="0" err="1"/>
              <a:t>architecture</a:t>
            </a:r>
            <a:r>
              <a:rPr lang="nl-BE" dirty="0"/>
              <a:t> </a:t>
            </a:r>
            <a:r>
              <a:rPr lang="nl-BE" dirty="0" err="1"/>
              <a:t>and</a:t>
            </a:r>
            <a:r>
              <a:rPr lang="nl-BE" dirty="0"/>
              <a:t> setup</a:t>
            </a:r>
            <a:endParaRPr lang="en-GB" dirty="0"/>
          </a:p>
        </p:txBody>
      </p:sp>
      <p:sp>
        <p:nvSpPr>
          <p:cNvPr id="4" name="Tijdelijke aanduiding voor tekst 3">
            <a:extLst>
              <a:ext uri="{FF2B5EF4-FFF2-40B4-BE49-F238E27FC236}">
                <a16:creationId xmlns:a16="http://schemas.microsoft.com/office/drawing/2014/main" xmlns="" id="{5AB76B6B-128F-470B-B6F1-0CCBAB8D7DCB}"/>
              </a:ext>
            </a:extLst>
          </p:cNvPr>
          <p:cNvSpPr>
            <a:spLocks noGrp="1"/>
          </p:cNvSpPr>
          <p:nvPr>
            <p:ph type="body" sz="quarter" idx="13"/>
          </p:nvPr>
        </p:nvSpPr>
        <p:spPr/>
        <p:txBody>
          <a:bodyPr lIns="45719" rIns="45719" anchor="t">
            <a:normAutofit/>
          </a:bodyPr>
          <a:lstStyle/>
          <a:p>
            <a:pPr marL="0" indent="0">
              <a:buNone/>
            </a:pPr>
            <a:r>
              <a:rPr lang="nl-BE" sz="2000" dirty="0"/>
              <a:t>System </a:t>
            </a:r>
            <a:r>
              <a:rPr lang="nl-BE" sz="2000" dirty="0" err="1"/>
              <a:t>architecture</a:t>
            </a:r>
            <a:r>
              <a:rPr lang="nl-BE" sz="2000" dirty="0"/>
              <a:t> Kubernetes</a:t>
            </a:r>
            <a:endParaRPr lang="en-GB" sz="2000" dirty="0"/>
          </a:p>
        </p:txBody>
      </p:sp>
      <p:pic>
        <p:nvPicPr>
          <p:cNvPr id="6" name="Afbeelding 5" descr="Afbeelding met schermafbeelding&#10;&#10;Automatisch gegenereerde beschrijving">
            <a:extLst>
              <a:ext uri="{FF2B5EF4-FFF2-40B4-BE49-F238E27FC236}">
                <a16:creationId xmlns:a16="http://schemas.microsoft.com/office/drawing/2014/main" xmlns="" id="{4E512F86-7966-44BB-90FA-919337570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381125"/>
            <a:ext cx="8572500" cy="2381250"/>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28</a:t>
            </a:fld>
            <a:endParaRPr lang="en-GB"/>
          </a:p>
        </p:txBody>
      </p:sp>
    </p:spTree>
    <p:extLst>
      <p:ext uri="{BB962C8B-B14F-4D97-AF65-F5344CB8AC3E}">
        <p14:creationId xmlns:p14="http://schemas.microsoft.com/office/powerpoint/2010/main" val="228458191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D65AAE5-278B-471D-99EB-47EC81D812E7}" type="slidenum">
              <a:rPr lang="en-US" smtClean="0"/>
              <a:pPr/>
              <a:t>29</a:t>
            </a:fld>
            <a:endParaRPr lang="en-US"/>
          </a:p>
        </p:txBody>
      </p:sp>
      <p:sp>
        <p:nvSpPr>
          <p:cNvPr id="8"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Cluster architecture and setup</a:t>
            </a:r>
          </a:p>
        </p:txBody>
      </p:sp>
      <p:sp>
        <p:nvSpPr>
          <p:cNvPr id="9"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en-US" sz="2000" dirty="0"/>
              <a:t>System architecture Kubernetes</a:t>
            </a:r>
            <a:endParaRPr lang="en-GB" sz="2000" dirty="0"/>
          </a:p>
        </p:txBody>
      </p:sp>
      <p:pic>
        <p:nvPicPr>
          <p:cNvPr id="2" name="Afbeelding 1">
            <a:extLst>
              <a:ext uri="{FF2B5EF4-FFF2-40B4-BE49-F238E27FC236}">
                <a16:creationId xmlns:a16="http://schemas.microsoft.com/office/drawing/2014/main" xmlns="" id="{2A835F6E-B5E5-4C7B-9D3B-78D75C254490}"/>
              </a:ext>
            </a:extLst>
          </p:cNvPr>
          <p:cNvPicPr>
            <a:picLocks noChangeAspect="1"/>
          </p:cNvPicPr>
          <p:nvPr/>
        </p:nvPicPr>
        <p:blipFill>
          <a:blip r:embed="rId7"/>
          <a:stretch>
            <a:fillRect/>
          </a:stretch>
        </p:blipFill>
        <p:spPr>
          <a:xfrm>
            <a:off x="2210142" y="900235"/>
            <a:ext cx="5530643" cy="3892867"/>
          </a:xfrm>
          <a:prstGeom prst="rect">
            <a:avLst/>
          </a:prstGeom>
        </p:spPr>
      </p:pic>
      <p:pic>
        <p:nvPicPr>
          <p:cNvPr id="3" name="Afbeelding 2">
            <a:extLst>
              <a:ext uri="{FF2B5EF4-FFF2-40B4-BE49-F238E27FC236}">
                <a16:creationId xmlns:a16="http://schemas.microsoft.com/office/drawing/2014/main" xmlns="" id="{11281AEB-FEEC-4E85-A418-A557B03D64EE}"/>
              </a:ext>
            </a:extLst>
          </p:cNvPr>
          <p:cNvPicPr>
            <a:picLocks noChangeAspect="1"/>
          </p:cNvPicPr>
          <p:nvPr/>
        </p:nvPicPr>
        <p:blipFill>
          <a:blip r:embed="rId8"/>
          <a:stretch>
            <a:fillRect/>
          </a:stretch>
        </p:blipFill>
        <p:spPr>
          <a:xfrm>
            <a:off x="2605437" y="839198"/>
            <a:ext cx="4213009" cy="4603483"/>
          </a:xfrm>
          <a:prstGeom prst="rect">
            <a:avLst/>
          </a:prstGeom>
        </p:spPr>
      </p:pic>
      <p:pic>
        <p:nvPicPr>
          <p:cNvPr id="6" name="Afbeelding 5">
            <a:extLst>
              <a:ext uri="{FF2B5EF4-FFF2-40B4-BE49-F238E27FC236}">
                <a16:creationId xmlns:a16="http://schemas.microsoft.com/office/drawing/2014/main" xmlns="" id="{44AAE35A-F886-4383-A862-3B3BF84C0852}"/>
              </a:ext>
            </a:extLst>
          </p:cNvPr>
          <p:cNvPicPr>
            <a:picLocks noChangeAspect="1"/>
          </p:cNvPicPr>
          <p:nvPr/>
        </p:nvPicPr>
        <p:blipFill>
          <a:blip r:embed="rId9"/>
          <a:stretch>
            <a:fillRect/>
          </a:stretch>
        </p:blipFill>
        <p:spPr>
          <a:xfrm>
            <a:off x="2605437" y="900234"/>
            <a:ext cx="5037518" cy="4243266"/>
          </a:xfrm>
          <a:prstGeom prst="rect">
            <a:avLst/>
          </a:prstGeom>
        </p:spPr>
      </p:pic>
    </p:spTree>
    <p:extLst>
      <p:ext uri="{BB962C8B-B14F-4D97-AF65-F5344CB8AC3E}">
        <p14:creationId xmlns:p14="http://schemas.microsoft.com/office/powerpoint/2010/main" val="235434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highlights from previous lecture</a:t>
            </a:r>
            <a:endParaRPr lang="en-GB"/>
          </a:p>
        </p:txBody>
      </p:sp>
      <p:sp>
        <p:nvSpPr>
          <p:cNvPr id="3" name="Text Placeholder 2"/>
          <p:cNvSpPr>
            <a:spLocks noGrp="1"/>
          </p:cNvSpPr>
          <p:nvPr>
            <p:ph type="body" sz="half" idx="1"/>
          </p:nvPr>
        </p:nvSpPr>
        <p:spPr>
          <a:xfrm>
            <a:off x="101156" y="1019712"/>
            <a:ext cx="8753478" cy="3502947"/>
          </a:xfrm>
        </p:spPr>
        <p:txBody>
          <a:bodyPr lIns="45719" rIns="45719" anchor="t">
            <a:normAutofit fontScale="62500" lnSpcReduction="20000"/>
          </a:bodyPr>
          <a:lstStyle/>
          <a:p>
            <a:pPr marL="307975" indent="-307975"/>
            <a:r>
              <a:rPr lang="en-US" dirty="0"/>
              <a:t>Dev/Staging/Production environments can be easily created and kept consistent</a:t>
            </a:r>
            <a:endParaRPr lang="nl-NL" dirty="0"/>
          </a:p>
          <a:p>
            <a:pPr marL="307975" indent="-307975"/>
            <a:r>
              <a:rPr lang="en-US" dirty="0"/>
              <a:t>Virtual machine images are the output of the Dev environment</a:t>
            </a:r>
          </a:p>
          <a:p>
            <a:pPr lvl="1"/>
            <a:r>
              <a:rPr lang="en-US" dirty="0"/>
              <a:t>VM sprawl</a:t>
            </a:r>
          </a:p>
          <a:p>
            <a:pPr marL="307975" indent="-307975"/>
            <a:r>
              <a:rPr lang="en-US" dirty="0"/>
              <a:t>Continuous deployment: Canary deployment, Blue/green deployments, Rolling upgrades</a:t>
            </a:r>
          </a:p>
          <a:p>
            <a:pPr marL="307975" indent="-307975"/>
            <a:r>
              <a:rPr lang="en-US" dirty="0"/>
              <a:t>Customers of services only see stable network address </a:t>
            </a:r>
          </a:p>
          <a:p>
            <a:pPr lvl="1"/>
            <a:r>
              <a:rPr lang="en-US" dirty="0"/>
              <a:t>continuous deployment transparency</a:t>
            </a:r>
          </a:p>
          <a:p>
            <a:pPr lvl="1"/>
            <a:r>
              <a:rPr lang="en-US" dirty="0"/>
              <a:t>recovery of failed VMs</a:t>
            </a:r>
          </a:p>
          <a:p>
            <a:pPr marL="307975" indent="-307975"/>
            <a:r>
              <a:rPr lang="en-US" dirty="0"/>
              <a:t>Infrastructure-as-Code: </a:t>
            </a:r>
          </a:p>
          <a:p>
            <a:pPr lvl="1"/>
            <a:r>
              <a:rPr lang="en-US" dirty="0"/>
              <a:t>declarative management API with MAPE-K loop </a:t>
            </a:r>
          </a:p>
          <a:p>
            <a:pPr lvl="1"/>
            <a:r>
              <a:rPr lang="en-US" dirty="0"/>
              <a:t>hides complexity of imperative configuration of IaaS services</a:t>
            </a:r>
          </a:p>
        </p:txBody>
      </p:sp>
      <p:sp>
        <p:nvSpPr>
          <p:cNvPr id="4" name="Text Placeholder 3"/>
          <p:cNvSpPr>
            <a:spLocks noGrp="1"/>
          </p:cNvSpPr>
          <p:nvPr>
            <p:ph type="body" sz="quarter" idx="13"/>
          </p:nvPr>
        </p:nvSpPr>
        <p:spPr/>
        <p:txBody>
          <a:bodyPr lIns="45719" rIns="45719" anchor="t">
            <a:normAutofit fontScale="92500" lnSpcReduction="20000"/>
          </a:bodyPr>
          <a:lstStyle/>
          <a:p>
            <a:pPr marL="307975" indent="-307975"/>
            <a:r>
              <a:rPr lang="en-US" dirty="0"/>
              <a:t>DevOps consequences of Cloud platforms</a:t>
            </a:r>
            <a:endParaRPr lang="en-GB" dirty="0"/>
          </a:p>
        </p:txBody>
      </p:sp>
      <p:sp>
        <p:nvSpPr>
          <p:cNvPr id="5" name="Slide Number Placeholder 4"/>
          <p:cNvSpPr>
            <a:spLocks noGrp="1"/>
          </p:cNvSpPr>
          <p:nvPr>
            <p:ph type="sldNum" sz="quarter" idx="2"/>
          </p:nvPr>
        </p:nvSpPr>
        <p:spPr/>
        <p:txBody>
          <a:bodyPr/>
          <a:lstStyle/>
          <a:p>
            <a:fld id="{86CB4B4D-7CA3-9044-876B-883B54F8677D}" type="slidenum">
              <a:rPr lang="en-GB" smtClean="0"/>
              <a:t>3</a:t>
            </a:fld>
            <a:endParaRPr lang="en-GB"/>
          </a:p>
        </p:txBody>
      </p:sp>
    </p:spTree>
    <p:extLst>
      <p:ext uri="{BB962C8B-B14F-4D97-AF65-F5344CB8AC3E}">
        <p14:creationId xmlns:p14="http://schemas.microsoft.com/office/powerpoint/2010/main" val="413338558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100" dirty="0"/>
              <a:t>Cluster architecture and setup</a:t>
            </a:r>
          </a:p>
        </p:txBody>
      </p:sp>
      <p:sp>
        <p:nvSpPr>
          <p:cNvPr id="3" name="Text Placeholder 2"/>
          <p:cNvSpPr>
            <a:spLocks noGrp="1"/>
          </p:cNvSpPr>
          <p:nvPr>
            <p:ph type="body" sz="half" idx="1"/>
          </p:nvPr>
        </p:nvSpPr>
        <p:spPr>
          <a:xfrm>
            <a:off x="1423358" y="1035170"/>
            <a:ext cx="7651630" cy="3869235"/>
          </a:xfrm>
        </p:spPr>
        <p:txBody>
          <a:bodyPr>
            <a:normAutofit fontScale="55000" lnSpcReduction="20000"/>
          </a:bodyPr>
          <a:lstStyle/>
          <a:p>
            <a:r>
              <a:rPr lang="en-GB" dirty="0"/>
              <a:t>Declarative configuration management</a:t>
            </a:r>
          </a:p>
          <a:p>
            <a:r>
              <a:rPr lang="en-GB" b="1" dirty="0"/>
              <a:t>Architectural patterns</a:t>
            </a:r>
          </a:p>
          <a:p>
            <a:pPr lvl="1"/>
            <a:r>
              <a:rPr lang="en-GB" dirty="0"/>
              <a:t>Master-worker architecture</a:t>
            </a:r>
          </a:p>
          <a:p>
            <a:pPr lvl="1"/>
            <a:r>
              <a:rPr lang="en-GB" b="1" dirty="0"/>
              <a:t>Versioned HTTP API and client libraries</a:t>
            </a:r>
          </a:p>
          <a:p>
            <a:pPr lvl="1"/>
            <a:r>
              <a:rPr lang="en-GB" dirty="0"/>
              <a:t>Highly-available master design</a:t>
            </a:r>
          </a:p>
          <a:p>
            <a:pPr lvl="1"/>
            <a:r>
              <a:rPr lang="en-GB" dirty="0"/>
              <a:t>Generic automated setup of HA masters (only in commercial products)</a:t>
            </a:r>
          </a:p>
          <a:p>
            <a:r>
              <a:rPr lang="en-GB" dirty="0"/>
              <a:t>Installation methods and deployment tools</a:t>
            </a:r>
          </a:p>
          <a:p>
            <a:pPr lvl="1"/>
            <a:r>
              <a:rPr lang="en-GB" dirty="0"/>
              <a:t>Local development (Vagrant, </a:t>
            </a:r>
            <a:r>
              <a:rPr lang="en-GB" dirty="0" err="1"/>
              <a:t>Minikube</a:t>
            </a:r>
            <a:r>
              <a:rPr lang="en-GB" dirty="0"/>
              <a:t> )</a:t>
            </a:r>
          </a:p>
          <a:p>
            <a:pPr lvl="1"/>
            <a:r>
              <a:rPr lang="en-GB" dirty="0"/>
              <a:t>Linux packaging + Docker (</a:t>
            </a:r>
            <a:r>
              <a:rPr lang="en-GB" dirty="0" err="1"/>
              <a:t>kubeadm</a:t>
            </a:r>
            <a:r>
              <a:rPr lang="en-GB" dirty="0"/>
              <a:t>)</a:t>
            </a:r>
          </a:p>
          <a:p>
            <a:pPr lvl="1"/>
            <a:r>
              <a:rPr lang="en-GB" dirty="0"/>
              <a:t>Cloud orchestration tools (gcloud)</a:t>
            </a:r>
          </a:p>
          <a:p>
            <a:pPr lvl="1"/>
            <a:r>
              <a:rPr lang="en-GB" dirty="0"/>
              <a:t>Hosted solutions (GKE, AKS, EKS)</a:t>
            </a:r>
          </a:p>
          <a:p>
            <a:pPr lvl="1"/>
            <a:r>
              <a:rPr lang="en-GB" dirty="0"/>
              <a:t>Independent cloud orchestration tools (Ubuntu, </a:t>
            </a:r>
            <a:r>
              <a:rPr lang="en-GB" dirty="0" err="1"/>
              <a:t>Openshift</a:t>
            </a:r>
            <a:r>
              <a:rPr lang="en-GB" dirty="0"/>
              <a:t>, Rancher, Gardener)</a:t>
            </a:r>
          </a:p>
          <a:p>
            <a:pPr marL="411480" lvl="1" indent="0">
              <a:buNone/>
            </a:pPr>
            <a:endParaRPr lang="en-GB" dirty="0"/>
          </a:p>
        </p:txBody>
      </p:sp>
      <p:sp>
        <p:nvSpPr>
          <p:cNvPr id="5" name="Text Placeholder 3">
            <a:extLst>
              <a:ext uri="{FF2B5EF4-FFF2-40B4-BE49-F238E27FC236}">
                <a16:creationId xmlns:a16="http://schemas.microsoft.com/office/drawing/2014/main" xmlns="" id="{39C8E5C4-D0BA-4382-9A21-ACF0F79AE417}"/>
              </a:ext>
            </a:extLst>
          </p:cNvPr>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30</a:t>
            </a:fld>
            <a:endParaRPr lang="en-GB"/>
          </a:p>
        </p:txBody>
      </p:sp>
    </p:spTree>
    <p:extLst>
      <p:ext uri="{BB962C8B-B14F-4D97-AF65-F5344CB8AC3E}">
        <p14:creationId xmlns:p14="http://schemas.microsoft.com/office/powerpoint/2010/main" val="262823500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6A531F4-F509-420D-8E0F-16B64E16CC4B}"/>
              </a:ext>
            </a:extLst>
          </p:cNvPr>
          <p:cNvSpPr>
            <a:spLocks noGrp="1"/>
          </p:cNvSpPr>
          <p:nvPr>
            <p:ph type="title"/>
          </p:nvPr>
        </p:nvSpPr>
        <p:spPr/>
        <p:txBody>
          <a:bodyPr/>
          <a:lstStyle/>
          <a:p>
            <a:r>
              <a:rPr lang="nl-BE" dirty="0"/>
              <a:t>Cluster </a:t>
            </a:r>
            <a:r>
              <a:rPr lang="nl-BE" dirty="0" err="1"/>
              <a:t>architecture</a:t>
            </a:r>
            <a:r>
              <a:rPr lang="nl-BE" dirty="0"/>
              <a:t> </a:t>
            </a:r>
            <a:r>
              <a:rPr lang="nl-BE" dirty="0" err="1"/>
              <a:t>and</a:t>
            </a:r>
            <a:r>
              <a:rPr lang="nl-BE" dirty="0"/>
              <a:t> setup</a:t>
            </a:r>
            <a:endParaRPr lang="en-GB" dirty="0"/>
          </a:p>
        </p:txBody>
      </p:sp>
      <p:sp>
        <p:nvSpPr>
          <p:cNvPr id="3" name="Tijdelijke aanduiding voor tekst 2">
            <a:extLst>
              <a:ext uri="{FF2B5EF4-FFF2-40B4-BE49-F238E27FC236}">
                <a16:creationId xmlns:a16="http://schemas.microsoft.com/office/drawing/2014/main" xmlns="" id="{E3B256CD-F789-485F-8438-A20E8B7DFF45}"/>
              </a:ext>
            </a:extLst>
          </p:cNvPr>
          <p:cNvSpPr>
            <a:spLocks noGrp="1"/>
          </p:cNvSpPr>
          <p:nvPr>
            <p:ph type="body" sz="half" idx="1"/>
          </p:nvPr>
        </p:nvSpPr>
        <p:spPr>
          <a:xfrm>
            <a:off x="160629" y="1099532"/>
            <a:ext cx="8753478" cy="4043967"/>
          </a:xfrm>
        </p:spPr>
        <p:txBody>
          <a:bodyPr>
            <a:normAutofit fontScale="55000" lnSpcReduction="20000"/>
          </a:bodyPr>
          <a:lstStyle/>
          <a:p>
            <a:r>
              <a:rPr lang="en-GB" dirty="0"/>
              <a:t>Several sets of REST APIs are offered for different purposes and audiences through API groups</a:t>
            </a:r>
            <a:endParaRPr lang="en-GB" dirty="0">
              <a:hlinkClick r:id="rId2"/>
            </a:endParaRPr>
          </a:p>
          <a:p>
            <a:pPr lvl="1"/>
            <a:r>
              <a:rPr lang="en-GB" dirty="0"/>
              <a:t>Some API groups are enabled by default such as the </a:t>
            </a:r>
            <a:r>
              <a:rPr lang="en-GB" dirty="0">
                <a:latin typeface="Courier New" panose="02070309020205020404" pitchFamily="49" charset="0"/>
                <a:cs typeface="Courier New" panose="02070309020205020404" pitchFamily="49" charset="0"/>
              </a:rPr>
              <a:t>core</a:t>
            </a:r>
            <a:r>
              <a:rPr lang="en-GB" dirty="0"/>
              <a:t> group</a:t>
            </a:r>
          </a:p>
          <a:p>
            <a:pPr lvl="1"/>
            <a:r>
              <a:rPr lang="en-GB" dirty="0"/>
              <a:t>Other groups can be enabled/disabled via the </a:t>
            </a:r>
            <a:r>
              <a:rPr lang="en-GB" dirty="0">
                <a:latin typeface="Courier New" panose="02070309020205020404" pitchFamily="49" charset="0"/>
                <a:cs typeface="Courier New" panose="02070309020205020404" pitchFamily="49" charset="0"/>
              </a:rPr>
              <a:t>--runtime-config </a:t>
            </a:r>
            <a:r>
              <a:rPr lang="en-GB" dirty="0"/>
              <a:t>flag when running the API server </a:t>
            </a:r>
          </a:p>
          <a:p>
            <a:pPr lvl="2"/>
            <a:r>
              <a:rPr lang="en-GB" dirty="0">
                <a:latin typeface="Courier New" panose="02070309020205020404" pitchFamily="49" charset="0"/>
                <a:cs typeface="Courier New" panose="02070309020205020404" pitchFamily="49" charset="0"/>
              </a:rPr>
              <a:t>--runtime-config=batch/v1=</a:t>
            </a:r>
            <a:r>
              <a:rPr lang="en-GB" dirty="0" err="1">
                <a:latin typeface="Courier New" panose="02070309020205020404" pitchFamily="49" charset="0"/>
                <a:cs typeface="Courier New" panose="02070309020205020404" pitchFamily="49" charset="0"/>
              </a:rPr>
              <a:t>false,batch</a:t>
            </a:r>
            <a:r>
              <a:rPr lang="en-GB" dirty="0">
                <a:latin typeface="Courier New" panose="02070309020205020404" pitchFamily="49" charset="0"/>
                <a:cs typeface="Courier New" panose="02070309020205020404" pitchFamily="49" charset="0"/>
              </a:rPr>
              <a:t>/v2alpha=true</a:t>
            </a:r>
          </a:p>
          <a:p>
            <a:r>
              <a:rPr lang="en-US" altLang="en-US" dirty="0">
                <a:solidFill>
                  <a:schemeClr val="tx1"/>
                </a:solidFill>
                <a:latin typeface="Arial" panose="020B0604020202020204" pitchFamily="34" charset="0"/>
              </a:rPr>
              <a:t>all API endpoints belong to a group and are versioned, and often have an alpha or beta notation too. For example:</a:t>
            </a:r>
          </a:p>
          <a:p>
            <a:pPr lvl="1"/>
            <a:r>
              <a:rPr lang="en-US" altLang="en-US" sz="2200" dirty="0">
                <a:solidFill>
                  <a:schemeClr val="tx1"/>
                </a:solidFill>
                <a:latin typeface="Courier New" panose="02070309020205020404" pitchFamily="49" charset="0"/>
                <a:cs typeface="Courier New" panose="02070309020205020404" pitchFamily="49" charset="0"/>
              </a:rPr>
              <a:t>/</a:t>
            </a:r>
            <a:r>
              <a:rPr lang="en-US" altLang="en-US" sz="2200" dirty="0" err="1">
                <a:solidFill>
                  <a:schemeClr val="tx1"/>
                </a:solidFill>
                <a:latin typeface="Courier New" panose="02070309020205020404" pitchFamily="49" charset="0"/>
                <a:cs typeface="Courier New" panose="02070309020205020404" pitchFamily="49" charset="0"/>
              </a:rPr>
              <a:t>api</a:t>
            </a:r>
            <a:r>
              <a:rPr lang="en-US" altLang="en-US" sz="2200" dirty="0">
                <a:solidFill>
                  <a:schemeClr val="tx1"/>
                </a:solidFill>
                <a:latin typeface="Courier New" panose="02070309020205020404" pitchFamily="49" charset="0"/>
                <a:cs typeface="Courier New" panose="02070309020205020404" pitchFamily="49" charset="0"/>
              </a:rPr>
              <a:t>/batch/v1, batch </a:t>
            </a:r>
            <a:r>
              <a:rPr lang="en-US" altLang="en-US" sz="2200" dirty="0">
                <a:solidFill>
                  <a:schemeClr val="tx1"/>
                </a:solidFill>
                <a:latin typeface="Arial" panose="020B0604020202020204" pitchFamily="34" charset="0"/>
                <a:cs typeface="Arial" panose="020B0604020202020204" pitchFamily="34" charset="0"/>
              </a:rPr>
              <a:t>is the group and </a:t>
            </a:r>
            <a:r>
              <a:rPr lang="en-US" altLang="en-US" sz="2200" dirty="0">
                <a:solidFill>
                  <a:schemeClr val="tx1"/>
                </a:solidFill>
                <a:latin typeface="Courier New" panose="02070309020205020404" pitchFamily="49" charset="0"/>
                <a:cs typeface="Courier New" panose="02070309020205020404" pitchFamily="49" charset="0"/>
              </a:rPr>
              <a:t>v1 </a:t>
            </a:r>
            <a:r>
              <a:rPr lang="en-US" altLang="en-US" sz="2200" dirty="0">
                <a:solidFill>
                  <a:schemeClr val="tx1"/>
                </a:solidFill>
                <a:latin typeface="Arial" panose="020B0604020202020204" pitchFamily="34" charset="0"/>
                <a:cs typeface="Arial" panose="020B0604020202020204" pitchFamily="34" charset="0"/>
              </a:rPr>
              <a:t>is the version</a:t>
            </a:r>
          </a:p>
          <a:p>
            <a:pPr lvl="1"/>
            <a:r>
              <a:rPr lang="en-US" altLang="en-US" sz="2200" dirty="0">
                <a:solidFill>
                  <a:schemeClr val="tx1"/>
                </a:solidFill>
                <a:latin typeface="Courier New" panose="02070309020205020404" pitchFamily="49" charset="0"/>
                <a:cs typeface="Courier New" panose="02070309020205020404" pitchFamily="49" charset="0"/>
              </a:rPr>
              <a:t>/</a:t>
            </a:r>
            <a:r>
              <a:rPr lang="en-US" altLang="en-US" sz="2200" dirty="0" err="1">
                <a:solidFill>
                  <a:schemeClr val="tx1"/>
                </a:solidFill>
                <a:latin typeface="Courier New" panose="02070309020205020404" pitchFamily="49" charset="0"/>
                <a:cs typeface="Courier New" panose="02070309020205020404" pitchFamily="49" charset="0"/>
              </a:rPr>
              <a:t>api</a:t>
            </a:r>
            <a:r>
              <a:rPr lang="en-US" altLang="en-US" sz="2200" dirty="0">
                <a:solidFill>
                  <a:schemeClr val="tx1"/>
                </a:solidFill>
                <a:latin typeface="Courier New" panose="02070309020205020404" pitchFamily="49" charset="0"/>
                <a:cs typeface="Courier New" panose="02070309020205020404" pitchFamily="49" charset="0"/>
              </a:rPr>
              <a:t>/v2alpha1, core </a:t>
            </a:r>
            <a:r>
              <a:rPr lang="en-US" altLang="en-US" sz="2200" dirty="0">
                <a:solidFill>
                  <a:schemeClr val="tx1"/>
                </a:solidFill>
                <a:latin typeface="Arial" panose="020B0604020202020204" pitchFamily="34" charset="0"/>
                <a:cs typeface="Arial" panose="020B0604020202020204" pitchFamily="34" charset="0"/>
              </a:rPr>
              <a:t>is the default (unnamed) group</a:t>
            </a:r>
            <a:r>
              <a:rPr lang="en-US" altLang="en-US" sz="2200" dirty="0">
                <a:solidFill>
                  <a:schemeClr val="tx1"/>
                </a:solidFill>
                <a:latin typeface="Courier New" panose="02070309020205020404" pitchFamily="49" charset="0"/>
                <a:cs typeface="Courier New" panose="02070309020205020404" pitchFamily="49" charset="0"/>
              </a:rPr>
              <a:t>, v</a:t>
            </a:r>
            <a:r>
              <a:rPr lang="fr-BE" altLang="en-US" sz="2200" dirty="0">
                <a:solidFill>
                  <a:schemeClr val="tx1"/>
                </a:solidFill>
                <a:latin typeface="Courier New" panose="02070309020205020404" pitchFamily="49" charset="0"/>
                <a:cs typeface="Courier New" panose="02070309020205020404" pitchFamily="49" charset="0"/>
              </a:rPr>
              <a:t>2alpha1 </a:t>
            </a:r>
            <a:r>
              <a:rPr lang="fr-BE" altLang="en-US" sz="2200" dirty="0" err="1">
                <a:solidFill>
                  <a:schemeClr val="tx1"/>
                </a:solidFill>
                <a:latin typeface="Arial" panose="020B0604020202020204" pitchFamily="34" charset="0"/>
                <a:cs typeface="Arial" panose="020B0604020202020204" pitchFamily="34" charset="0"/>
              </a:rPr>
              <a:t>is</a:t>
            </a:r>
            <a:r>
              <a:rPr lang="fr-BE" altLang="en-US" sz="2200" dirty="0">
                <a:solidFill>
                  <a:schemeClr val="tx1"/>
                </a:solidFill>
                <a:latin typeface="Arial" panose="020B0604020202020204" pitchFamily="34" charset="0"/>
                <a:cs typeface="Arial" panose="020B0604020202020204" pitchFamily="34" charset="0"/>
              </a:rPr>
              <a:t> the version</a:t>
            </a:r>
            <a:endParaRPr lang="en-US" altLang="en-US" sz="2200" dirty="0">
              <a:solidFill>
                <a:schemeClr val="tx1"/>
              </a:solidFill>
              <a:latin typeface="Arial" panose="020B0604020202020204" pitchFamily="34" charset="0"/>
              <a:cs typeface="Arial" panose="020B0604020202020204" pitchFamily="34" charset="0"/>
            </a:endParaRPr>
          </a:p>
          <a:p>
            <a:r>
              <a:rPr lang="en-US" altLang="en-US" dirty="0">
                <a:solidFill>
                  <a:schemeClr val="tx1"/>
                </a:solidFill>
                <a:latin typeface="Arial" panose="020B0604020202020204" pitchFamily="34" charset="0"/>
                <a:cs typeface="Arial" panose="020B0604020202020204" pitchFamily="34" charset="0"/>
              </a:rPr>
              <a:t>You can access the API through the </a:t>
            </a:r>
            <a:r>
              <a:rPr lang="en-US" altLang="en-US" dirty="0">
                <a:solidFill>
                  <a:schemeClr val="tx1"/>
                </a:solidFill>
                <a:latin typeface="Courier New" panose="02070309020205020404" pitchFamily="49" charset="0"/>
                <a:cs typeface="Courier New" panose="02070309020205020404" pitchFamily="49" charset="0"/>
              </a:rPr>
              <a:t>kubectl</a:t>
            </a:r>
            <a:r>
              <a:rPr lang="en-US" altLang="en-US" dirty="0">
                <a:solidFill>
                  <a:schemeClr val="tx1"/>
                </a:solidFill>
                <a:latin typeface="Arial" panose="020B0604020202020204" pitchFamily="34" charset="0"/>
                <a:cs typeface="Arial" panose="020B0604020202020204" pitchFamily="34" charset="0"/>
              </a:rPr>
              <a:t> Command Line Interface (CLI), through client libraries, or directly through REST API calls</a:t>
            </a:r>
          </a:p>
          <a:p>
            <a:r>
              <a:rPr lang="en-US" altLang="en-US" dirty="0">
                <a:solidFill>
                  <a:schemeClr val="tx1"/>
                </a:solidFill>
                <a:latin typeface="Arial" panose="020B0604020202020204" pitchFamily="34" charset="0"/>
                <a:cs typeface="Arial" panose="020B0604020202020204" pitchFamily="34" charset="0"/>
              </a:rPr>
              <a:t>More information:</a:t>
            </a:r>
          </a:p>
          <a:p>
            <a:pPr lvl="1"/>
            <a:r>
              <a:rPr lang="en-GB" dirty="0">
                <a:hlinkClick r:id="rId3"/>
              </a:rPr>
              <a:t>https://kubernetes.io/docs/reference/using-api/api-overview/#api-groups</a:t>
            </a:r>
            <a:endParaRPr lang="en-GB" dirty="0"/>
          </a:p>
          <a:p>
            <a:pPr lvl="1"/>
            <a:r>
              <a:rPr lang="en-US" altLang="en-US" dirty="0">
                <a:solidFill>
                  <a:schemeClr val="tx1"/>
                </a:solidFill>
                <a:latin typeface="Arial" panose="020B0604020202020204" pitchFamily="34" charset="0"/>
                <a:cs typeface="Arial" panose="020B0604020202020204" pitchFamily="34" charset="0"/>
                <a:hlinkClick r:id="rId4"/>
              </a:rPr>
              <a:t>https://kubernetes.io/docs/reference/generated/kubernetes-api/v1.17/</a:t>
            </a:r>
            <a:endParaRPr lang="en-GB" dirty="0"/>
          </a:p>
          <a:p>
            <a:endParaRPr lang="en-GB" dirty="0"/>
          </a:p>
        </p:txBody>
      </p:sp>
      <p:sp>
        <p:nvSpPr>
          <p:cNvPr id="4" name="Tijdelijke aanduiding voor tekst 3">
            <a:extLst>
              <a:ext uri="{FF2B5EF4-FFF2-40B4-BE49-F238E27FC236}">
                <a16:creationId xmlns:a16="http://schemas.microsoft.com/office/drawing/2014/main" xmlns="" id="{BEA42522-516E-445F-AD20-8D2D5FC6221C}"/>
              </a:ext>
            </a:extLst>
          </p:cNvPr>
          <p:cNvSpPr>
            <a:spLocks noGrp="1"/>
          </p:cNvSpPr>
          <p:nvPr>
            <p:ph type="body" sz="quarter" idx="13"/>
          </p:nvPr>
        </p:nvSpPr>
        <p:spPr/>
        <p:txBody>
          <a:bodyPr>
            <a:normAutofit fontScale="92500" lnSpcReduction="20000"/>
          </a:bodyPr>
          <a:lstStyle/>
          <a:p>
            <a:r>
              <a:rPr lang="nl-BE" dirty="0" err="1"/>
              <a:t>Versioned</a:t>
            </a:r>
            <a:r>
              <a:rPr lang="nl-BE" dirty="0"/>
              <a:t> API </a:t>
            </a:r>
            <a:r>
              <a:rPr lang="nl-BE" dirty="0" err="1"/>
              <a:t>and</a:t>
            </a:r>
            <a:r>
              <a:rPr lang="nl-BE" dirty="0"/>
              <a:t> clients</a:t>
            </a:r>
            <a:endParaRPr lang="en-GB" dirty="0"/>
          </a:p>
        </p:txBody>
      </p:sp>
      <p:sp>
        <p:nvSpPr>
          <p:cNvPr id="5" name="Slide Number Placeholder 4"/>
          <p:cNvSpPr>
            <a:spLocks noGrp="1"/>
          </p:cNvSpPr>
          <p:nvPr>
            <p:ph type="sldNum" sz="quarter" idx="2"/>
          </p:nvPr>
        </p:nvSpPr>
        <p:spPr/>
        <p:txBody>
          <a:bodyPr/>
          <a:lstStyle/>
          <a:p>
            <a:fld id="{86CB4B4D-7CA3-9044-876B-883B54F8677D}" type="slidenum">
              <a:rPr lang="en-GB" smtClean="0"/>
              <a:t>31</a:t>
            </a:fld>
            <a:endParaRPr lang="en-GB"/>
          </a:p>
        </p:txBody>
      </p:sp>
    </p:spTree>
    <p:extLst>
      <p:ext uri="{BB962C8B-B14F-4D97-AF65-F5344CB8AC3E}">
        <p14:creationId xmlns:p14="http://schemas.microsoft.com/office/powerpoint/2010/main" val="30924459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100" dirty="0"/>
              <a:t>Cluster architecture and setup</a:t>
            </a:r>
          </a:p>
        </p:txBody>
      </p:sp>
      <p:sp>
        <p:nvSpPr>
          <p:cNvPr id="3" name="Text Placeholder 2"/>
          <p:cNvSpPr>
            <a:spLocks noGrp="1"/>
          </p:cNvSpPr>
          <p:nvPr>
            <p:ph type="body" sz="half" idx="1"/>
          </p:nvPr>
        </p:nvSpPr>
        <p:spPr>
          <a:xfrm>
            <a:off x="1423358" y="1035170"/>
            <a:ext cx="7651630" cy="3869235"/>
          </a:xfrm>
        </p:spPr>
        <p:txBody>
          <a:bodyPr>
            <a:normAutofit fontScale="55000" lnSpcReduction="20000"/>
          </a:bodyPr>
          <a:lstStyle/>
          <a:p>
            <a:r>
              <a:rPr lang="en-GB" dirty="0"/>
              <a:t>Declarative configuration management</a:t>
            </a:r>
          </a:p>
          <a:p>
            <a:r>
              <a:rPr lang="en-GB" b="1" dirty="0"/>
              <a:t>Architectural patterns</a:t>
            </a:r>
          </a:p>
          <a:p>
            <a:pPr lvl="1"/>
            <a:r>
              <a:rPr lang="en-GB" dirty="0"/>
              <a:t>Master-worker architecture</a:t>
            </a:r>
          </a:p>
          <a:p>
            <a:pPr lvl="1"/>
            <a:r>
              <a:rPr lang="en-GB" dirty="0"/>
              <a:t>Versioned HTTP API and client libraries</a:t>
            </a:r>
          </a:p>
          <a:p>
            <a:pPr lvl="1"/>
            <a:r>
              <a:rPr lang="en-GB" b="1" dirty="0"/>
              <a:t>Highly-available master design</a:t>
            </a:r>
          </a:p>
          <a:p>
            <a:pPr lvl="1"/>
            <a:r>
              <a:rPr lang="en-GB" b="1" dirty="0"/>
              <a:t>Generic automated setup of HA masters (only in commercial products)</a:t>
            </a:r>
          </a:p>
          <a:p>
            <a:r>
              <a:rPr lang="en-GB" dirty="0"/>
              <a:t>Installation methods and deployment tools</a:t>
            </a:r>
          </a:p>
          <a:p>
            <a:pPr lvl="1"/>
            <a:r>
              <a:rPr lang="en-GB" dirty="0"/>
              <a:t>Local development (Vagrant, </a:t>
            </a:r>
            <a:r>
              <a:rPr lang="en-GB" dirty="0" err="1"/>
              <a:t>Minikube</a:t>
            </a:r>
            <a:r>
              <a:rPr lang="en-GB" dirty="0"/>
              <a:t> )</a:t>
            </a:r>
          </a:p>
          <a:p>
            <a:pPr lvl="1"/>
            <a:r>
              <a:rPr lang="en-GB" dirty="0"/>
              <a:t>Linux packaging + Docker (</a:t>
            </a:r>
            <a:r>
              <a:rPr lang="en-GB" dirty="0" err="1"/>
              <a:t>kubeadm</a:t>
            </a:r>
            <a:r>
              <a:rPr lang="en-GB" dirty="0"/>
              <a:t>)</a:t>
            </a:r>
          </a:p>
          <a:p>
            <a:pPr lvl="1"/>
            <a:r>
              <a:rPr lang="en-GB" dirty="0"/>
              <a:t>Cloud orchestration tools (gcloud)</a:t>
            </a:r>
          </a:p>
          <a:p>
            <a:pPr lvl="1"/>
            <a:r>
              <a:rPr lang="en-GB" dirty="0"/>
              <a:t>Hosted solutions (GKE, AKS, EKS)</a:t>
            </a:r>
          </a:p>
          <a:p>
            <a:pPr lvl="1"/>
            <a:r>
              <a:rPr lang="en-GB" dirty="0"/>
              <a:t>Independent cloud orchestration tools (Ubuntu, </a:t>
            </a:r>
            <a:r>
              <a:rPr lang="en-GB" dirty="0" err="1"/>
              <a:t>Openshift</a:t>
            </a:r>
            <a:r>
              <a:rPr lang="en-GB" dirty="0"/>
              <a:t>, Rancher, Gardener)</a:t>
            </a:r>
          </a:p>
          <a:p>
            <a:pPr marL="411480" lvl="1" indent="0">
              <a:buNone/>
            </a:pPr>
            <a:endParaRPr lang="en-GB" dirty="0"/>
          </a:p>
        </p:txBody>
      </p:sp>
      <p:sp>
        <p:nvSpPr>
          <p:cNvPr id="5" name="Text Placeholder 3">
            <a:extLst>
              <a:ext uri="{FF2B5EF4-FFF2-40B4-BE49-F238E27FC236}">
                <a16:creationId xmlns:a16="http://schemas.microsoft.com/office/drawing/2014/main" xmlns="" id="{39C8E5C4-D0BA-4382-9A21-ACF0F79AE417}"/>
              </a:ext>
            </a:extLst>
          </p:cNvPr>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32</a:t>
            </a:fld>
            <a:endParaRPr lang="en-GB"/>
          </a:p>
        </p:txBody>
      </p:sp>
    </p:spTree>
    <p:extLst>
      <p:ext uri="{BB962C8B-B14F-4D97-AF65-F5344CB8AC3E}">
        <p14:creationId xmlns:p14="http://schemas.microsoft.com/office/powerpoint/2010/main" val="200730500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FA4D71A-5A30-4452-8EB4-00503A0CC0EF}"/>
              </a:ext>
            </a:extLst>
          </p:cNvPr>
          <p:cNvSpPr>
            <a:spLocks noGrp="1"/>
          </p:cNvSpPr>
          <p:nvPr>
            <p:ph type="title"/>
          </p:nvPr>
        </p:nvSpPr>
        <p:spPr/>
        <p:txBody>
          <a:bodyPr/>
          <a:lstStyle/>
          <a:p>
            <a:r>
              <a:rPr lang="nl-BE" dirty="0"/>
              <a:t>(</a:t>
            </a:r>
            <a:r>
              <a:rPr lang="nl-BE" dirty="0" err="1"/>
              <a:t>Automated</a:t>
            </a:r>
            <a:r>
              <a:rPr lang="nl-BE" dirty="0"/>
              <a:t>) HA-master setup</a:t>
            </a:r>
            <a:endParaRPr lang="en-GB" dirty="0"/>
          </a:p>
        </p:txBody>
      </p:sp>
      <p:sp>
        <p:nvSpPr>
          <p:cNvPr id="4" name="Tijdelijke aanduiding voor tekst 3">
            <a:extLst>
              <a:ext uri="{FF2B5EF4-FFF2-40B4-BE49-F238E27FC236}">
                <a16:creationId xmlns:a16="http://schemas.microsoft.com/office/drawing/2014/main" xmlns="" id="{D3887EF3-DED9-4685-BAF1-FE9B24E5E30A}"/>
              </a:ext>
            </a:extLst>
          </p:cNvPr>
          <p:cNvSpPr>
            <a:spLocks noGrp="1"/>
          </p:cNvSpPr>
          <p:nvPr>
            <p:ph type="body" sz="quarter" idx="13"/>
          </p:nvPr>
        </p:nvSpPr>
        <p:spPr/>
        <p:txBody>
          <a:bodyPr>
            <a:normAutofit fontScale="92500" lnSpcReduction="20000"/>
          </a:bodyPr>
          <a:lstStyle/>
          <a:p>
            <a:r>
              <a:rPr lang="nl-BE" dirty="0" err="1"/>
              <a:t>Architectural</a:t>
            </a:r>
            <a:r>
              <a:rPr lang="nl-BE" dirty="0"/>
              <a:t> </a:t>
            </a:r>
            <a:r>
              <a:rPr lang="nl-BE" dirty="0" err="1"/>
              <a:t>guidelines</a:t>
            </a:r>
            <a:endParaRPr lang="en-GB" dirty="0"/>
          </a:p>
        </p:txBody>
      </p:sp>
      <p:pic>
        <p:nvPicPr>
          <p:cNvPr id="7" name="Afbeelding 6">
            <a:extLst>
              <a:ext uri="{FF2B5EF4-FFF2-40B4-BE49-F238E27FC236}">
                <a16:creationId xmlns:a16="http://schemas.microsoft.com/office/drawing/2014/main" xmlns="" id="{4DFC70A2-6A9E-4637-B1AC-1C5AABD88375}"/>
              </a:ext>
            </a:extLst>
          </p:cNvPr>
          <p:cNvPicPr>
            <a:picLocks noChangeAspect="1"/>
          </p:cNvPicPr>
          <p:nvPr/>
        </p:nvPicPr>
        <p:blipFill>
          <a:blip r:embed="rId2"/>
          <a:stretch>
            <a:fillRect/>
          </a:stretch>
        </p:blipFill>
        <p:spPr>
          <a:xfrm>
            <a:off x="388619" y="1019712"/>
            <a:ext cx="7177179" cy="4106376"/>
          </a:xfrm>
          <a:prstGeom prst="rect">
            <a:avLst/>
          </a:prstGeom>
        </p:spPr>
      </p:pic>
      <p:sp>
        <p:nvSpPr>
          <p:cNvPr id="8" name="Tekstvak 7">
            <a:extLst>
              <a:ext uri="{FF2B5EF4-FFF2-40B4-BE49-F238E27FC236}">
                <a16:creationId xmlns:a16="http://schemas.microsoft.com/office/drawing/2014/main" xmlns="" id="{ABB3326B-1288-4422-9BBB-489232A57A55}"/>
              </a:ext>
            </a:extLst>
          </p:cNvPr>
          <p:cNvSpPr txBox="1"/>
          <p:nvPr/>
        </p:nvSpPr>
        <p:spPr>
          <a:xfrm>
            <a:off x="4709159" y="540670"/>
            <a:ext cx="4274209"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400" dirty="0">
                <a:hlinkClick r:id="rId3"/>
              </a:rPr>
              <a:t>https://kubernetes.io/docs/tasks/administer-cluster/highly-available-master/</a:t>
            </a:r>
            <a:endParaRPr lang="en-GB" sz="1400" dirty="0"/>
          </a:p>
          <a:p>
            <a:endParaRPr kumimoji="0" lang="en-GB" sz="1400" b="0" i="0" u="none" strike="noStrike" cap="none" spc="0" normalizeH="0" baseline="0" dirty="0">
              <a:ln>
                <a:noFill/>
              </a:ln>
              <a:solidFill>
                <a:srgbClr val="262626"/>
              </a:solidFill>
              <a:effectLst/>
              <a:uFillTx/>
              <a:latin typeface="Arial"/>
              <a:ea typeface="Arial"/>
              <a:cs typeface="Arial"/>
              <a:sym typeface="Arial"/>
            </a:endParaRPr>
          </a:p>
        </p:txBody>
      </p:sp>
      <p:sp>
        <p:nvSpPr>
          <p:cNvPr id="3" name="Slide Number Placeholder 2"/>
          <p:cNvSpPr>
            <a:spLocks noGrp="1"/>
          </p:cNvSpPr>
          <p:nvPr>
            <p:ph type="sldNum" sz="quarter" idx="2"/>
          </p:nvPr>
        </p:nvSpPr>
        <p:spPr/>
        <p:txBody>
          <a:bodyPr/>
          <a:lstStyle/>
          <a:p>
            <a:fld id="{86CB4B4D-7CA3-9044-876B-883B54F8677D}" type="slidenum">
              <a:rPr lang="en-GB" smtClean="0"/>
              <a:t>33</a:t>
            </a:fld>
            <a:endParaRPr lang="en-GB"/>
          </a:p>
        </p:txBody>
      </p:sp>
    </p:spTree>
    <p:extLst>
      <p:ext uri="{BB962C8B-B14F-4D97-AF65-F5344CB8AC3E}">
        <p14:creationId xmlns:p14="http://schemas.microsoft.com/office/powerpoint/2010/main" val="70682447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F57EF88-7AA2-450F-A731-843D43A94503}"/>
              </a:ext>
            </a:extLst>
          </p:cNvPr>
          <p:cNvSpPr>
            <a:spLocks noGrp="1"/>
          </p:cNvSpPr>
          <p:nvPr>
            <p:ph type="title"/>
          </p:nvPr>
        </p:nvSpPr>
        <p:spPr/>
        <p:txBody>
          <a:bodyPr/>
          <a:lstStyle/>
          <a:p>
            <a:r>
              <a:rPr lang="nl-BE" dirty="0"/>
              <a:t>(</a:t>
            </a:r>
            <a:r>
              <a:rPr lang="nl-BE" dirty="0" err="1"/>
              <a:t>Automated</a:t>
            </a:r>
            <a:r>
              <a:rPr lang="nl-BE" dirty="0"/>
              <a:t>) HA master setup</a:t>
            </a:r>
            <a:endParaRPr lang="en-GB" dirty="0"/>
          </a:p>
        </p:txBody>
      </p:sp>
      <p:sp>
        <p:nvSpPr>
          <p:cNvPr id="3" name="Tijdelijke aanduiding voor tekst 2">
            <a:extLst>
              <a:ext uri="{FF2B5EF4-FFF2-40B4-BE49-F238E27FC236}">
                <a16:creationId xmlns:a16="http://schemas.microsoft.com/office/drawing/2014/main" xmlns="" id="{3FFEE86B-B06E-455A-BDAF-FDF483737759}"/>
              </a:ext>
            </a:extLst>
          </p:cNvPr>
          <p:cNvSpPr>
            <a:spLocks noGrp="1"/>
          </p:cNvSpPr>
          <p:nvPr>
            <p:ph type="body" sz="half" idx="1"/>
          </p:nvPr>
        </p:nvSpPr>
        <p:spPr/>
        <p:txBody>
          <a:bodyPr>
            <a:normAutofit fontScale="77500" lnSpcReduction="20000"/>
          </a:bodyPr>
          <a:lstStyle/>
          <a:p>
            <a:r>
              <a:rPr lang="en-GB" dirty="0"/>
              <a:t>A fully automated HA framework does not exist in the open-source distribution of Kubernetes (in opposition to many other container orchestration frameworks such as Docker Swarm and Mesos DC/OS)</a:t>
            </a:r>
          </a:p>
          <a:p>
            <a:r>
              <a:rPr lang="en-GB" dirty="0"/>
              <a:t>However a large number of public cloud provider and a very limited number of tools include support for an automated HA setup procedure. E.g.:</a:t>
            </a:r>
          </a:p>
          <a:p>
            <a:pPr lvl="1"/>
            <a:r>
              <a:rPr lang="en-GB" dirty="0"/>
              <a:t> Amazon Elastic Container Service for Kubernetes (EKS) and Google Kubernetes Engine (GKE)  </a:t>
            </a:r>
          </a:p>
          <a:p>
            <a:pPr lvl="1"/>
            <a:r>
              <a:rPr lang="en-GB" dirty="0"/>
              <a:t>RedHat </a:t>
            </a:r>
            <a:r>
              <a:rPr lang="en-GB" dirty="0" err="1"/>
              <a:t>Openshift</a:t>
            </a:r>
            <a:r>
              <a:rPr lang="en-GB" dirty="0"/>
              <a:t> v4, </a:t>
            </a:r>
            <a:r>
              <a:rPr lang="en-GB" dirty="0">
                <a:hlinkClick r:id="rId2"/>
              </a:rPr>
              <a:t>https://www.redhat.com/en/openshift-4</a:t>
            </a:r>
            <a:endParaRPr lang="en-GB" dirty="0"/>
          </a:p>
          <a:p>
            <a:pPr lvl="1"/>
            <a:r>
              <a:rPr lang="en-GB" dirty="0"/>
              <a:t>Ubuntu using Juju charms, </a:t>
            </a:r>
            <a:r>
              <a:rPr lang="en-GB" dirty="0">
                <a:hlinkClick r:id="rId3"/>
              </a:rPr>
              <a:t>https://ubuntu.com/kubernetes</a:t>
            </a:r>
            <a:endParaRPr lang="en-GB" dirty="0"/>
          </a:p>
          <a:p>
            <a:pPr lvl="1"/>
            <a:endParaRPr lang="en-GB" dirty="0"/>
          </a:p>
          <a:p>
            <a:pPr marL="411480" lvl="1" indent="0">
              <a:buNone/>
            </a:pPr>
            <a:endParaRPr lang="en-GB" dirty="0"/>
          </a:p>
        </p:txBody>
      </p:sp>
      <p:sp>
        <p:nvSpPr>
          <p:cNvPr id="4" name="Tijdelijke aanduiding voor tekst 3">
            <a:extLst>
              <a:ext uri="{FF2B5EF4-FFF2-40B4-BE49-F238E27FC236}">
                <a16:creationId xmlns:a16="http://schemas.microsoft.com/office/drawing/2014/main" xmlns="" id="{46063DF7-A3AC-44AD-89CE-4B9DA5BE1589}"/>
              </a:ext>
            </a:extLst>
          </p:cNvPr>
          <p:cNvSpPr>
            <a:spLocks noGrp="1"/>
          </p:cNvSpPr>
          <p:nvPr>
            <p:ph type="body" sz="quarter" idx="13"/>
          </p:nvPr>
        </p:nvSpPr>
        <p:spPr/>
        <p:txBody>
          <a:bodyPr>
            <a:normAutofit fontScale="92500" lnSpcReduction="20000"/>
          </a:bodyPr>
          <a:lstStyle/>
          <a:p>
            <a:r>
              <a:rPr lang="nl-BE" dirty="0"/>
              <a:t>Commercial </a:t>
            </a:r>
            <a:r>
              <a:rPr lang="nl-BE" dirty="0" err="1"/>
              <a:t>vendors</a:t>
            </a:r>
            <a:r>
              <a:rPr lang="nl-BE" dirty="0"/>
              <a:t> </a:t>
            </a:r>
            <a:r>
              <a:rPr lang="nl-BE" dirty="0" err="1"/>
              <a:t>only</a:t>
            </a:r>
            <a:r>
              <a:rPr lang="nl-BE" dirty="0"/>
              <a:t> offer </a:t>
            </a:r>
            <a:r>
              <a:rPr lang="nl-BE" dirty="0" err="1"/>
              <a:t>automated</a:t>
            </a:r>
            <a:r>
              <a:rPr lang="nl-BE" dirty="0"/>
              <a:t> HA setup</a:t>
            </a:r>
            <a:endParaRPr lang="en-GB" dirty="0"/>
          </a:p>
        </p:txBody>
      </p:sp>
      <p:sp>
        <p:nvSpPr>
          <p:cNvPr id="5" name="Slide Number Placeholder 4"/>
          <p:cNvSpPr>
            <a:spLocks noGrp="1"/>
          </p:cNvSpPr>
          <p:nvPr>
            <p:ph type="sldNum" sz="quarter" idx="2"/>
          </p:nvPr>
        </p:nvSpPr>
        <p:spPr/>
        <p:txBody>
          <a:bodyPr/>
          <a:lstStyle/>
          <a:p>
            <a:fld id="{86CB4B4D-7CA3-9044-876B-883B54F8677D}" type="slidenum">
              <a:rPr lang="en-GB" smtClean="0"/>
              <a:t>34</a:t>
            </a:fld>
            <a:endParaRPr lang="en-GB"/>
          </a:p>
        </p:txBody>
      </p:sp>
    </p:spTree>
    <p:extLst>
      <p:ext uri="{BB962C8B-B14F-4D97-AF65-F5344CB8AC3E}">
        <p14:creationId xmlns:p14="http://schemas.microsoft.com/office/powerpoint/2010/main" val="44092967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100" dirty="0"/>
              <a:t>Cluster architecture and setup</a:t>
            </a:r>
          </a:p>
        </p:txBody>
      </p:sp>
      <p:sp>
        <p:nvSpPr>
          <p:cNvPr id="3" name="Text Placeholder 2"/>
          <p:cNvSpPr>
            <a:spLocks noGrp="1"/>
          </p:cNvSpPr>
          <p:nvPr>
            <p:ph type="body" sz="half" idx="1"/>
          </p:nvPr>
        </p:nvSpPr>
        <p:spPr>
          <a:xfrm>
            <a:off x="1423358" y="1035170"/>
            <a:ext cx="7651630" cy="3869235"/>
          </a:xfrm>
        </p:spPr>
        <p:txBody>
          <a:bodyPr>
            <a:normAutofit fontScale="55000" lnSpcReduction="20000"/>
          </a:bodyPr>
          <a:lstStyle/>
          <a:p>
            <a:r>
              <a:rPr lang="en-GB" dirty="0"/>
              <a:t>Declarative configuration management</a:t>
            </a:r>
          </a:p>
          <a:p>
            <a:r>
              <a:rPr lang="en-GB" dirty="0"/>
              <a:t>Architectural patterns</a:t>
            </a:r>
          </a:p>
          <a:p>
            <a:pPr lvl="1"/>
            <a:r>
              <a:rPr lang="en-GB" dirty="0"/>
              <a:t>Master-worker architecture</a:t>
            </a:r>
          </a:p>
          <a:p>
            <a:pPr lvl="1"/>
            <a:r>
              <a:rPr lang="en-GB" dirty="0"/>
              <a:t>Versioned HTTP API and client libraries</a:t>
            </a:r>
          </a:p>
          <a:p>
            <a:pPr lvl="1"/>
            <a:r>
              <a:rPr lang="en-GB" dirty="0"/>
              <a:t>Highly-available master design</a:t>
            </a:r>
          </a:p>
          <a:p>
            <a:pPr lvl="1"/>
            <a:r>
              <a:rPr lang="en-GB" dirty="0"/>
              <a:t>Generic automated setup of HA masters (only in commercial products)</a:t>
            </a:r>
          </a:p>
          <a:p>
            <a:r>
              <a:rPr lang="en-GB" b="1" dirty="0"/>
              <a:t>Installation methods and deployment tools</a:t>
            </a:r>
          </a:p>
          <a:p>
            <a:pPr lvl="1"/>
            <a:r>
              <a:rPr lang="en-GB" b="1" dirty="0"/>
              <a:t>Local development (Vagrant, </a:t>
            </a:r>
            <a:r>
              <a:rPr lang="en-GB" b="1" dirty="0" err="1"/>
              <a:t>Minikube</a:t>
            </a:r>
            <a:r>
              <a:rPr lang="en-GB" b="1" dirty="0"/>
              <a:t> )</a:t>
            </a:r>
          </a:p>
          <a:p>
            <a:pPr lvl="1"/>
            <a:r>
              <a:rPr lang="en-GB" b="1" dirty="0"/>
              <a:t>Linux packaging + Docker (</a:t>
            </a:r>
            <a:r>
              <a:rPr lang="en-GB" b="1" dirty="0" err="1"/>
              <a:t>kubeadm</a:t>
            </a:r>
            <a:r>
              <a:rPr lang="en-GB" b="1" dirty="0"/>
              <a:t>)</a:t>
            </a:r>
          </a:p>
          <a:p>
            <a:pPr lvl="1"/>
            <a:r>
              <a:rPr lang="en-GB" b="1" dirty="0"/>
              <a:t>Cloud orchestration tools (gcloud)</a:t>
            </a:r>
          </a:p>
          <a:p>
            <a:pPr lvl="1"/>
            <a:r>
              <a:rPr lang="en-GB" b="1" dirty="0"/>
              <a:t>Hosted solutions (GKE, AKS, EKS)</a:t>
            </a:r>
          </a:p>
          <a:p>
            <a:pPr lvl="1"/>
            <a:r>
              <a:rPr lang="en-GB" b="1" dirty="0"/>
              <a:t>Independent cloud orchestration tools (Ubuntu, </a:t>
            </a:r>
            <a:r>
              <a:rPr lang="en-GB" b="1" dirty="0" err="1"/>
              <a:t>Openshift</a:t>
            </a:r>
            <a:r>
              <a:rPr lang="en-GB" b="1" dirty="0"/>
              <a:t>, Rancher, Gardener)</a:t>
            </a:r>
          </a:p>
          <a:p>
            <a:pPr marL="411480" lvl="1" indent="0">
              <a:buNone/>
            </a:pPr>
            <a:endParaRPr lang="en-GB" b="1" dirty="0"/>
          </a:p>
          <a:p>
            <a:pPr marL="411480" lvl="1" indent="0">
              <a:buNone/>
            </a:pPr>
            <a:endParaRPr lang="en-GB" dirty="0"/>
          </a:p>
        </p:txBody>
      </p:sp>
      <p:sp>
        <p:nvSpPr>
          <p:cNvPr id="5" name="Text Placeholder 3">
            <a:extLst>
              <a:ext uri="{FF2B5EF4-FFF2-40B4-BE49-F238E27FC236}">
                <a16:creationId xmlns:a16="http://schemas.microsoft.com/office/drawing/2014/main" xmlns="" id="{39C8E5C4-D0BA-4382-9A21-ACF0F79AE417}"/>
              </a:ext>
            </a:extLst>
          </p:cNvPr>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35</a:t>
            </a:fld>
            <a:endParaRPr lang="en-GB"/>
          </a:p>
        </p:txBody>
      </p:sp>
    </p:spTree>
    <p:extLst>
      <p:ext uri="{BB962C8B-B14F-4D97-AF65-F5344CB8AC3E}">
        <p14:creationId xmlns:p14="http://schemas.microsoft.com/office/powerpoint/2010/main" val="229783824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19" rIns="45719" anchor="t">
            <a:normAutofit/>
          </a:bodyPr>
          <a:lstStyle/>
          <a:p>
            <a:r>
              <a:rPr lang="en-US" dirty="0"/>
              <a:t>Functional aspects of Kubernetes</a:t>
            </a:r>
          </a:p>
        </p:txBody>
      </p:sp>
      <p:sp>
        <p:nvSpPr>
          <p:cNvPr id="3" name="Text Placeholder 2"/>
          <p:cNvSpPr>
            <a:spLocks noGrp="1"/>
          </p:cNvSpPr>
          <p:nvPr>
            <p:ph type="body" sz="half" idx="1"/>
          </p:nvPr>
        </p:nvSpPr>
        <p:spPr>
          <a:xfrm>
            <a:off x="160631" y="893135"/>
            <a:ext cx="8260355" cy="4034575"/>
          </a:xfrm>
        </p:spPr>
        <p:txBody>
          <a:bodyPr>
            <a:normAutofit/>
          </a:bodyPr>
          <a:lstStyle/>
          <a:p>
            <a:pPr lvl="0">
              <a:lnSpc>
                <a:spcPct val="100000"/>
              </a:lnSpc>
              <a:spcBef>
                <a:spcPts val="0"/>
              </a:spcBef>
              <a:spcAft>
                <a:spcPts val="600"/>
              </a:spcAft>
            </a:pPr>
            <a:r>
              <a:rPr lang="en-US" sz="1600" b="1" dirty="0"/>
              <a:t>Cluster administrator:</a:t>
            </a:r>
            <a:r>
              <a:rPr lang="en-US" sz="1600" dirty="0"/>
              <a:t> A person who installs, configures, controls and monitors container clusters. </a:t>
            </a:r>
          </a:p>
          <a:p>
            <a:pPr marL="754380" lvl="1" indent="-342900">
              <a:lnSpc>
                <a:spcPct val="100000"/>
              </a:lnSpc>
              <a:spcBef>
                <a:spcPts val="0"/>
              </a:spcBef>
              <a:buFont typeface="+mj-lt"/>
              <a:buAutoNum type="arabicPeriod"/>
            </a:pPr>
            <a:r>
              <a:rPr lang="en-US" sz="1600" dirty="0"/>
              <a:t>cluster architecture and setup  </a:t>
            </a:r>
          </a:p>
          <a:p>
            <a:pPr marL="754380" lvl="1" indent="-342900">
              <a:lnSpc>
                <a:spcPct val="100000"/>
              </a:lnSpc>
              <a:spcBef>
                <a:spcPts val="0"/>
              </a:spcBef>
              <a:buFont typeface="+mj-lt"/>
              <a:buAutoNum type="arabicPeriod"/>
            </a:pPr>
            <a:r>
              <a:rPr lang="en-US" sz="1600" dirty="0"/>
              <a:t>customization of container orchestration framework components </a:t>
            </a:r>
          </a:p>
          <a:p>
            <a:pPr marL="754380" lvl="1" indent="-342900">
              <a:lnSpc>
                <a:spcPct val="100000"/>
              </a:lnSpc>
              <a:spcBef>
                <a:spcPts val="0"/>
              </a:spcBef>
              <a:buFont typeface="+mj-lt"/>
              <a:buAutoNum type="arabicPeriod"/>
            </a:pPr>
            <a:r>
              <a:rPr lang="en-US" sz="1600" dirty="0"/>
              <a:t>container networking</a:t>
            </a:r>
          </a:p>
          <a:p>
            <a:pPr marL="754380" lvl="1" indent="-342900">
              <a:lnSpc>
                <a:spcPct val="100000"/>
              </a:lnSpc>
              <a:spcBef>
                <a:spcPts val="0"/>
              </a:spcBef>
              <a:buFont typeface="+mj-lt"/>
              <a:buAutoNum type="arabicPeriod"/>
            </a:pPr>
            <a:r>
              <a:rPr lang="en-US" sz="1600" dirty="0"/>
              <a:t>resource quota management</a:t>
            </a:r>
          </a:p>
          <a:p>
            <a:pPr marL="754380" lvl="1" indent="-342900">
              <a:lnSpc>
                <a:spcPct val="100000"/>
              </a:lnSpc>
              <a:spcBef>
                <a:spcPts val="0"/>
              </a:spcBef>
              <a:spcAft>
                <a:spcPts val="600"/>
              </a:spcAft>
              <a:buFont typeface="+mj-lt"/>
              <a:buAutoNum type="arabicPeriod"/>
            </a:pPr>
            <a:r>
              <a:rPr lang="en-US" sz="1600" dirty="0"/>
              <a:t>securing clusters</a:t>
            </a:r>
          </a:p>
          <a:p>
            <a:pPr>
              <a:lnSpc>
                <a:spcPct val="100000"/>
              </a:lnSpc>
              <a:spcBef>
                <a:spcPts val="0"/>
              </a:spcBef>
              <a:spcAft>
                <a:spcPts val="600"/>
              </a:spcAft>
            </a:pPr>
            <a:r>
              <a:rPr lang="en-US" sz="1600" b="1" dirty="0"/>
              <a:t>Application Manager:</a:t>
            </a:r>
            <a:r>
              <a:rPr lang="en-US" sz="1600" dirty="0"/>
              <a:t> A person who develops, deploys, configures, controls or monitors an application that runs in a container cluster. </a:t>
            </a:r>
          </a:p>
          <a:p>
            <a:pPr marL="754380" lvl="1" indent="-342900">
              <a:lnSpc>
                <a:spcPct val="100000"/>
              </a:lnSpc>
              <a:spcBef>
                <a:spcPts val="0"/>
              </a:spcBef>
              <a:buFont typeface="+mj-lt"/>
              <a:buAutoNum type="arabicPeriod" startAt="6"/>
            </a:pPr>
            <a:r>
              <a:rPr lang="en-US" sz="1600" dirty="0"/>
              <a:t>application configuration and deployment</a:t>
            </a:r>
          </a:p>
          <a:p>
            <a:pPr marL="754380" lvl="1" indent="-342900">
              <a:lnSpc>
                <a:spcPct val="100000"/>
              </a:lnSpc>
              <a:spcBef>
                <a:spcPts val="0"/>
              </a:spcBef>
              <a:buFont typeface="+mj-lt"/>
              <a:buAutoNum type="arabicPeriod" startAt="7"/>
            </a:pPr>
            <a:r>
              <a:rPr lang="en-US" sz="1600" dirty="0"/>
              <a:t>container </a:t>
            </a:r>
            <a:r>
              <a:rPr lang="en-US" sz="1600" dirty="0" err="1"/>
              <a:t>QoS</a:t>
            </a:r>
            <a:r>
              <a:rPr lang="en-US" sz="1600" dirty="0"/>
              <a:t> management</a:t>
            </a:r>
          </a:p>
          <a:p>
            <a:pPr marL="754380" lvl="1" indent="-342900">
              <a:lnSpc>
                <a:spcPct val="100000"/>
              </a:lnSpc>
              <a:spcBef>
                <a:spcPts val="0"/>
              </a:spcBef>
              <a:spcAft>
                <a:spcPts val="600"/>
              </a:spcAft>
              <a:buFont typeface="+mj-lt"/>
              <a:buAutoNum type="arabicPeriod" startAt="7"/>
            </a:pPr>
            <a:r>
              <a:rPr lang="en-US" sz="1600" dirty="0"/>
              <a:t>securing containers</a:t>
            </a:r>
          </a:p>
          <a:p>
            <a:pPr marL="411480" lvl="1" indent="0">
              <a:lnSpc>
                <a:spcPct val="100000"/>
              </a:lnSpc>
              <a:spcBef>
                <a:spcPts val="0"/>
              </a:spcBef>
              <a:buNone/>
            </a:pPr>
            <a:r>
              <a:rPr lang="en-US" sz="1600" b="1" dirty="0"/>
              <a:t>Both stakeholders:</a:t>
            </a:r>
          </a:p>
          <a:p>
            <a:pPr marL="754380" lvl="1" indent="-342900">
              <a:lnSpc>
                <a:spcPct val="100000"/>
              </a:lnSpc>
              <a:spcBef>
                <a:spcPts val="0"/>
              </a:spcBef>
              <a:buFont typeface="+mj-lt"/>
              <a:buAutoNum type="arabicPeriod" startAt="9"/>
            </a:pPr>
            <a:r>
              <a:rPr lang="en-US" sz="1600" dirty="0"/>
              <a:t>cluster and application management</a:t>
            </a:r>
            <a:endParaRPr lang="en-GB" sz="1600" b="1" dirty="0"/>
          </a:p>
          <a:p>
            <a:pPr lvl="0">
              <a:lnSpc>
                <a:spcPct val="110000"/>
              </a:lnSpc>
            </a:pPr>
            <a:endParaRPr lang="en-GB" sz="1300" dirty="0"/>
          </a:p>
          <a:p>
            <a:endParaRPr lang="en-GB" dirty="0"/>
          </a:p>
        </p:txBody>
      </p:sp>
      <p:sp>
        <p:nvSpPr>
          <p:cNvPr id="4" name="Text Placeholder 3"/>
          <p:cNvSpPr>
            <a:spLocks noGrp="1"/>
          </p:cNvSpPr>
          <p:nvPr>
            <p:ph type="body" sz="quarter" idx="13"/>
          </p:nvPr>
        </p:nvSpPr>
        <p:spPr>
          <a:xfrm>
            <a:off x="160631" y="576315"/>
            <a:ext cx="8946046" cy="472764"/>
          </a:xfrm>
        </p:spPr>
        <p:txBody>
          <a:bodyPr lIns="45719" rIns="45719" anchor="t">
            <a:normAutofit fontScale="47500" lnSpcReduction="20000"/>
          </a:bodyPr>
          <a:lstStyle/>
          <a:p>
            <a:pPr marL="307975" indent="-307975"/>
            <a:r>
              <a:rPr lang="en-US" i="1" dirty="0"/>
              <a:t>Def. Functional aspect: a set of related use cases that have the </a:t>
            </a:r>
            <a:r>
              <a:rPr lang="en-US" b="1" i="1" dirty="0"/>
              <a:t>same stakeholder(s) </a:t>
            </a:r>
            <a:r>
              <a:rPr lang="en-US" i="1" dirty="0"/>
              <a:t>and the </a:t>
            </a:r>
            <a:r>
              <a:rPr lang="en-US" b="1" i="1" dirty="0"/>
              <a:t>same type of functionality in common</a:t>
            </a:r>
            <a:r>
              <a:rPr lang="en-US" dirty="0"/>
              <a:t> </a:t>
            </a:r>
            <a:endParaRPr lang="en-GB" dirty="0"/>
          </a:p>
        </p:txBody>
      </p:sp>
      <p:sp>
        <p:nvSpPr>
          <p:cNvPr id="5" name="Right Arrow 4"/>
          <p:cNvSpPr/>
          <p:nvPr/>
        </p:nvSpPr>
        <p:spPr>
          <a:xfrm rot="10800000">
            <a:off x="3717073" y="1553737"/>
            <a:ext cx="438614" cy="148683"/>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6" name="Right Arrow 4">
            <a:extLst>
              <a:ext uri="{FF2B5EF4-FFF2-40B4-BE49-F238E27FC236}">
                <a16:creationId xmlns:a16="http://schemas.microsoft.com/office/drawing/2014/main" xmlns="" id="{E1A3390F-0016-4234-ADF6-826D6AFDFD98}"/>
              </a:ext>
            </a:extLst>
          </p:cNvPr>
          <p:cNvSpPr/>
          <p:nvPr/>
        </p:nvSpPr>
        <p:spPr>
          <a:xfrm rot="10800000">
            <a:off x="4774348" y="3411112"/>
            <a:ext cx="438614" cy="148683"/>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7" name="Slide Number Placeholder 6"/>
          <p:cNvSpPr>
            <a:spLocks noGrp="1"/>
          </p:cNvSpPr>
          <p:nvPr>
            <p:ph type="sldNum" sz="quarter" idx="2"/>
          </p:nvPr>
        </p:nvSpPr>
        <p:spPr/>
        <p:txBody>
          <a:bodyPr/>
          <a:lstStyle/>
          <a:p>
            <a:fld id="{86CB4B4D-7CA3-9044-876B-883B54F8677D}" type="slidenum">
              <a:rPr lang="en-GB" smtClean="0"/>
              <a:t>36</a:t>
            </a:fld>
            <a:endParaRPr lang="en-GB"/>
          </a:p>
        </p:txBody>
      </p:sp>
    </p:spTree>
    <p:extLst>
      <p:ext uri="{BB962C8B-B14F-4D97-AF65-F5344CB8AC3E}">
        <p14:creationId xmlns:p14="http://schemas.microsoft.com/office/powerpoint/2010/main" val="34075464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grpId="0" nodeType="afterEffect">
                                  <p:stCondLst>
                                    <p:cond delay="500"/>
                                  </p:stCondLst>
                                  <p:childTnLst>
                                    <p:animEffect transition="out" filter="wipe(up)">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3" name="Text Placeholder 2"/>
          <p:cNvSpPr>
            <a:spLocks noGrp="1"/>
          </p:cNvSpPr>
          <p:nvPr>
            <p:ph type="body" sz="half" idx="1"/>
          </p:nvPr>
        </p:nvSpPr>
        <p:spPr>
          <a:xfrm>
            <a:off x="1479304" y="986936"/>
            <a:ext cx="6116129" cy="3934721"/>
          </a:xfrm>
        </p:spPr>
        <p:txBody>
          <a:bodyPr>
            <a:normAutofit fontScale="62500" lnSpcReduction="20000"/>
          </a:bodyPr>
          <a:lstStyle/>
          <a:p>
            <a:pPr>
              <a:lnSpc>
                <a:spcPct val="130000"/>
              </a:lnSpc>
            </a:pPr>
            <a:r>
              <a:rPr lang="en-GB" b="1" dirty="0"/>
              <a:t>Stateless service-oriented workloads</a:t>
            </a:r>
          </a:p>
          <a:p>
            <a:pPr lvl="1">
              <a:lnSpc>
                <a:spcPct val="130000"/>
              </a:lnSpc>
            </a:pPr>
            <a:r>
              <a:rPr lang="en-GB" b="1" dirty="0"/>
              <a:t>ReplicaSets</a:t>
            </a:r>
          </a:p>
          <a:p>
            <a:pPr lvl="1">
              <a:lnSpc>
                <a:spcPct val="130000"/>
              </a:lnSpc>
            </a:pPr>
            <a:r>
              <a:rPr lang="en-GB" dirty="0"/>
              <a:t>Exposing services of Pods</a:t>
            </a:r>
          </a:p>
          <a:p>
            <a:pPr lvl="1">
              <a:lnSpc>
                <a:spcPct val="130000"/>
              </a:lnSpc>
            </a:pPr>
            <a:r>
              <a:rPr lang="en-GB" dirty="0"/>
              <a:t>Rolling upgrades</a:t>
            </a:r>
          </a:p>
          <a:p>
            <a:pPr lvl="1">
              <a:lnSpc>
                <a:spcPct val="130000"/>
              </a:lnSpc>
            </a:pPr>
            <a:r>
              <a:rPr lang="en-GB" dirty="0"/>
              <a:t>Configuration and customization of rolling upgrade process</a:t>
            </a:r>
          </a:p>
          <a:p>
            <a:pPr lvl="1">
              <a:lnSpc>
                <a:spcPct val="130000"/>
              </a:lnSpc>
            </a:pPr>
            <a:r>
              <a:rPr lang="en-GB" dirty="0"/>
              <a:t>Blue-green deployments</a:t>
            </a:r>
          </a:p>
          <a:p>
            <a:pPr>
              <a:lnSpc>
                <a:spcPct val="130000"/>
              </a:lnSpc>
            </a:pPr>
            <a:r>
              <a:rPr lang="en-GB" dirty="0"/>
              <a:t>Persistent volumes and stateful applications</a:t>
            </a:r>
          </a:p>
          <a:p>
            <a:pPr lvl="1">
              <a:lnSpc>
                <a:spcPct val="130000"/>
              </a:lnSpc>
            </a:pPr>
            <a:r>
              <a:rPr lang="en-GB" dirty="0"/>
              <a:t>External, Local, Shared volumes</a:t>
            </a:r>
          </a:p>
          <a:p>
            <a:pPr lvl="1">
              <a:lnSpc>
                <a:spcPct val="130000"/>
              </a:lnSpc>
            </a:pPr>
            <a:r>
              <a:rPr lang="en-GB" dirty="0"/>
              <a:t>Plugin architecture for volume drivers</a:t>
            </a:r>
          </a:p>
          <a:p>
            <a:pPr lvl="1">
              <a:lnSpc>
                <a:spcPct val="130000"/>
              </a:lnSpc>
            </a:pPr>
            <a:r>
              <a:rPr lang="en-GB" dirty="0"/>
              <a:t>Services networking model for stateful applications</a:t>
            </a:r>
          </a:p>
          <a:p>
            <a:pPr lvl="1">
              <a:lnSpc>
                <a:spcPct val="130000"/>
              </a:lnSpc>
            </a:pPr>
            <a:r>
              <a:rPr lang="en-GB" dirty="0"/>
              <a:t>StatefulSet</a:t>
            </a:r>
          </a:p>
          <a:p>
            <a:pPr>
              <a:lnSpc>
                <a:spcPct val="130000"/>
              </a:lnSpc>
            </a:pPr>
            <a:r>
              <a:rPr lang="en-GB" dirty="0"/>
              <a:t>Reusable container configuration</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37</a:t>
            </a:fld>
            <a:endParaRPr lang="en-GB"/>
          </a:p>
        </p:txBody>
      </p:sp>
    </p:spTree>
    <p:extLst>
      <p:ext uri="{BB962C8B-B14F-4D97-AF65-F5344CB8AC3E}">
        <p14:creationId xmlns:p14="http://schemas.microsoft.com/office/powerpoint/2010/main" val="124249409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ReplicaSets</a:t>
            </a:r>
            <a:endParaRPr lang="nl-NL" dirty="0" err="1"/>
          </a:p>
        </p:txBody>
      </p:sp>
      <p:pic>
        <p:nvPicPr>
          <p:cNvPr id="7" name="Afbeelding 6">
            <a:extLst>
              <a:ext uri="{FF2B5EF4-FFF2-40B4-BE49-F238E27FC236}">
                <a16:creationId xmlns:a16="http://schemas.microsoft.com/office/drawing/2014/main" xmlns="" id="{21FE5793-A82E-4EFD-8BCC-1D96E0227283}"/>
              </a:ext>
            </a:extLst>
          </p:cNvPr>
          <p:cNvPicPr>
            <a:picLocks noChangeAspect="1"/>
          </p:cNvPicPr>
          <p:nvPr/>
        </p:nvPicPr>
        <p:blipFill>
          <a:blip r:embed="rId6"/>
          <a:stretch>
            <a:fillRect/>
          </a:stretch>
        </p:blipFill>
        <p:spPr>
          <a:xfrm>
            <a:off x="339213" y="996276"/>
            <a:ext cx="3273066" cy="3852085"/>
          </a:xfrm>
          <a:prstGeom prst="rect">
            <a:avLst/>
          </a:prstGeom>
        </p:spPr>
      </p:pic>
      <p:pic>
        <p:nvPicPr>
          <p:cNvPr id="8" name="Afbeelding 7">
            <a:extLst>
              <a:ext uri="{FF2B5EF4-FFF2-40B4-BE49-F238E27FC236}">
                <a16:creationId xmlns:a16="http://schemas.microsoft.com/office/drawing/2014/main" xmlns="" id="{05B04BF7-B761-4B1D-A3E5-160455CD5815}"/>
              </a:ext>
            </a:extLst>
          </p:cNvPr>
          <p:cNvPicPr>
            <a:picLocks noChangeAspect="1"/>
          </p:cNvPicPr>
          <p:nvPr/>
        </p:nvPicPr>
        <p:blipFill>
          <a:blip r:embed="rId7"/>
          <a:stretch>
            <a:fillRect/>
          </a:stretch>
        </p:blipFill>
        <p:spPr>
          <a:xfrm>
            <a:off x="3687064" y="929640"/>
            <a:ext cx="5160401" cy="3444240"/>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38</a:t>
            </a:fld>
            <a:endParaRPr lang="en-GB"/>
          </a:p>
        </p:txBody>
      </p:sp>
    </p:spTree>
    <p:extLst>
      <p:ext uri="{BB962C8B-B14F-4D97-AF65-F5344CB8AC3E}">
        <p14:creationId xmlns:p14="http://schemas.microsoft.com/office/powerpoint/2010/main" val="241863137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ReplicaSets: a look under the hood</a:t>
            </a:r>
            <a:endParaRPr lang="nl-NL" dirty="0" err="1"/>
          </a:p>
        </p:txBody>
      </p:sp>
      <p:pic>
        <p:nvPicPr>
          <p:cNvPr id="4" name="Afbeelding 3" descr="Afbeelding met schermafbeelding&#10;&#10;Automatisch gegenereerde beschrijving">
            <a:extLst>
              <a:ext uri="{FF2B5EF4-FFF2-40B4-BE49-F238E27FC236}">
                <a16:creationId xmlns:a16="http://schemas.microsoft.com/office/drawing/2014/main" xmlns="" id="{4AB41242-EE9A-4481-8BB6-830F9BAAC0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359" y="1163742"/>
            <a:ext cx="6230193" cy="3911177"/>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39</a:t>
            </a:fld>
            <a:endParaRPr lang="en-GB"/>
          </a:p>
        </p:txBody>
      </p:sp>
    </p:spTree>
    <p:extLst>
      <p:ext uri="{BB962C8B-B14F-4D97-AF65-F5344CB8AC3E}">
        <p14:creationId xmlns:p14="http://schemas.microsoft.com/office/powerpoint/2010/main" val="210547515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Terminology</a:t>
            </a:r>
          </a:p>
        </p:txBody>
      </p:sp>
      <p:sp>
        <p:nvSpPr>
          <p:cNvPr id="3" name="Text Placeholder 2"/>
          <p:cNvSpPr>
            <a:spLocks noGrp="1"/>
          </p:cNvSpPr>
          <p:nvPr>
            <p:ph type="body" idx="1"/>
          </p:nvPr>
        </p:nvSpPr>
        <p:spPr>
          <a:xfrm>
            <a:off x="751367" y="1099533"/>
            <a:ext cx="7648354" cy="3502947"/>
          </a:xfrm>
        </p:spPr>
        <p:txBody>
          <a:bodyPr>
            <a:normAutofit fontScale="85000" lnSpcReduction="10000"/>
          </a:bodyPr>
          <a:lstStyle/>
          <a:p>
            <a:r>
              <a:rPr lang="nl-BE" dirty="0"/>
              <a:t>Container-runtime</a:t>
            </a:r>
          </a:p>
          <a:p>
            <a:pPr lvl="1"/>
            <a:r>
              <a:rPr lang="nl-BE" i="1" dirty="0"/>
              <a:t>Docker</a:t>
            </a:r>
            <a:r>
              <a:rPr lang="nl-BE" dirty="0"/>
              <a:t>: Easy-to-use tool and run-time for linux containers</a:t>
            </a:r>
          </a:p>
          <a:p>
            <a:pPr lvl="1"/>
            <a:r>
              <a:rPr lang="nl-BE" dirty="0"/>
              <a:t>Docker image: portable, light-weight application component</a:t>
            </a:r>
          </a:p>
          <a:p>
            <a:r>
              <a:rPr lang="nl-BE" dirty="0"/>
              <a:t>Container orchestration (CO) frameworks</a:t>
            </a:r>
          </a:p>
          <a:p>
            <a:pPr lvl="1">
              <a:lnSpc>
                <a:spcPct val="120000"/>
              </a:lnSpc>
            </a:pPr>
            <a:r>
              <a:rPr lang="nl-BE" i="1" dirty="0"/>
              <a:t>Kubernetes, Docker Swarm, Mesos</a:t>
            </a:r>
          </a:p>
          <a:p>
            <a:pPr lvl="1">
              <a:lnSpc>
                <a:spcPct val="120000"/>
              </a:lnSpc>
            </a:pPr>
            <a:r>
              <a:rPr lang="nl-BE" dirty="0"/>
              <a:t>Deploy and manage a distributed application as a set of containers across a set of nodes</a:t>
            </a:r>
          </a:p>
          <a:p>
            <a:pPr lvl="1">
              <a:lnSpc>
                <a:spcPct val="120000"/>
              </a:lnSpc>
            </a:pPr>
            <a:r>
              <a:rPr lang="nl-BE" dirty="0"/>
              <a:t>Primarily designed for  elastically scalable services</a:t>
            </a:r>
          </a:p>
          <a:p>
            <a:endParaRPr lang="nl-BE" dirty="0"/>
          </a:p>
          <a:p>
            <a:endParaRPr lang="nl-BE" dirty="0"/>
          </a:p>
          <a:p>
            <a:pPr marL="411480" lvl="1" indent="0">
              <a:buNone/>
            </a:pPr>
            <a:endParaRPr lang="nl-BE" dirty="0"/>
          </a:p>
        </p:txBody>
      </p:sp>
      <p:sp>
        <p:nvSpPr>
          <p:cNvPr id="4" name="Text Placeholder 3"/>
          <p:cNvSpPr>
            <a:spLocks noGrp="1"/>
          </p:cNvSpPr>
          <p:nvPr>
            <p:ph type="body" sz="quarter" idx="13"/>
          </p:nvPr>
        </p:nvSpPr>
        <p:spPr>
          <a:xfrm>
            <a:off x="160631" y="464803"/>
            <a:ext cx="8753476" cy="523221"/>
          </a:xfrm>
        </p:spPr>
        <p:txBody>
          <a:bodyPr>
            <a:normAutofit/>
          </a:bodyPr>
          <a:lstStyle/>
          <a:p>
            <a:pPr marL="0" indent="0">
              <a:buNone/>
            </a:pPr>
            <a:r>
              <a:rPr lang="nl-BE" sz="2000" dirty="0"/>
              <a:t>Container runtime vs Container orchestration</a:t>
            </a:r>
          </a:p>
        </p:txBody>
      </p:sp>
      <p:sp>
        <p:nvSpPr>
          <p:cNvPr id="5" name="Slide Number Placeholder 4"/>
          <p:cNvSpPr>
            <a:spLocks noGrp="1"/>
          </p:cNvSpPr>
          <p:nvPr>
            <p:ph type="sldNum" sz="quarter" idx="2"/>
          </p:nvPr>
        </p:nvSpPr>
        <p:spPr/>
        <p:txBody>
          <a:bodyPr/>
          <a:lstStyle/>
          <a:p>
            <a:fld id="{86CB4B4D-7CA3-9044-876B-883B54F8677D}" type="slidenum">
              <a:rPr lang="en-GB" smtClean="0"/>
              <a:t>4</a:t>
            </a:fld>
            <a:endParaRPr lang="en-GB"/>
          </a:p>
        </p:txBody>
      </p:sp>
    </p:spTree>
    <p:extLst>
      <p:ext uri="{BB962C8B-B14F-4D97-AF65-F5344CB8AC3E}">
        <p14:creationId xmlns:p14="http://schemas.microsoft.com/office/powerpoint/2010/main" val="7732735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3" name="Text Placeholder 2"/>
          <p:cNvSpPr>
            <a:spLocks noGrp="1"/>
          </p:cNvSpPr>
          <p:nvPr>
            <p:ph type="body" sz="half" idx="1"/>
          </p:nvPr>
        </p:nvSpPr>
        <p:spPr>
          <a:xfrm>
            <a:off x="1479304" y="986936"/>
            <a:ext cx="6116129" cy="3934721"/>
          </a:xfrm>
        </p:spPr>
        <p:txBody>
          <a:bodyPr>
            <a:normAutofit fontScale="62500" lnSpcReduction="20000"/>
          </a:bodyPr>
          <a:lstStyle/>
          <a:p>
            <a:pPr>
              <a:lnSpc>
                <a:spcPct val="130000"/>
              </a:lnSpc>
            </a:pPr>
            <a:r>
              <a:rPr lang="en-GB" b="1" dirty="0"/>
              <a:t>Stateless service-oriented workloads</a:t>
            </a:r>
          </a:p>
          <a:p>
            <a:pPr lvl="1">
              <a:lnSpc>
                <a:spcPct val="130000"/>
              </a:lnSpc>
            </a:pPr>
            <a:r>
              <a:rPr lang="en-GB" dirty="0"/>
              <a:t>ReplicaSets</a:t>
            </a:r>
          </a:p>
          <a:p>
            <a:pPr lvl="1">
              <a:lnSpc>
                <a:spcPct val="130000"/>
              </a:lnSpc>
            </a:pPr>
            <a:r>
              <a:rPr lang="en-GB" b="1" dirty="0"/>
              <a:t>Exposing services of Pods</a:t>
            </a:r>
          </a:p>
          <a:p>
            <a:pPr lvl="1">
              <a:lnSpc>
                <a:spcPct val="130000"/>
              </a:lnSpc>
            </a:pPr>
            <a:r>
              <a:rPr lang="en-GB" dirty="0"/>
              <a:t>Rolling upgrades</a:t>
            </a:r>
          </a:p>
          <a:p>
            <a:pPr lvl="1">
              <a:lnSpc>
                <a:spcPct val="130000"/>
              </a:lnSpc>
            </a:pPr>
            <a:r>
              <a:rPr lang="en-GB" dirty="0"/>
              <a:t>Configuration and customization of rolling upgrade process</a:t>
            </a:r>
          </a:p>
          <a:p>
            <a:pPr lvl="1">
              <a:lnSpc>
                <a:spcPct val="130000"/>
              </a:lnSpc>
            </a:pPr>
            <a:r>
              <a:rPr lang="en-GB" dirty="0"/>
              <a:t>Blue-green deployments</a:t>
            </a:r>
          </a:p>
          <a:p>
            <a:pPr>
              <a:lnSpc>
                <a:spcPct val="130000"/>
              </a:lnSpc>
            </a:pPr>
            <a:r>
              <a:rPr lang="en-GB" dirty="0"/>
              <a:t>Persistent volumes and stateful applications</a:t>
            </a:r>
          </a:p>
          <a:p>
            <a:pPr lvl="1">
              <a:lnSpc>
                <a:spcPct val="130000"/>
              </a:lnSpc>
            </a:pPr>
            <a:r>
              <a:rPr lang="en-GB" dirty="0"/>
              <a:t>External, Local, Shared volumes</a:t>
            </a:r>
          </a:p>
          <a:p>
            <a:pPr lvl="1">
              <a:lnSpc>
                <a:spcPct val="130000"/>
              </a:lnSpc>
            </a:pPr>
            <a:r>
              <a:rPr lang="en-GB" dirty="0"/>
              <a:t>Plugin architecture for volume drivers</a:t>
            </a:r>
          </a:p>
          <a:p>
            <a:pPr lvl="1">
              <a:lnSpc>
                <a:spcPct val="130000"/>
              </a:lnSpc>
            </a:pPr>
            <a:r>
              <a:rPr lang="en-GB" dirty="0"/>
              <a:t>Services networking model for stateful applications</a:t>
            </a:r>
          </a:p>
          <a:p>
            <a:pPr lvl="1">
              <a:lnSpc>
                <a:spcPct val="130000"/>
              </a:lnSpc>
            </a:pPr>
            <a:r>
              <a:rPr lang="en-GB" dirty="0"/>
              <a:t>StatefulSet</a:t>
            </a:r>
          </a:p>
          <a:p>
            <a:pPr>
              <a:lnSpc>
                <a:spcPct val="130000"/>
              </a:lnSpc>
            </a:pPr>
            <a:r>
              <a:rPr lang="en-GB" dirty="0"/>
              <a:t>Reusable container configuration</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40</a:t>
            </a:fld>
            <a:endParaRPr lang="en-GB"/>
          </a:p>
        </p:txBody>
      </p:sp>
    </p:spTree>
    <p:extLst>
      <p:ext uri="{BB962C8B-B14F-4D97-AF65-F5344CB8AC3E}">
        <p14:creationId xmlns:p14="http://schemas.microsoft.com/office/powerpoint/2010/main" val="319409356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Exposing services and load balancing</a:t>
            </a:r>
            <a:endParaRPr lang="nl-NL" dirty="0" err="1"/>
          </a:p>
        </p:txBody>
      </p:sp>
      <p:pic>
        <p:nvPicPr>
          <p:cNvPr id="3" name="Afbeelding 2">
            <a:extLst>
              <a:ext uri="{FF2B5EF4-FFF2-40B4-BE49-F238E27FC236}">
                <a16:creationId xmlns:a16="http://schemas.microsoft.com/office/drawing/2014/main" xmlns="" id="{BDC6BAF9-5946-4B9D-8507-B9722B18C873}"/>
              </a:ext>
            </a:extLst>
          </p:cNvPr>
          <p:cNvPicPr>
            <a:picLocks noChangeAspect="1"/>
          </p:cNvPicPr>
          <p:nvPr/>
        </p:nvPicPr>
        <p:blipFill>
          <a:blip r:embed="rId6"/>
          <a:stretch>
            <a:fillRect/>
          </a:stretch>
        </p:blipFill>
        <p:spPr>
          <a:xfrm>
            <a:off x="229895" y="996276"/>
            <a:ext cx="2772728" cy="3421664"/>
          </a:xfrm>
          <a:prstGeom prst="rect">
            <a:avLst/>
          </a:prstGeom>
        </p:spPr>
      </p:pic>
      <p:pic>
        <p:nvPicPr>
          <p:cNvPr id="4" name="Afbeelding 3">
            <a:extLst>
              <a:ext uri="{FF2B5EF4-FFF2-40B4-BE49-F238E27FC236}">
                <a16:creationId xmlns:a16="http://schemas.microsoft.com/office/drawing/2014/main" xmlns="" id="{2B95236B-160C-45E4-99BE-F009A0429B2F}"/>
              </a:ext>
            </a:extLst>
          </p:cNvPr>
          <p:cNvPicPr>
            <a:picLocks noChangeAspect="1"/>
          </p:cNvPicPr>
          <p:nvPr/>
        </p:nvPicPr>
        <p:blipFill>
          <a:blip r:embed="rId7"/>
          <a:stretch>
            <a:fillRect/>
          </a:stretch>
        </p:blipFill>
        <p:spPr>
          <a:xfrm>
            <a:off x="3071889" y="914399"/>
            <a:ext cx="5935114" cy="2667001"/>
          </a:xfrm>
          <a:prstGeom prst="rect">
            <a:avLst/>
          </a:prstGeom>
        </p:spPr>
      </p:pic>
      <p:sp>
        <p:nvSpPr>
          <p:cNvPr id="6" name="Slide Number Placeholder 5"/>
          <p:cNvSpPr>
            <a:spLocks noGrp="1"/>
          </p:cNvSpPr>
          <p:nvPr>
            <p:ph type="sldNum" sz="quarter" idx="2"/>
          </p:nvPr>
        </p:nvSpPr>
        <p:spPr/>
        <p:txBody>
          <a:bodyPr/>
          <a:lstStyle/>
          <a:p>
            <a:fld id="{86CB4B4D-7CA3-9044-876B-883B54F8677D}" type="slidenum">
              <a:rPr lang="en-GB" smtClean="0"/>
              <a:t>41</a:t>
            </a:fld>
            <a:endParaRPr lang="en-GB"/>
          </a:p>
        </p:txBody>
      </p:sp>
    </p:spTree>
    <p:extLst>
      <p:ext uri="{BB962C8B-B14F-4D97-AF65-F5344CB8AC3E}">
        <p14:creationId xmlns:p14="http://schemas.microsoft.com/office/powerpoint/2010/main" val="35251582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Exposing services and Load balancing</a:t>
            </a:r>
            <a:endParaRPr lang="nl-NL" sz="2000" dirty="0" err="1"/>
          </a:p>
        </p:txBody>
      </p:sp>
      <p:pic>
        <p:nvPicPr>
          <p:cNvPr id="7" name="Afbeelding 6" descr="Afbeelding met tekst, kaart&#10;&#10;Automatisch gegenereerde beschrijving">
            <a:extLst>
              <a:ext uri="{FF2B5EF4-FFF2-40B4-BE49-F238E27FC236}">
                <a16:creationId xmlns:a16="http://schemas.microsoft.com/office/drawing/2014/main" xmlns="" id="{41FDC403-C7BD-4E8B-9A49-5B9F3D51CB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5420" y="883209"/>
            <a:ext cx="5394960" cy="4184091"/>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42</a:t>
            </a:fld>
            <a:endParaRPr lang="en-GB"/>
          </a:p>
        </p:txBody>
      </p:sp>
    </p:spTree>
    <p:extLst>
      <p:ext uri="{BB962C8B-B14F-4D97-AF65-F5344CB8AC3E}">
        <p14:creationId xmlns:p14="http://schemas.microsoft.com/office/powerpoint/2010/main" val="221053757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Types of services in Kubernetes </a:t>
            </a:r>
            <a:endParaRPr lang="nl-NL" dirty="0" err="1"/>
          </a:p>
        </p:txBody>
      </p:sp>
      <p:pic>
        <p:nvPicPr>
          <p:cNvPr id="3" name="Afbeelding 2">
            <a:extLst>
              <a:ext uri="{FF2B5EF4-FFF2-40B4-BE49-F238E27FC236}">
                <a16:creationId xmlns:a16="http://schemas.microsoft.com/office/drawing/2014/main" xmlns="" id="{F94F69B3-DD6D-4AAA-8888-0DE7BFE6CB61}"/>
              </a:ext>
            </a:extLst>
          </p:cNvPr>
          <p:cNvPicPr>
            <a:picLocks noChangeAspect="1"/>
          </p:cNvPicPr>
          <p:nvPr/>
        </p:nvPicPr>
        <p:blipFill>
          <a:blip r:embed="rId6"/>
          <a:stretch>
            <a:fillRect/>
          </a:stretch>
        </p:blipFill>
        <p:spPr>
          <a:xfrm>
            <a:off x="365417" y="1194435"/>
            <a:ext cx="8343900" cy="2266950"/>
          </a:xfrm>
          <a:prstGeom prst="rect">
            <a:avLst/>
          </a:prstGeom>
        </p:spPr>
      </p:pic>
      <p:sp>
        <p:nvSpPr>
          <p:cNvPr id="4" name="Slide Number Placeholder 3"/>
          <p:cNvSpPr>
            <a:spLocks noGrp="1"/>
          </p:cNvSpPr>
          <p:nvPr>
            <p:ph type="sldNum" sz="quarter" idx="2"/>
          </p:nvPr>
        </p:nvSpPr>
        <p:spPr/>
        <p:txBody>
          <a:bodyPr/>
          <a:lstStyle/>
          <a:p>
            <a:fld id="{86CB4B4D-7CA3-9044-876B-883B54F8677D}" type="slidenum">
              <a:rPr lang="en-GB" smtClean="0"/>
              <a:t>43</a:t>
            </a:fld>
            <a:endParaRPr lang="en-GB"/>
          </a:p>
        </p:txBody>
      </p:sp>
    </p:spTree>
    <p:extLst>
      <p:ext uri="{BB962C8B-B14F-4D97-AF65-F5344CB8AC3E}">
        <p14:creationId xmlns:p14="http://schemas.microsoft.com/office/powerpoint/2010/main" val="20085701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Health checks: liveliness and readiness probes</a:t>
            </a:r>
            <a:endParaRPr lang="nl-NL" sz="2000" dirty="0" err="1"/>
          </a:p>
        </p:txBody>
      </p:sp>
      <p:pic>
        <p:nvPicPr>
          <p:cNvPr id="4" name="Afbeelding 3" descr="Afbeelding met tekst, kaart&#10;&#10;Automatisch gegenereerde beschrijving">
            <a:extLst>
              <a:ext uri="{FF2B5EF4-FFF2-40B4-BE49-F238E27FC236}">
                <a16:creationId xmlns:a16="http://schemas.microsoft.com/office/drawing/2014/main" xmlns="" id="{2BCFDA16-7F3E-4764-A731-DCA2A00F07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440" y="1324793"/>
            <a:ext cx="6595110" cy="3532048"/>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44</a:t>
            </a:fld>
            <a:endParaRPr lang="en-GB"/>
          </a:p>
        </p:txBody>
      </p:sp>
    </p:spTree>
    <p:extLst>
      <p:ext uri="{BB962C8B-B14F-4D97-AF65-F5344CB8AC3E}">
        <p14:creationId xmlns:p14="http://schemas.microsoft.com/office/powerpoint/2010/main" val="31930489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Health checks: liveliness and readiness probes</a:t>
            </a:r>
            <a:endParaRPr lang="nl-NL" sz="2000" dirty="0" err="1"/>
          </a:p>
        </p:txBody>
      </p:sp>
      <p:sp>
        <p:nvSpPr>
          <p:cNvPr id="7" name="Rechthoek 6">
            <a:extLst>
              <a:ext uri="{FF2B5EF4-FFF2-40B4-BE49-F238E27FC236}">
                <a16:creationId xmlns:a16="http://schemas.microsoft.com/office/drawing/2014/main" xmlns="" id="{D50D6B13-1BE2-4D75-8BA3-C6D2A989F17F}"/>
              </a:ext>
            </a:extLst>
          </p:cNvPr>
          <p:cNvSpPr/>
          <p:nvPr/>
        </p:nvSpPr>
        <p:spPr>
          <a:xfrm>
            <a:off x="229895" y="996276"/>
            <a:ext cx="2852063" cy="338554"/>
          </a:xfrm>
          <a:prstGeom prst="rect">
            <a:avLst/>
          </a:prstGeom>
          <a:solidFill>
            <a:schemeClr val="bg1">
              <a:lumMod val="85000"/>
            </a:schemeClr>
          </a:solidFill>
        </p:spPr>
        <p:txBody>
          <a:bodyPr wrap="none">
            <a:spAutoFit/>
          </a:bodyPr>
          <a:lstStyle/>
          <a:p>
            <a:r>
              <a:rPr lang="en-GB" dirty="0"/>
              <a:t>Probes in </a:t>
            </a:r>
            <a:r>
              <a:rPr lang="en-GB" dirty="0" err="1"/>
              <a:t>replicaset</a:t>
            </a:r>
            <a:r>
              <a:rPr lang="en-GB" dirty="0"/>
              <a:t> </a:t>
            </a:r>
            <a:r>
              <a:rPr lang="en-GB" dirty="0" err="1"/>
              <a:t>yaml</a:t>
            </a:r>
            <a:r>
              <a:rPr lang="en-GB" dirty="0"/>
              <a:t> file </a:t>
            </a:r>
          </a:p>
        </p:txBody>
      </p:sp>
      <p:pic>
        <p:nvPicPr>
          <p:cNvPr id="8" name="Afbeelding 7">
            <a:extLst>
              <a:ext uri="{FF2B5EF4-FFF2-40B4-BE49-F238E27FC236}">
                <a16:creationId xmlns:a16="http://schemas.microsoft.com/office/drawing/2014/main" xmlns="" id="{CE737175-4457-40B8-9051-5B800C25808C}"/>
              </a:ext>
            </a:extLst>
          </p:cNvPr>
          <p:cNvPicPr>
            <a:picLocks noChangeAspect="1"/>
          </p:cNvPicPr>
          <p:nvPr/>
        </p:nvPicPr>
        <p:blipFill>
          <a:blip r:embed="rId6"/>
          <a:stretch>
            <a:fillRect/>
          </a:stretch>
        </p:blipFill>
        <p:spPr>
          <a:xfrm>
            <a:off x="229895" y="1499274"/>
            <a:ext cx="2562225" cy="2647950"/>
          </a:xfrm>
          <a:prstGeom prst="rect">
            <a:avLst/>
          </a:prstGeom>
        </p:spPr>
      </p:pic>
      <p:pic>
        <p:nvPicPr>
          <p:cNvPr id="9" name="Afbeelding 8">
            <a:extLst>
              <a:ext uri="{FF2B5EF4-FFF2-40B4-BE49-F238E27FC236}">
                <a16:creationId xmlns:a16="http://schemas.microsoft.com/office/drawing/2014/main" xmlns="" id="{25506157-D35E-4C1E-A0DC-52D9483FCDF1}"/>
              </a:ext>
            </a:extLst>
          </p:cNvPr>
          <p:cNvPicPr>
            <a:picLocks noChangeAspect="1"/>
          </p:cNvPicPr>
          <p:nvPr/>
        </p:nvPicPr>
        <p:blipFill>
          <a:blip r:embed="rId7"/>
          <a:stretch>
            <a:fillRect/>
          </a:stretch>
        </p:blipFill>
        <p:spPr>
          <a:xfrm>
            <a:off x="2792120" y="1499274"/>
            <a:ext cx="5856434" cy="1602105"/>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45</a:t>
            </a:fld>
            <a:endParaRPr lang="en-GB"/>
          </a:p>
        </p:txBody>
      </p:sp>
    </p:spTree>
    <p:extLst>
      <p:ext uri="{BB962C8B-B14F-4D97-AF65-F5344CB8AC3E}">
        <p14:creationId xmlns:p14="http://schemas.microsoft.com/office/powerpoint/2010/main" val="246079567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3" name="Text Placeholder 2"/>
          <p:cNvSpPr>
            <a:spLocks noGrp="1"/>
          </p:cNvSpPr>
          <p:nvPr>
            <p:ph type="body" sz="half" idx="1"/>
          </p:nvPr>
        </p:nvSpPr>
        <p:spPr>
          <a:xfrm>
            <a:off x="1479304" y="986936"/>
            <a:ext cx="6116129" cy="3934721"/>
          </a:xfrm>
        </p:spPr>
        <p:txBody>
          <a:bodyPr>
            <a:normAutofit fontScale="62500" lnSpcReduction="20000"/>
          </a:bodyPr>
          <a:lstStyle/>
          <a:p>
            <a:pPr>
              <a:lnSpc>
                <a:spcPct val="130000"/>
              </a:lnSpc>
            </a:pPr>
            <a:r>
              <a:rPr lang="en-GB" b="1" dirty="0"/>
              <a:t>Stateless service-oriented workloads</a:t>
            </a:r>
          </a:p>
          <a:p>
            <a:pPr lvl="1">
              <a:lnSpc>
                <a:spcPct val="130000"/>
              </a:lnSpc>
            </a:pPr>
            <a:r>
              <a:rPr lang="en-GB" dirty="0"/>
              <a:t>ReplicaSets</a:t>
            </a:r>
          </a:p>
          <a:p>
            <a:pPr lvl="1">
              <a:lnSpc>
                <a:spcPct val="130000"/>
              </a:lnSpc>
            </a:pPr>
            <a:r>
              <a:rPr lang="en-GB" dirty="0"/>
              <a:t>Exposing services of Pods</a:t>
            </a:r>
          </a:p>
          <a:p>
            <a:pPr lvl="1">
              <a:lnSpc>
                <a:spcPct val="130000"/>
              </a:lnSpc>
            </a:pPr>
            <a:r>
              <a:rPr lang="en-GB" b="1" dirty="0"/>
              <a:t>Rolling upgrades</a:t>
            </a:r>
          </a:p>
          <a:p>
            <a:pPr lvl="1">
              <a:lnSpc>
                <a:spcPct val="130000"/>
              </a:lnSpc>
            </a:pPr>
            <a:r>
              <a:rPr lang="en-GB" dirty="0"/>
              <a:t>Configuration and customization of rolling upgrade process</a:t>
            </a:r>
          </a:p>
          <a:p>
            <a:pPr lvl="1">
              <a:lnSpc>
                <a:spcPct val="130000"/>
              </a:lnSpc>
            </a:pPr>
            <a:r>
              <a:rPr lang="en-GB" dirty="0"/>
              <a:t>Blue-green deployments</a:t>
            </a:r>
          </a:p>
          <a:p>
            <a:pPr>
              <a:lnSpc>
                <a:spcPct val="130000"/>
              </a:lnSpc>
            </a:pPr>
            <a:r>
              <a:rPr lang="en-GB" dirty="0"/>
              <a:t>Persistent volumes and stateful applications</a:t>
            </a:r>
          </a:p>
          <a:p>
            <a:pPr lvl="1">
              <a:lnSpc>
                <a:spcPct val="130000"/>
              </a:lnSpc>
            </a:pPr>
            <a:r>
              <a:rPr lang="en-GB" dirty="0"/>
              <a:t>External, Local, Shared volumes</a:t>
            </a:r>
          </a:p>
          <a:p>
            <a:pPr lvl="1">
              <a:lnSpc>
                <a:spcPct val="130000"/>
              </a:lnSpc>
            </a:pPr>
            <a:r>
              <a:rPr lang="en-GB" dirty="0"/>
              <a:t>Plugin architecture for volume drivers</a:t>
            </a:r>
          </a:p>
          <a:p>
            <a:pPr lvl="1">
              <a:lnSpc>
                <a:spcPct val="130000"/>
              </a:lnSpc>
            </a:pPr>
            <a:r>
              <a:rPr lang="en-GB" dirty="0"/>
              <a:t>Services networking model for stateful applications</a:t>
            </a:r>
          </a:p>
          <a:p>
            <a:pPr lvl="1">
              <a:lnSpc>
                <a:spcPct val="130000"/>
              </a:lnSpc>
            </a:pPr>
            <a:r>
              <a:rPr lang="en-GB" dirty="0"/>
              <a:t>StatefulSet</a:t>
            </a:r>
          </a:p>
          <a:p>
            <a:pPr>
              <a:lnSpc>
                <a:spcPct val="130000"/>
              </a:lnSpc>
            </a:pPr>
            <a:r>
              <a:rPr lang="en-GB" dirty="0"/>
              <a:t>Reusable container configuration</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46</a:t>
            </a:fld>
            <a:endParaRPr lang="en-GB"/>
          </a:p>
        </p:txBody>
      </p:sp>
    </p:spTree>
    <p:extLst>
      <p:ext uri="{BB962C8B-B14F-4D97-AF65-F5344CB8AC3E}">
        <p14:creationId xmlns:p14="http://schemas.microsoft.com/office/powerpoint/2010/main" val="421430511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Rolling upgrades </a:t>
            </a:r>
            <a:endParaRPr lang="nl-NL" sz="2000" dirty="0" err="1"/>
          </a:p>
        </p:txBody>
      </p:sp>
      <p:sp>
        <p:nvSpPr>
          <p:cNvPr id="7" name="Rechthoek 6">
            <a:extLst>
              <a:ext uri="{FF2B5EF4-FFF2-40B4-BE49-F238E27FC236}">
                <a16:creationId xmlns:a16="http://schemas.microsoft.com/office/drawing/2014/main" xmlns="" id="{D50D6B13-1BE2-4D75-8BA3-C6D2A989F17F}"/>
              </a:ext>
            </a:extLst>
          </p:cNvPr>
          <p:cNvSpPr/>
          <p:nvPr/>
        </p:nvSpPr>
        <p:spPr>
          <a:xfrm>
            <a:off x="229895" y="996276"/>
            <a:ext cx="5166799" cy="338554"/>
          </a:xfrm>
          <a:prstGeom prst="rect">
            <a:avLst/>
          </a:prstGeom>
          <a:solidFill>
            <a:schemeClr val="bg1">
              <a:lumMod val="85000"/>
            </a:schemeClr>
          </a:solidFill>
        </p:spPr>
        <p:txBody>
          <a:bodyPr wrap="none">
            <a:spAutoFit/>
          </a:bodyPr>
          <a:lstStyle/>
          <a:p>
            <a:r>
              <a:rPr lang="en-GB" dirty="0"/>
              <a:t>Use deployment </a:t>
            </a:r>
            <a:r>
              <a:rPr lang="en-GB" dirty="0" err="1"/>
              <a:t>yaml</a:t>
            </a:r>
            <a:r>
              <a:rPr lang="en-GB" dirty="0"/>
              <a:t> file instead of </a:t>
            </a:r>
            <a:r>
              <a:rPr lang="en-GB" dirty="0" err="1"/>
              <a:t>replicaset</a:t>
            </a:r>
            <a:r>
              <a:rPr lang="en-GB" dirty="0"/>
              <a:t> </a:t>
            </a:r>
            <a:r>
              <a:rPr lang="en-GB" dirty="0" err="1"/>
              <a:t>yaml</a:t>
            </a:r>
            <a:r>
              <a:rPr lang="en-GB" dirty="0"/>
              <a:t> file</a:t>
            </a:r>
          </a:p>
        </p:txBody>
      </p:sp>
      <p:pic>
        <p:nvPicPr>
          <p:cNvPr id="3" name="Afbeelding 2">
            <a:extLst>
              <a:ext uri="{FF2B5EF4-FFF2-40B4-BE49-F238E27FC236}">
                <a16:creationId xmlns:a16="http://schemas.microsoft.com/office/drawing/2014/main" xmlns="" id="{9A328CBE-4093-445E-9746-0A5D8C8A8F29}"/>
              </a:ext>
            </a:extLst>
          </p:cNvPr>
          <p:cNvPicPr>
            <a:picLocks noChangeAspect="1"/>
          </p:cNvPicPr>
          <p:nvPr/>
        </p:nvPicPr>
        <p:blipFill>
          <a:blip r:embed="rId6"/>
          <a:stretch>
            <a:fillRect/>
          </a:stretch>
        </p:blipFill>
        <p:spPr>
          <a:xfrm>
            <a:off x="160629" y="1401166"/>
            <a:ext cx="3314700" cy="3400425"/>
          </a:xfrm>
          <a:prstGeom prst="rect">
            <a:avLst/>
          </a:prstGeom>
        </p:spPr>
      </p:pic>
      <p:pic>
        <p:nvPicPr>
          <p:cNvPr id="4" name="Afbeelding 3">
            <a:extLst>
              <a:ext uri="{FF2B5EF4-FFF2-40B4-BE49-F238E27FC236}">
                <a16:creationId xmlns:a16="http://schemas.microsoft.com/office/drawing/2014/main" xmlns="" id="{01FCFE8E-803C-48D0-8B32-EE3DA12EF88E}"/>
              </a:ext>
            </a:extLst>
          </p:cNvPr>
          <p:cNvPicPr>
            <a:picLocks noChangeAspect="1"/>
          </p:cNvPicPr>
          <p:nvPr/>
        </p:nvPicPr>
        <p:blipFill>
          <a:blip r:embed="rId7"/>
          <a:stretch>
            <a:fillRect/>
          </a:stretch>
        </p:blipFill>
        <p:spPr>
          <a:xfrm>
            <a:off x="2813294" y="1401166"/>
            <a:ext cx="6166794" cy="2541767"/>
          </a:xfrm>
          <a:prstGeom prst="rect">
            <a:avLst/>
          </a:prstGeom>
        </p:spPr>
      </p:pic>
      <p:sp>
        <p:nvSpPr>
          <p:cNvPr id="6" name="Slide Number Placeholder 5"/>
          <p:cNvSpPr>
            <a:spLocks noGrp="1"/>
          </p:cNvSpPr>
          <p:nvPr>
            <p:ph type="sldNum" sz="quarter" idx="2"/>
          </p:nvPr>
        </p:nvSpPr>
        <p:spPr/>
        <p:txBody>
          <a:bodyPr/>
          <a:lstStyle/>
          <a:p>
            <a:fld id="{86CB4B4D-7CA3-9044-876B-883B54F8677D}" type="slidenum">
              <a:rPr lang="en-GB" smtClean="0"/>
              <a:t>47</a:t>
            </a:fld>
            <a:endParaRPr lang="en-GB"/>
          </a:p>
        </p:txBody>
      </p:sp>
    </p:spTree>
    <p:extLst>
      <p:ext uri="{BB962C8B-B14F-4D97-AF65-F5344CB8AC3E}">
        <p14:creationId xmlns:p14="http://schemas.microsoft.com/office/powerpoint/2010/main" val="302647658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26C01B2-2EDF-44FA-B926-444FDBCE0F4D}"/>
              </a:ext>
            </a:extLst>
          </p:cNvPr>
          <p:cNvSpPr>
            <a:spLocks noGrp="1"/>
          </p:cNvSpPr>
          <p:nvPr>
            <p:ph type="title"/>
          </p:nvPr>
        </p:nvSpPr>
        <p:spPr/>
        <p:txBody>
          <a:bodyPr/>
          <a:lstStyle/>
          <a:p>
            <a:r>
              <a:rPr lang="nl-BE" dirty="0"/>
              <a:t>Application </a:t>
            </a:r>
            <a:r>
              <a:rPr lang="nl-BE" dirty="0" err="1"/>
              <a:t>configuration</a:t>
            </a:r>
            <a:r>
              <a:rPr lang="nl-BE" dirty="0"/>
              <a:t> </a:t>
            </a:r>
            <a:r>
              <a:rPr lang="nl-BE" dirty="0" err="1"/>
              <a:t>and</a:t>
            </a:r>
            <a:r>
              <a:rPr lang="nl-BE" dirty="0"/>
              <a:t> </a:t>
            </a:r>
            <a:r>
              <a:rPr lang="nl-BE" dirty="0" err="1"/>
              <a:t>deployment</a:t>
            </a:r>
            <a:endParaRPr lang="en-GB" dirty="0"/>
          </a:p>
        </p:txBody>
      </p:sp>
      <p:sp>
        <p:nvSpPr>
          <p:cNvPr id="3" name="Tijdelijke aanduiding voor tekst 2">
            <a:extLst>
              <a:ext uri="{FF2B5EF4-FFF2-40B4-BE49-F238E27FC236}">
                <a16:creationId xmlns:a16="http://schemas.microsoft.com/office/drawing/2014/main" xmlns="" id="{91B8C56D-5D65-4980-8E2B-A99744A38545}"/>
              </a:ext>
            </a:extLst>
          </p:cNvPr>
          <p:cNvSpPr>
            <a:spLocks noGrp="1"/>
          </p:cNvSpPr>
          <p:nvPr>
            <p:ph type="body" sz="half" idx="1"/>
          </p:nvPr>
        </p:nvSpPr>
        <p:spPr/>
        <p:txBody>
          <a:bodyPr/>
          <a:lstStyle/>
          <a:p>
            <a:r>
              <a:rPr lang="nl-BE" dirty="0"/>
              <a:t>Rolling back in case of </a:t>
            </a:r>
            <a:r>
              <a:rPr lang="nl-BE" dirty="0" err="1"/>
              <a:t>pending</a:t>
            </a:r>
            <a:r>
              <a:rPr lang="nl-BE" dirty="0"/>
              <a:t> or </a:t>
            </a:r>
            <a:r>
              <a:rPr lang="nl-BE" dirty="0" err="1"/>
              <a:t>failed</a:t>
            </a:r>
            <a:r>
              <a:rPr lang="nl-BE" dirty="0"/>
              <a:t> </a:t>
            </a:r>
            <a:r>
              <a:rPr lang="nl-BE" dirty="0" err="1"/>
              <a:t>deployment</a:t>
            </a:r>
            <a:endParaRPr lang="nl-BE" dirty="0"/>
          </a:p>
          <a:p>
            <a:pPr lvl="1"/>
            <a:r>
              <a:rPr lang="nl-BE" dirty="0" err="1"/>
              <a:t>Inspect</a:t>
            </a:r>
            <a:r>
              <a:rPr lang="nl-BE" dirty="0"/>
              <a:t> status of </a:t>
            </a:r>
            <a:r>
              <a:rPr lang="nl-BE" dirty="0" err="1"/>
              <a:t>rollout</a:t>
            </a:r>
            <a:endParaRPr lang="nl-BE" dirty="0"/>
          </a:p>
          <a:p>
            <a:pPr lvl="1"/>
            <a:r>
              <a:rPr lang="nl-BE" dirty="0" err="1"/>
              <a:t>Inspect</a:t>
            </a:r>
            <a:r>
              <a:rPr lang="nl-BE" dirty="0"/>
              <a:t> </a:t>
            </a:r>
            <a:r>
              <a:rPr lang="nl-BE" dirty="0" err="1"/>
              <a:t>history</a:t>
            </a:r>
            <a:r>
              <a:rPr lang="nl-BE" dirty="0"/>
              <a:t> of </a:t>
            </a:r>
            <a:r>
              <a:rPr lang="nl-BE" dirty="0" err="1"/>
              <a:t>deployment</a:t>
            </a:r>
            <a:endParaRPr lang="nl-BE" dirty="0"/>
          </a:p>
          <a:p>
            <a:pPr lvl="1"/>
            <a:r>
              <a:rPr lang="nl-BE" dirty="0" err="1"/>
              <a:t>Roll</a:t>
            </a:r>
            <a:r>
              <a:rPr lang="nl-BE" dirty="0"/>
              <a:t> back </a:t>
            </a:r>
            <a:r>
              <a:rPr lang="nl-BE" dirty="0" err="1"/>
              <a:t>to</a:t>
            </a:r>
            <a:r>
              <a:rPr lang="nl-BE" dirty="0"/>
              <a:t> a </a:t>
            </a:r>
            <a:r>
              <a:rPr lang="nl-BE" dirty="0" err="1"/>
              <a:t>previous</a:t>
            </a:r>
            <a:r>
              <a:rPr lang="nl-BE" dirty="0"/>
              <a:t> </a:t>
            </a:r>
            <a:r>
              <a:rPr lang="nl-BE" dirty="0" err="1"/>
              <a:t>version</a:t>
            </a:r>
            <a:r>
              <a:rPr lang="nl-BE" dirty="0"/>
              <a:t> of </a:t>
            </a:r>
            <a:r>
              <a:rPr lang="nl-BE" dirty="0" err="1"/>
              <a:t>the</a:t>
            </a:r>
            <a:r>
              <a:rPr lang="nl-BE" dirty="0"/>
              <a:t> </a:t>
            </a:r>
            <a:r>
              <a:rPr lang="nl-BE" dirty="0" err="1"/>
              <a:t>deployment</a:t>
            </a:r>
            <a:endParaRPr lang="nl-BE" dirty="0"/>
          </a:p>
          <a:p>
            <a:pPr lvl="1"/>
            <a:r>
              <a:rPr lang="nl-BE" sz="1600" dirty="0">
                <a:hlinkClick r:id="rId2"/>
              </a:rPr>
              <a:t>https://kubernetes.io/docs/concepts/workloads/controllers/deployment/#rolling-back-a-deployment</a:t>
            </a:r>
            <a:endParaRPr lang="nl-BE" sz="1600" dirty="0"/>
          </a:p>
          <a:p>
            <a:endParaRPr lang="nl-BE" dirty="0"/>
          </a:p>
          <a:p>
            <a:endParaRPr lang="nl-BE" dirty="0"/>
          </a:p>
        </p:txBody>
      </p:sp>
      <p:sp>
        <p:nvSpPr>
          <p:cNvPr id="8" name="Text Placeholder 3">
            <a:extLst>
              <a:ext uri="{FF2B5EF4-FFF2-40B4-BE49-F238E27FC236}">
                <a16:creationId xmlns:a16="http://schemas.microsoft.com/office/drawing/2014/main" xmlns="" id="{CC8BB6F4-C5D3-4B02-9805-819342B9995E}"/>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Rolling upgrades </a:t>
            </a:r>
            <a:endParaRPr lang="nl-NL" sz="2000"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48</a:t>
            </a:fld>
            <a:endParaRPr lang="en-GB"/>
          </a:p>
        </p:txBody>
      </p:sp>
    </p:spTree>
    <p:extLst>
      <p:ext uri="{BB962C8B-B14F-4D97-AF65-F5344CB8AC3E}">
        <p14:creationId xmlns:p14="http://schemas.microsoft.com/office/powerpoint/2010/main" val="753456587"/>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3" name="Text Placeholder 2"/>
          <p:cNvSpPr>
            <a:spLocks noGrp="1"/>
          </p:cNvSpPr>
          <p:nvPr>
            <p:ph type="body" sz="half" idx="1"/>
          </p:nvPr>
        </p:nvSpPr>
        <p:spPr>
          <a:xfrm>
            <a:off x="1479304" y="986936"/>
            <a:ext cx="6116129" cy="3934721"/>
          </a:xfrm>
        </p:spPr>
        <p:txBody>
          <a:bodyPr>
            <a:normAutofit fontScale="55000" lnSpcReduction="20000"/>
          </a:bodyPr>
          <a:lstStyle/>
          <a:p>
            <a:pPr>
              <a:lnSpc>
                <a:spcPct val="130000"/>
              </a:lnSpc>
            </a:pPr>
            <a:r>
              <a:rPr lang="en-GB" b="1" dirty="0"/>
              <a:t>Stateless service-oriented workloads</a:t>
            </a:r>
          </a:p>
          <a:p>
            <a:pPr lvl="1">
              <a:lnSpc>
                <a:spcPct val="130000"/>
              </a:lnSpc>
            </a:pPr>
            <a:r>
              <a:rPr lang="en-GB" dirty="0"/>
              <a:t>ReplicaSets</a:t>
            </a:r>
          </a:p>
          <a:p>
            <a:pPr lvl="1">
              <a:lnSpc>
                <a:spcPct val="130000"/>
              </a:lnSpc>
            </a:pPr>
            <a:r>
              <a:rPr lang="en-GB" dirty="0"/>
              <a:t>Exposing services of Pods</a:t>
            </a:r>
          </a:p>
          <a:p>
            <a:pPr lvl="1">
              <a:lnSpc>
                <a:spcPct val="130000"/>
              </a:lnSpc>
            </a:pPr>
            <a:r>
              <a:rPr lang="en-GB" dirty="0"/>
              <a:t>Rolling upgrades</a:t>
            </a:r>
          </a:p>
          <a:p>
            <a:pPr lvl="1">
              <a:lnSpc>
                <a:spcPct val="130000"/>
              </a:lnSpc>
            </a:pPr>
            <a:r>
              <a:rPr lang="en-GB" b="1" dirty="0"/>
              <a:t>Configuration and customization of rolling upgrade process</a:t>
            </a:r>
          </a:p>
          <a:p>
            <a:pPr lvl="1">
              <a:lnSpc>
                <a:spcPct val="130000"/>
              </a:lnSpc>
            </a:pPr>
            <a:r>
              <a:rPr lang="en-GB" dirty="0"/>
              <a:t>Blue-green deployments</a:t>
            </a:r>
          </a:p>
          <a:p>
            <a:pPr>
              <a:lnSpc>
                <a:spcPct val="130000"/>
              </a:lnSpc>
            </a:pPr>
            <a:r>
              <a:rPr lang="en-GB" dirty="0"/>
              <a:t>Persistent volumes and stateful applications</a:t>
            </a:r>
          </a:p>
          <a:p>
            <a:pPr lvl="1">
              <a:lnSpc>
                <a:spcPct val="130000"/>
              </a:lnSpc>
            </a:pPr>
            <a:r>
              <a:rPr lang="en-GB" dirty="0"/>
              <a:t>External, Local, Shared volumes</a:t>
            </a:r>
          </a:p>
          <a:p>
            <a:pPr lvl="1">
              <a:lnSpc>
                <a:spcPct val="130000"/>
              </a:lnSpc>
            </a:pPr>
            <a:r>
              <a:rPr lang="en-GB" dirty="0"/>
              <a:t>Plugin architecture for volume drivers</a:t>
            </a:r>
          </a:p>
          <a:p>
            <a:pPr lvl="1">
              <a:lnSpc>
                <a:spcPct val="130000"/>
              </a:lnSpc>
            </a:pPr>
            <a:r>
              <a:rPr lang="en-GB" dirty="0"/>
              <a:t>Services networking model for stateful applications</a:t>
            </a:r>
          </a:p>
          <a:p>
            <a:pPr lvl="1">
              <a:lnSpc>
                <a:spcPct val="130000"/>
              </a:lnSpc>
            </a:pPr>
            <a:r>
              <a:rPr lang="en-GB" dirty="0"/>
              <a:t>StatefulSet</a:t>
            </a:r>
          </a:p>
          <a:p>
            <a:pPr>
              <a:lnSpc>
                <a:spcPct val="130000"/>
              </a:lnSpc>
            </a:pPr>
            <a:r>
              <a:rPr lang="en-GB" dirty="0"/>
              <a:t>Reusable container configuration</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49</a:t>
            </a:fld>
            <a:endParaRPr lang="en-GB"/>
          </a:p>
        </p:txBody>
      </p:sp>
    </p:spTree>
    <p:extLst>
      <p:ext uri="{BB962C8B-B14F-4D97-AF65-F5344CB8AC3E}">
        <p14:creationId xmlns:p14="http://schemas.microsoft.com/office/powerpoint/2010/main" val="2177618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Linux containers</a:t>
            </a:r>
            <a:endParaRPr lang="en-GB" dirty="0"/>
          </a:p>
        </p:txBody>
      </p:sp>
      <p:sp>
        <p:nvSpPr>
          <p:cNvPr id="4" name="Text Placeholder 3"/>
          <p:cNvSpPr>
            <a:spLocks noGrp="1"/>
          </p:cNvSpPr>
          <p:nvPr>
            <p:ph type="body" sz="quarter" idx="13"/>
          </p:nvPr>
        </p:nvSpPr>
        <p:spPr>
          <a:xfrm>
            <a:off x="160631" y="457742"/>
            <a:ext cx="8753476" cy="523221"/>
          </a:xfrm>
        </p:spPr>
        <p:txBody>
          <a:bodyPr>
            <a:normAutofit/>
          </a:bodyPr>
          <a:lstStyle/>
          <a:p>
            <a:pPr marL="0" indent="0">
              <a:buNone/>
            </a:pPr>
            <a:r>
              <a:rPr lang="en-US" sz="2000" dirty="0"/>
              <a:t>Difference between Linux containers and Application containers</a:t>
            </a:r>
            <a:endParaRPr lang="en-GB" sz="2000" dirty="0"/>
          </a:p>
        </p:txBody>
      </p:sp>
      <p:grpSp>
        <p:nvGrpSpPr>
          <p:cNvPr id="5" name="Group 98"/>
          <p:cNvGrpSpPr>
            <a:grpSpLocks/>
          </p:cNvGrpSpPr>
          <p:nvPr/>
        </p:nvGrpSpPr>
        <p:grpSpPr bwMode="auto">
          <a:xfrm>
            <a:off x="378908" y="1531313"/>
            <a:ext cx="4310063" cy="2708275"/>
            <a:chOff x="2922" y="2503"/>
            <a:chExt cx="2715" cy="1706"/>
          </a:xfrm>
        </p:grpSpPr>
        <p:grpSp>
          <p:nvGrpSpPr>
            <p:cNvPr id="6" name="Group 99"/>
            <p:cNvGrpSpPr>
              <a:grpSpLocks/>
            </p:cNvGrpSpPr>
            <p:nvPr/>
          </p:nvGrpSpPr>
          <p:grpSpPr bwMode="auto">
            <a:xfrm>
              <a:off x="3171" y="2714"/>
              <a:ext cx="890" cy="766"/>
              <a:chOff x="3143" y="2792"/>
              <a:chExt cx="890" cy="394"/>
            </a:xfrm>
          </p:grpSpPr>
          <p:sp>
            <p:nvSpPr>
              <p:cNvPr id="59" name="Rectangle 100"/>
              <p:cNvSpPr>
                <a:spLocks noChangeArrowheads="1"/>
              </p:cNvSpPr>
              <p:nvPr/>
            </p:nvSpPr>
            <p:spPr bwMode="auto">
              <a:xfrm>
                <a:off x="3146" y="2792"/>
                <a:ext cx="862" cy="394"/>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60" name="Rectangle 101"/>
              <p:cNvSpPr>
                <a:spLocks noChangeArrowheads="1"/>
              </p:cNvSpPr>
              <p:nvPr/>
            </p:nvSpPr>
            <p:spPr bwMode="auto">
              <a:xfrm>
                <a:off x="3143" y="2817"/>
                <a:ext cx="89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200" b="1" dirty="0"/>
                  <a:t>APPLICATION-</a:t>
                </a:r>
              </a:p>
              <a:p>
                <a:pPr algn="ctr">
                  <a:lnSpc>
                    <a:spcPct val="90000"/>
                  </a:lnSpc>
                </a:pPr>
                <a:r>
                  <a:rPr lang="en-US" altLang="en-US" sz="1200" b="1" dirty="0"/>
                  <a:t>SPECIFIC</a:t>
                </a:r>
              </a:p>
              <a:p>
                <a:pPr algn="ctr">
                  <a:lnSpc>
                    <a:spcPct val="90000"/>
                  </a:lnSpc>
                </a:pPr>
                <a:r>
                  <a:rPr lang="en-US" altLang="en-US" sz="1200" b="1" dirty="0"/>
                  <a:t>FUNCTIONALITY</a:t>
                </a:r>
              </a:p>
            </p:txBody>
          </p:sp>
        </p:grpSp>
        <p:sp>
          <p:nvSpPr>
            <p:cNvPr id="7" name="Freeform 102"/>
            <p:cNvSpPr>
              <a:spLocks/>
            </p:cNvSpPr>
            <p:nvPr/>
          </p:nvSpPr>
          <p:spPr bwMode="auto">
            <a:xfrm>
              <a:off x="2999" y="2690"/>
              <a:ext cx="1232" cy="1518"/>
            </a:xfrm>
            <a:custGeom>
              <a:avLst/>
              <a:gdLst/>
              <a:ahLst/>
              <a:cxnLst>
                <a:cxn ang="0">
                  <a:pos x="0" y="0"/>
                </a:cxn>
                <a:cxn ang="0">
                  <a:pos x="0" y="1518"/>
                </a:cxn>
                <a:cxn ang="0">
                  <a:pos x="1166" y="1518"/>
                </a:cxn>
                <a:cxn ang="0">
                  <a:pos x="1166" y="0"/>
                </a:cxn>
                <a:cxn ang="0">
                  <a:pos x="1025" y="45"/>
                </a:cxn>
                <a:cxn ang="0">
                  <a:pos x="1027" y="862"/>
                </a:cxn>
                <a:cxn ang="0">
                  <a:pos x="101" y="862"/>
                </a:cxn>
                <a:cxn ang="0">
                  <a:pos x="112" y="0"/>
                </a:cxn>
                <a:cxn ang="0">
                  <a:pos x="0" y="0"/>
                </a:cxn>
              </a:cxnLst>
              <a:rect l="0" t="0" r="r" b="b"/>
              <a:pathLst>
                <a:path w="1166" h="1518">
                  <a:moveTo>
                    <a:pt x="0" y="0"/>
                  </a:moveTo>
                  <a:lnTo>
                    <a:pt x="0" y="1518"/>
                  </a:lnTo>
                  <a:lnTo>
                    <a:pt x="1166" y="1518"/>
                  </a:lnTo>
                  <a:lnTo>
                    <a:pt x="1166" y="0"/>
                  </a:lnTo>
                  <a:lnTo>
                    <a:pt x="1025" y="45"/>
                  </a:lnTo>
                  <a:lnTo>
                    <a:pt x="1027" y="862"/>
                  </a:lnTo>
                  <a:lnTo>
                    <a:pt x="101" y="862"/>
                  </a:lnTo>
                  <a:lnTo>
                    <a:pt x="112" y="0"/>
                  </a:lnTo>
                  <a:lnTo>
                    <a:pt x="0" y="0"/>
                  </a:lnTo>
                  <a:close/>
                </a:path>
              </a:pathLst>
            </a:custGeom>
            <a:gradFill rotWithShape="1">
              <a:gsLst>
                <a:gs pos="0">
                  <a:schemeClr val="folHlink"/>
                </a:gs>
                <a:gs pos="100000">
                  <a:schemeClr val="folHlink">
                    <a:gamma/>
                    <a:tint val="29020"/>
                    <a:invGamma/>
                  </a:schemeClr>
                </a:gs>
              </a:gsLst>
              <a:lin ang="5400000" scaled="1"/>
            </a:gradFill>
            <a:ln w="9525" cap="flat" cmpd="sng">
              <a:solidFill>
                <a:schemeClr val="tx1"/>
              </a:solidFill>
              <a:prstDash val="solid"/>
              <a:round/>
              <a:headEnd type="none" w="med" len="med"/>
              <a:tailEnd type="none" w="med" len="med"/>
            </a:ln>
            <a:effectLst/>
          </p:spPr>
          <p:txBody>
            <a:bodyPr/>
            <a:lstStyle/>
            <a:p>
              <a:pPr>
                <a:defRPr/>
              </a:pPr>
              <a:endParaRPr lang="nl-BE">
                <a:latin typeface="Arial" charset="0"/>
              </a:endParaRPr>
            </a:p>
          </p:txBody>
        </p:sp>
        <p:grpSp>
          <p:nvGrpSpPr>
            <p:cNvPr id="8" name="Group 103"/>
            <p:cNvGrpSpPr>
              <a:grpSpLocks/>
            </p:cNvGrpSpPr>
            <p:nvPr/>
          </p:nvGrpSpPr>
          <p:grpSpPr bwMode="auto">
            <a:xfrm>
              <a:off x="5100" y="3230"/>
              <a:ext cx="523" cy="421"/>
              <a:chOff x="1220" y="2876"/>
              <a:chExt cx="523" cy="421"/>
            </a:xfrm>
          </p:grpSpPr>
          <p:sp>
            <p:nvSpPr>
              <p:cNvPr id="56" name="Line 104"/>
              <p:cNvSpPr>
                <a:spLocks noChangeShapeType="1"/>
              </p:cNvSpPr>
              <p:nvPr/>
            </p:nvSpPr>
            <p:spPr bwMode="auto">
              <a:xfrm flipV="1">
                <a:off x="1699" y="2934"/>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7" name="Oval 105"/>
              <p:cNvSpPr>
                <a:spLocks noChangeArrowheads="1"/>
              </p:cNvSpPr>
              <p:nvPr/>
            </p:nvSpPr>
            <p:spPr bwMode="auto">
              <a:xfrm>
                <a:off x="1659" y="2876"/>
                <a:ext cx="72" cy="58"/>
              </a:xfrm>
              <a:prstGeom prst="ellipse">
                <a:avLst/>
              </a:prstGeom>
              <a:solidFill>
                <a:srgbClr val="C3F1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58" name="AutoShape 106"/>
              <p:cNvSpPr>
                <a:spLocks noChangeArrowheads="1"/>
              </p:cNvSpPr>
              <p:nvPr/>
            </p:nvSpPr>
            <p:spPr bwMode="auto">
              <a:xfrm>
                <a:off x="1220" y="3070"/>
                <a:ext cx="523" cy="227"/>
              </a:xfrm>
              <a:prstGeom prst="roundRect">
                <a:avLst>
                  <a:gd name="adj" fmla="val 16667"/>
                </a:avLst>
              </a:prstGeom>
              <a:solidFill>
                <a:srgbClr val="CCCC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00"/>
                  <a:t>Transactions</a:t>
                </a:r>
              </a:p>
            </p:txBody>
          </p:sp>
        </p:grpSp>
        <p:sp>
          <p:nvSpPr>
            <p:cNvPr id="9" name="Rectangle 107"/>
            <p:cNvSpPr>
              <a:spLocks noChangeArrowheads="1"/>
            </p:cNvSpPr>
            <p:nvPr/>
          </p:nvSpPr>
          <p:spPr bwMode="auto">
            <a:xfrm>
              <a:off x="3371" y="2503"/>
              <a:ext cx="1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Container Architecture</a:t>
              </a:r>
            </a:p>
          </p:txBody>
        </p:sp>
        <p:sp>
          <p:nvSpPr>
            <p:cNvPr id="10" name="Rectangle 108"/>
            <p:cNvSpPr>
              <a:spLocks noChangeArrowheads="1"/>
            </p:cNvSpPr>
            <p:nvPr/>
          </p:nvSpPr>
          <p:spPr bwMode="auto">
            <a:xfrm>
              <a:off x="4297" y="2760"/>
              <a:ext cx="7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000" b="1"/>
                <a:t>LOCAL/REMOTE </a:t>
              </a:r>
            </a:p>
            <a:p>
              <a:pPr>
                <a:lnSpc>
                  <a:spcPct val="90000"/>
                </a:lnSpc>
              </a:pPr>
              <a:r>
                <a:rPr lang="en-US" altLang="en-US" sz="1000" b="1"/>
                <a:t>INVOCATIONS</a:t>
              </a:r>
            </a:p>
          </p:txBody>
        </p:sp>
        <p:sp>
          <p:nvSpPr>
            <p:cNvPr id="11" name="Line 109"/>
            <p:cNvSpPr>
              <a:spLocks noChangeShapeType="1"/>
            </p:cNvSpPr>
            <p:nvPr/>
          </p:nvSpPr>
          <p:spPr bwMode="auto">
            <a:xfrm flipV="1">
              <a:off x="4031" y="3148"/>
              <a:ext cx="52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12" name="Line 110"/>
            <p:cNvSpPr>
              <a:spLocks noChangeShapeType="1"/>
            </p:cNvSpPr>
            <p:nvPr/>
          </p:nvSpPr>
          <p:spPr bwMode="auto">
            <a:xfrm flipV="1">
              <a:off x="4244" y="3443"/>
              <a:ext cx="26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13" name="Line 111"/>
            <p:cNvSpPr>
              <a:spLocks noChangeShapeType="1"/>
            </p:cNvSpPr>
            <p:nvPr/>
          </p:nvSpPr>
          <p:spPr bwMode="auto">
            <a:xfrm>
              <a:off x="4244" y="3816"/>
              <a:ext cx="4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grpSp>
          <p:nvGrpSpPr>
            <p:cNvPr id="14" name="Group 112"/>
            <p:cNvGrpSpPr>
              <a:grpSpLocks/>
            </p:cNvGrpSpPr>
            <p:nvPr/>
          </p:nvGrpSpPr>
          <p:grpSpPr bwMode="auto">
            <a:xfrm>
              <a:off x="4567" y="2823"/>
              <a:ext cx="523" cy="421"/>
              <a:chOff x="1220" y="2876"/>
              <a:chExt cx="523" cy="421"/>
            </a:xfrm>
          </p:grpSpPr>
          <p:sp>
            <p:nvSpPr>
              <p:cNvPr id="53" name="Line 113"/>
              <p:cNvSpPr>
                <a:spLocks noChangeShapeType="1"/>
              </p:cNvSpPr>
              <p:nvPr/>
            </p:nvSpPr>
            <p:spPr bwMode="auto">
              <a:xfrm flipV="1">
                <a:off x="1699" y="2934"/>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4" name="Oval 114"/>
              <p:cNvSpPr>
                <a:spLocks noChangeArrowheads="1"/>
              </p:cNvSpPr>
              <p:nvPr/>
            </p:nvSpPr>
            <p:spPr bwMode="auto">
              <a:xfrm>
                <a:off x="1659" y="2876"/>
                <a:ext cx="72" cy="58"/>
              </a:xfrm>
              <a:prstGeom prst="ellipse">
                <a:avLst/>
              </a:prstGeom>
              <a:solidFill>
                <a:srgbClr val="C3F1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55" name="AutoShape 115"/>
              <p:cNvSpPr>
                <a:spLocks noChangeArrowheads="1"/>
              </p:cNvSpPr>
              <p:nvPr/>
            </p:nvSpPr>
            <p:spPr bwMode="auto">
              <a:xfrm>
                <a:off x="1220" y="3070"/>
                <a:ext cx="523" cy="227"/>
              </a:xfrm>
              <a:prstGeom prst="roundRect">
                <a:avLst>
                  <a:gd name="adj" fmla="val 16667"/>
                </a:avLst>
              </a:prstGeom>
              <a:solidFill>
                <a:srgbClr val="CCCC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Naming</a:t>
                </a:r>
              </a:p>
            </p:txBody>
          </p:sp>
        </p:grpSp>
        <p:grpSp>
          <p:nvGrpSpPr>
            <p:cNvPr id="15" name="Group 116"/>
            <p:cNvGrpSpPr>
              <a:grpSpLocks/>
            </p:cNvGrpSpPr>
            <p:nvPr/>
          </p:nvGrpSpPr>
          <p:grpSpPr bwMode="auto">
            <a:xfrm>
              <a:off x="4525" y="3211"/>
              <a:ext cx="523" cy="421"/>
              <a:chOff x="1220" y="2876"/>
              <a:chExt cx="523" cy="421"/>
            </a:xfrm>
          </p:grpSpPr>
          <p:sp>
            <p:nvSpPr>
              <p:cNvPr id="50" name="Line 117"/>
              <p:cNvSpPr>
                <a:spLocks noChangeShapeType="1"/>
              </p:cNvSpPr>
              <p:nvPr/>
            </p:nvSpPr>
            <p:spPr bwMode="auto">
              <a:xfrm flipV="1">
                <a:off x="1699" y="2934"/>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1" name="Oval 118"/>
              <p:cNvSpPr>
                <a:spLocks noChangeArrowheads="1"/>
              </p:cNvSpPr>
              <p:nvPr/>
            </p:nvSpPr>
            <p:spPr bwMode="auto">
              <a:xfrm>
                <a:off x="1659" y="2876"/>
                <a:ext cx="72" cy="58"/>
              </a:xfrm>
              <a:prstGeom prst="ellipse">
                <a:avLst/>
              </a:prstGeom>
              <a:solidFill>
                <a:srgbClr val="C3F1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52" name="AutoShape 119"/>
              <p:cNvSpPr>
                <a:spLocks noChangeArrowheads="1"/>
              </p:cNvSpPr>
              <p:nvPr/>
            </p:nvSpPr>
            <p:spPr bwMode="auto">
              <a:xfrm>
                <a:off x="1220" y="3070"/>
                <a:ext cx="523" cy="227"/>
              </a:xfrm>
              <a:prstGeom prst="roundRect">
                <a:avLst>
                  <a:gd name="adj" fmla="val 16667"/>
                </a:avLst>
              </a:prstGeom>
              <a:solidFill>
                <a:srgbClr val="CCCC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t>Persistence</a:t>
                </a:r>
              </a:p>
            </p:txBody>
          </p:sp>
        </p:grpSp>
        <p:grpSp>
          <p:nvGrpSpPr>
            <p:cNvPr id="16" name="Group 120"/>
            <p:cNvGrpSpPr>
              <a:grpSpLocks/>
            </p:cNvGrpSpPr>
            <p:nvPr/>
          </p:nvGrpSpPr>
          <p:grpSpPr bwMode="auto">
            <a:xfrm>
              <a:off x="4668" y="3580"/>
              <a:ext cx="523" cy="421"/>
              <a:chOff x="1220" y="2876"/>
              <a:chExt cx="523" cy="421"/>
            </a:xfrm>
          </p:grpSpPr>
          <p:sp>
            <p:nvSpPr>
              <p:cNvPr id="47" name="Line 121"/>
              <p:cNvSpPr>
                <a:spLocks noChangeShapeType="1"/>
              </p:cNvSpPr>
              <p:nvPr/>
            </p:nvSpPr>
            <p:spPr bwMode="auto">
              <a:xfrm flipV="1">
                <a:off x="1699" y="2934"/>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8" name="Oval 122"/>
              <p:cNvSpPr>
                <a:spLocks noChangeArrowheads="1"/>
              </p:cNvSpPr>
              <p:nvPr/>
            </p:nvSpPr>
            <p:spPr bwMode="auto">
              <a:xfrm>
                <a:off x="1659" y="2876"/>
                <a:ext cx="72" cy="58"/>
              </a:xfrm>
              <a:prstGeom prst="ellipse">
                <a:avLst/>
              </a:prstGeom>
              <a:solidFill>
                <a:srgbClr val="C3F1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49" name="AutoShape 123"/>
              <p:cNvSpPr>
                <a:spLocks noChangeArrowheads="1"/>
              </p:cNvSpPr>
              <p:nvPr/>
            </p:nvSpPr>
            <p:spPr bwMode="auto">
              <a:xfrm>
                <a:off x="1220" y="3070"/>
                <a:ext cx="523" cy="227"/>
              </a:xfrm>
              <a:prstGeom prst="roundRect">
                <a:avLst>
                  <a:gd name="adj" fmla="val 16667"/>
                </a:avLst>
              </a:prstGeom>
              <a:solidFill>
                <a:srgbClr val="CCCC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Events</a:t>
                </a:r>
              </a:p>
            </p:txBody>
          </p:sp>
        </p:grpSp>
        <p:grpSp>
          <p:nvGrpSpPr>
            <p:cNvPr id="17" name="Group 124"/>
            <p:cNvGrpSpPr>
              <a:grpSpLocks/>
            </p:cNvGrpSpPr>
            <p:nvPr/>
          </p:nvGrpSpPr>
          <p:grpSpPr bwMode="auto">
            <a:xfrm>
              <a:off x="5114" y="2760"/>
              <a:ext cx="523" cy="421"/>
              <a:chOff x="1220" y="2876"/>
              <a:chExt cx="523" cy="421"/>
            </a:xfrm>
          </p:grpSpPr>
          <p:sp>
            <p:nvSpPr>
              <p:cNvPr id="44" name="Line 125"/>
              <p:cNvSpPr>
                <a:spLocks noChangeShapeType="1"/>
              </p:cNvSpPr>
              <p:nvPr/>
            </p:nvSpPr>
            <p:spPr bwMode="auto">
              <a:xfrm flipV="1">
                <a:off x="1699" y="2934"/>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5" name="Oval 126"/>
              <p:cNvSpPr>
                <a:spLocks noChangeArrowheads="1"/>
              </p:cNvSpPr>
              <p:nvPr/>
            </p:nvSpPr>
            <p:spPr bwMode="auto">
              <a:xfrm>
                <a:off x="1659" y="2876"/>
                <a:ext cx="72" cy="58"/>
              </a:xfrm>
              <a:prstGeom prst="ellipse">
                <a:avLst/>
              </a:prstGeom>
              <a:solidFill>
                <a:srgbClr val="C3F1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46" name="AutoShape 127"/>
              <p:cNvSpPr>
                <a:spLocks noChangeArrowheads="1"/>
              </p:cNvSpPr>
              <p:nvPr/>
            </p:nvSpPr>
            <p:spPr bwMode="auto">
              <a:xfrm>
                <a:off x="1220" y="3070"/>
                <a:ext cx="523" cy="227"/>
              </a:xfrm>
              <a:prstGeom prst="roundRect">
                <a:avLst>
                  <a:gd name="adj" fmla="val 16667"/>
                </a:avLst>
              </a:prstGeom>
              <a:solidFill>
                <a:srgbClr val="CCCC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Security</a:t>
                </a:r>
              </a:p>
            </p:txBody>
          </p:sp>
        </p:grpSp>
        <p:sp>
          <p:nvSpPr>
            <p:cNvPr id="18" name="Rectangle 128"/>
            <p:cNvSpPr>
              <a:spLocks noChangeArrowheads="1"/>
            </p:cNvSpPr>
            <p:nvPr/>
          </p:nvSpPr>
          <p:spPr bwMode="auto">
            <a:xfrm>
              <a:off x="3033" y="4047"/>
              <a:ext cx="118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200" b="1"/>
                <a:t>APPLICATION SERVER</a:t>
              </a:r>
            </a:p>
          </p:txBody>
        </p:sp>
        <p:grpSp>
          <p:nvGrpSpPr>
            <p:cNvPr id="19" name="Group 129"/>
            <p:cNvGrpSpPr>
              <a:grpSpLocks noChangeAspect="1"/>
            </p:cNvGrpSpPr>
            <p:nvPr/>
          </p:nvGrpSpPr>
          <p:grpSpPr bwMode="auto">
            <a:xfrm>
              <a:off x="3536" y="3135"/>
              <a:ext cx="467" cy="215"/>
              <a:chOff x="347" y="1532"/>
              <a:chExt cx="2151" cy="496"/>
            </a:xfrm>
          </p:grpSpPr>
          <p:sp>
            <p:nvSpPr>
              <p:cNvPr id="30" name="Oval 130"/>
              <p:cNvSpPr>
                <a:spLocks noChangeAspect="1" noChangeArrowheads="1"/>
              </p:cNvSpPr>
              <p:nvPr/>
            </p:nvSpPr>
            <p:spPr bwMode="auto">
              <a:xfrm>
                <a:off x="1528" y="1579"/>
                <a:ext cx="654"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31" name="Oval 131"/>
              <p:cNvSpPr>
                <a:spLocks noChangeAspect="1" noChangeArrowheads="1"/>
              </p:cNvSpPr>
              <p:nvPr/>
            </p:nvSpPr>
            <p:spPr bwMode="auto">
              <a:xfrm>
                <a:off x="1668" y="1605"/>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32" name="Oval 132"/>
              <p:cNvSpPr>
                <a:spLocks noChangeAspect="1" noChangeArrowheads="1"/>
              </p:cNvSpPr>
              <p:nvPr/>
            </p:nvSpPr>
            <p:spPr bwMode="auto">
              <a:xfrm>
                <a:off x="1843" y="1619"/>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33" name="Oval 133"/>
              <p:cNvSpPr>
                <a:spLocks noChangeAspect="1" noChangeArrowheads="1"/>
              </p:cNvSpPr>
              <p:nvPr/>
            </p:nvSpPr>
            <p:spPr bwMode="auto">
              <a:xfrm>
                <a:off x="1656" y="1757"/>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34" name="Oval 134"/>
              <p:cNvSpPr>
                <a:spLocks noChangeAspect="1" noChangeArrowheads="1"/>
              </p:cNvSpPr>
              <p:nvPr/>
            </p:nvSpPr>
            <p:spPr bwMode="auto">
              <a:xfrm>
                <a:off x="1469" y="1830"/>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35" name="Oval 135"/>
              <p:cNvSpPr>
                <a:spLocks noChangeAspect="1" noChangeArrowheads="1"/>
              </p:cNvSpPr>
              <p:nvPr/>
            </p:nvSpPr>
            <p:spPr bwMode="auto">
              <a:xfrm>
                <a:off x="1142" y="1861"/>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36" name="Oval 136"/>
              <p:cNvSpPr>
                <a:spLocks noChangeAspect="1" noChangeArrowheads="1"/>
              </p:cNvSpPr>
              <p:nvPr/>
            </p:nvSpPr>
            <p:spPr bwMode="auto">
              <a:xfrm>
                <a:off x="768" y="1819"/>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37" name="Oval 137"/>
              <p:cNvSpPr>
                <a:spLocks noChangeAspect="1" noChangeArrowheads="1"/>
              </p:cNvSpPr>
              <p:nvPr/>
            </p:nvSpPr>
            <p:spPr bwMode="auto">
              <a:xfrm>
                <a:off x="557" y="1767"/>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38" name="Oval 138"/>
              <p:cNvSpPr>
                <a:spLocks noChangeAspect="1" noChangeArrowheads="1"/>
              </p:cNvSpPr>
              <p:nvPr/>
            </p:nvSpPr>
            <p:spPr bwMode="auto">
              <a:xfrm>
                <a:off x="347" y="1635"/>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39" name="Oval 139"/>
              <p:cNvSpPr>
                <a:spLocks noChangeAspect="1" noChangeArrowheads="1"/>
              </p:cNvSpPr>
              <p:nvPr/>
            </p:nvSpPr>
            <p:spPr bwMode="auto">
              <a:xfrm>
                <a:off x="487" y="1668"/>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40" name="Oval 140"/>
              <p:cNvSpPr>
                <a:spLocks noChangeAspect="1" noChangeArrowheads="1"/>
              </p:cNvSpPr>
              <p:nvPr/>
            </p:nvSpPr>
            <p:spPr bwMode="auto">
              <a:xfrm>
                <a:off x="721" y="1589"/>
                <a:ext cx="655" cy="168"/>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41" name="Oval 141"/>
              <p:cNvSpPr>
                <a:spLocks noChangeAspect="1" noChangeArrowheads="1"/>
              </p:cNvSpPr>
              <p:nvPr/>
            </p:nvSpPr>
            <p:spPr bwMode="auto">
              <a:xfrm>
                <a:off x="990" y="1532"/>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42" name="Oval 142"/>
              <p:cNvSpPr>
                <a:spLocks noChangeAspect="1" noChangeArrowheads="1"/>
              </p:cNvSpPr>
              <p:nvPr/>
            </p:nvSpPr>
            <p:spPr bwMode="auto">
              <a:xfrm>
                <a:off x="1177" y="1563"/>
                <a:ext cx="655" cy="167"/>
              </a:xfrm>
              <a:prstGeom prst="ellipse">
                <a:avLst/>
              </a:prstGeom>
              <a:solidFill>
                <a:schemeClr val="bg1"/>
              </a:solidFill>
              <a:ln w="12700">
                <a:solidFill>
                  <a:schemeClr val="tx1"/>
                </a:solidFill>
                <a:round/>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43" name="Oval 143"/>
              <p:cNvSpPr>
                <a:spLocks noChangeAspect="1" noChangeArrowheads="1"/>
              </p:cNvSpPr>
              <p:nvPr/>
            </p:nvSpPr>
            <p:spPr bwMode="auto">
              <a:xfrm>
                <a:off x="581" y="1589"/>
                <a:ext cx="1707" cy="381"/>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grpSp>
        <p:grpSp>
          <p:nvGrpSpPr>
            <p:cNvPr id="20" name="Group 144"/>
            <p:cNvGrpSpPr>
              <a:grpSpLocks/>
            </p:cNvGrpSpPr>
            <p:nvPr/>
          </p:nvGrpSpPr>
          <p:grpSpPr bwMode="auto">
            <a:xfrm rot="10625645">
              <a:off x="3207" y="3246"/>
              <a:ext cx="380" cy="395"/>
              <a:chOff x="1182" y="2028"/>
              <a:chExt cx="380" cy="395"/>
            </a:xfrm>
          </p:grpSpPr>
          <p:sp>
            <p:nvSpPr>
              <p:cNvPr id="27" name="Oval 145"/>
              <p:cNvSpPr>
                <a:spLocks noChangeArrowheads="1"/>
              </p:cNvSpPr>
              <p:nvPr/>
            </p:nvSpPr>
            <p:spPr bwMode="auto">
              <a:xfrm>
                <a:off x="1182" y="2028"/>
                <a:ext cx="364" cy="383"/>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sp>
            <p:nvSpPr>
              <p:cNvPr id="28" name="Line 146"/>
              <p:cNvSpPr>
                <a:spLocks noChangeShapeType="1"/>
              </p:cNvSpPr>
              <p:nvPr/>
            </p:nvSpPr>
            <p:spPr bwMode="auto">
              <a:xfrm>
                <a:off x="1541" y="2244"/>
                <a:ext cx="0" cy="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9" name="Rectangle 147"/>
              <p:cNvSpPr>
                <a:spLocks noChangeArrowheads="1"/>
              </p:cNvSpPr>
              <p:nvPr/>
            </p:nvSpPr>
            <p:spPr bwMode="auto">
              <a:xfrm>
                <a:off x="1338" y="2268"/>
                <a:ext cx="224" cy="155"/>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en-US"/>
              </a:p>
            </p:txBody>
          </p:sp>
        </p:grpSp>
        <p:sp>
          <p:nvSpPr>
            <p:cNvPr id="21" name="Rectangle 148"/>
            <p:cNvSpPr>
              <a:spLocks noChangeArrowheads="1"/>
            </p:cNvSpPr>
            <p:nvPr/>
          </p:nvSpPr>
          <p:spPr bwMode="auto">
            <a:xfrm>
              <a:off x="3195" y="3339"/>
              <a:ext cx="3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a:t>EVENT</a:t>
              </a:r>
            </a:p>
            <a:p>
              <a:pPr algn="ctr">
                <a:lnSpc>
                  <a:spcPct val="90000"/>
                </a:lnSpc>
              </a:pPr>
              <a:r>
                <a:rPr lang="en-US" altLang="en-US" sz="1000" b="1"/>
                <a:t>LOOP</a:t>
              </a:r>
            </a:p>
          </p:txBody>
        </p:sp>
        <p:sp>
          <p:nvSpPr>
            <p:cNvPr id="22" name="Rectangle 149"/>
            <p:cNvSpPr>
              <a:spLocks noChangeArrowheads="1"/>
            </p:cNvSpPr>
            <p:nvPr/>
          </p:nvSpPr>
          <p:spPr bwMode="auto">
            <a:xfrm>
              <a:off x="3596" y="3129"/>
              <a:ext cx="34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GLUE</a:t>
              </a:r>
            </a:p>
            <a:p>
              <a:pPr algn="ctr">
                <a:lnSpc>
                  <a:spcPct val="90000"/>
                </a:lnSpc>
              </a:pPr>
              <a:r>
                <a:rPr lang="en-US" altLang="en-US" sz="1000" b="1" i="1"/>
                <a:t>CODE</a:t>
              </a:r>
            </a:p>
          </p:txBody>
        </p:sp>
        <p:grpSp>
          <p:nvGrpSpPr>
            <p:cNvPr id="23" name="Group 150"/>
            <p:cNvGrpSpPr>
              <a:grpSpLocks/>
            </p:cNvGrpSpPr>
            <p:nvPr/>
          </p:nvGrpSpPr>
          <p:grpSpPr bwMode="auto">
            <a:xfrm>
              <a:off x="3711" y="3583"/>
              <a:ext cx="517" cy="452"/>
              <a:chOff x="3131" y="3679"/>
              <a:chExt cx="517" cy="452"/>
            </a:xfrm>
          </p:grpSpPr>
          <p:sp>
            <p:nvSpPr>
              <p:cNvPr id="25" name="mainfrm"/>
              <p:cNvSpPr>
                <a:spLocks noEditPoints="1" noChangeArrowheads="1"/>
              </p:cNvSpPr>
              <p:nvPr/>
            </p:nvSpPr>
            <p:spPr bwMode="auto">
              <a:xfrm>
                <a:off x="3131" y="3679"/>
                <a:ext cx="492" cy="452"/>
              </a:xfrm>
              <a:custGeom>
                <a:avLst/>
                <a:gdLst>
                  <a:gd name="T0" fmla="*/ 0 w 21600"/>
                  <a:gd name="T1" fmla="*/ 0 h 21600"/>
                  <a:gd name="T2" fmla="*/ 6 w 21600"/>
                  <a:gd name="T3" fmla="*/ 0 h 21600"/>
                  <a:gd name="T4" fmla="*/ 11 w 21600"/>
                  <a:gd name="T5" fmla="*/ 0 h 21600"/>
                  <a:gd name="T6" fmla="*/ 11 w 21600"/>
                  <a:gd name="T7" fmla="*/ 5 h 21600"/>
                  <a:gd name="T8" fmla="*/ 11 w 21600"/>
                  <a:gd name="T9" fmla="*/ 9 h 21600"/>
                  <a:gd name="T10" fmla="*/ 6 w 21600"/>
                  <a:gd name="T11" fmla="*/ 9 h 21600"/>
                  <a:gd name="T12" fmla="*/ 1 w 21600"/>
                  <a:gd name="T13" fmla="*/ 9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51 w 21600"/>
                  <a:gd name="T25" fmla="*/ 22173 h 21600"/>
                  <a:gd name="T26" fmla="*/ 21600 w 21600"/>
                  <a:gd name="T27" fmla="*/ 2790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en-GB"/>
              </a:p>
            </p:txBody>
          </p:sp>
          <p:sp>
            <p:nvSpPr>
              <p:cNvPr id="26" name="Text Box 152"/>
              <p:cNvSpPr txBox="1">
                <a:spLocks noChangeArrowheads="1"/>
              </p:cNvSpPr>
              <p:nvPr/>
            </p:nvSpPr>
            <p:spPr bwMode="auto">
              <a:xfrm>
                <a:off x="3224" y="3852"/>
                <a:ext cx="4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400"/>
                  <a:t>IDE</a:t>
                </a:r>
              </a:p>
            </p:txBody>
          </p:sp>
        </p:grpSp>
        <p:sp>
          <p:nvSpPr>
            <p:cNvPr id="24" name="Text Box 153"/>
            <p:cNvSpPr txBox="1">
              <a:spLocks noChangeArrowheads="1"/>
            </p:cNvSpPr>
            <p:nvPr/>
          </p:nvSpPr>
          <p:spPr bwMode="auto">
            <a:xfrm>
              <a:off x="2922" y="3732"/>
              <a:ext cx="8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000" i="1"/>
                <a:t>DECLARATIVE CONFIGURATION</a:t>
              </a:r>
            </a:p>
          </p:txBody>
        </p:sp>
      </p:grpSp>
      <p:sp>
        <p:nvSpPr>
          <p:cNvPr id="61" name="Rectangle 3"/>
          <p:cNvSpPr>
            <a:spLocks noGrp="1" noChangeArrowheads="1"/>
          </p:cNvSpPr>
          <p:nvPr>
            <p:ph type="body" idx="1"/>
          </p:nvPr>
        </p:nvSpPr>
        <p:spPr>
          <a:xfrm>
            <a:off x="4860422" y="1165645"/>
            <a:ext cx="4166105" cy="2852854"/>
          </a:xfrm>
        </p:spPr>
        <p:txBody>
          <a:bodyPr>
            <a:normAutofit fontScale="62500" lnSpcReduction="20000"/>
          </a:bodyPr>
          <a:lstStyle/>
          <a:p>
            <a:pPr eaLnBrk="1" hangingPunct="1"/>
            <a:endParaRPr lang="en-US" altLang="en-US" dirty="0"/>
          </a:p>
          <a:p>
            <a:pPr eaLnBrk="1" hangingPunct="1"/>
            <a:r>
              <a:rPr lang="en-US" altLang="en-US" dirty="0"/>
              <a:t>Not-really self-contained</a:t>
            </a:r>
          </a:p>
          <a:p>
            <a:pPr lvl="1" eaLnBrk="1" hangingPunct="1"/>
            <a:r>
              <a:rPr lang="en-US" altLang="en-US" dirty="0"/>
              <a:t>Dependencies</a:t>
            </a:r>
          </a:p>
          <a:p>
            <a:pPr lvl="2"/>
            <a:r>
              <a:rPr lang="en-US" altLang="en-US" dirty="0"/>
              <a:t>Application server version</a:t>
            </a:r>
          </a:p>
          <a:p>
            <a:pPr lvl="2"/>
            <a:r>
              <a:rPr lang="en-US" altLang="en-US" dirty="0"/>
              <a:t>Libraries</a:t>
            </a:r>
          </a:p>
          <a:p>
            <a:r>
              <a:rPr lang="fr-FR" altLang="en-US" dirty="0" err="1"/>
              <a:t>Complex</a:t>
            </a:r>
            <a:r>
              <a:rPr lang="fr-FR" altLang="en-US" dirty="0"/>
              <a:t> </a:t>
            </a:r>
            <a:r>
              <a:rPr lang="fr-FR" altLang="en-US" dirty="0" err="1"/>
              <a:t>wiring</a:t>
            </a:r>
            <a:r>
              <a:rPr lang="fr-FR" altLang="en-US" dirty="0"/>
              <a:t> of non-</a:t>
            </a:r>
            <a:r>
              <a:rPr lang="fr-FR" altLang="en-US" dirty="0" err="1"/>
              <a:t>functional</a:t>
            </a:r>
            <a:r>
              <a:rPr lang="fr-FR" altLang="en-US" dirty="0"/>
              <a:t> services </a:t>
            </a:r>
          </a:p>
          <a:p>
            <a:r>
              <a:rPr lang="fr-FR" altLang="en-US" dirty="0" err="1"/>
              <a:t>Huge</a:t>
            </a:r>
            <a:r>
              <a:rPr lang="fr-FR" altLang="en-US" dirty="0"/>
              <a:t> </a:t>
            </a:r>
            <a:r>
              <a:rPr lang="fr-FR" altLang="en-US" dirty="0" err="1"/>
              <a:t>cost</a:t>
            </a:r>
            <a:endParaRPr lang="en-US" altLang="en-US" dirty="0"/>
          </a:p>
          <a:p>
            <a:pPr lvl="1" eaLnBrk="1" hangingPunct="1"/>
            <a:endParaRPr lang="en-US" altLang="en-US" dirty="0"/>
          </a:p>
          <a:p>
            <a:pPr eaLnBrk="1" hangingPunct="1"/>
            <a:endParaRPr lang="en-US" altLang="en-US" dirty="0"/>
          </a:p>
        </p:txBody>
      </p:sp>
      <p:sp>
        <p:nvSpPr>
          <p:cNvPr id="3" name="Slide Number Placeholder 2"/>
          <p:cNvSpPr>
            <a:spLocks noGrp="1"/>
          </p:cNvSpPr>
          <p:nvPr>
            <p:ph type="sldNum" sz="quarter" idx="2"/>
          </p:nvPr>
        </p:nvSpPr>
        <p:spPr/>
        <p:txBody>
          <a:bodyPr/>
          <a:lstStyle/>
          <a:p>
            <a:fld id="{86CB4B4D-7CA3-9044-876B-883B54F8677D}" type="slidenum">
              <a:rPr lang="en-GB" smtClean="0"/>
              <a:t>5</a:t>
            </a:fld>
            <a:endParaRPr lang="en-GB"/>
          </a:p>
        </p:txBody>
      </p:sp>
    </p:spTree>
    <p:extLst>
      <p:ext uri="{BB962C8B-B14F-4D97-AF65-F5344CB8AC3E}">
        <p14:creationId xmlns:p14="http://schemas.microsoft.com/office/powerpoint/2010/main" val="402302112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Rolling upgrades</a:t>
            </a:r>
            <a:endParaRPr lang="nl-NL" sz="2000" dirty="0" err="1"/>
          </a:p>
        </p:txBody>
      </p:sp>
      <p:sp>
        <p:nvSpPr>
          <p:cNvPr id="7" name="Rechthoek 6">
            <a:extLst>
              <a:ext uri="{FF2B5EF4-FFF2-40B4-BE49-F238E27FC236}">
                <a16:creationId xmlns:a16="http://schemas.microsoft.com/office/drawing/2014/main" xmlns="" id="{D50D6B13-1BE2-4D75-8BA3-C6D2A989F17F}"/>
              </a:ext>
            </a:extLst>
          </p:cNvPr>
          <p:cNvSpPr/>
          <p:nvPr/>
        </p:nvSpPr>
        <p:spPr>
          <a:xfrm>
            <a:off x="229895" y="996276"/>
            <a:ext cx="2464136" cy="338554"/>
          </a:xfrm>
          <a:prstGeom prst="rect">
            <a:avLst/>
          </a:prstGeom>
          <a:solidFill>
            <a:schemeClr val="bg1">
              <a:lumMod val="85000"/>
            </a:schemeClr>
          </a:solidFill>
        </p:spPr>
        <p:txBody>
          <a:bodyPr wrap="none">
            <a:spAutoFit/>
          </a:bodyPr>
          <a:lstStyle/>
          <a:p>
            <a:r>
              <a:rPr lang="en-GB" dirty="0"/>
              <a:t>Edit deployment </a:t>
            </a:r>
            <a:r>
              <a:rPr lang="en-GB" dirty="0" err="1"/>
              <a:t>yaml</a:t>
            </a:r>
            <a:r>
              <a:rPr lang="en-GB" dirty="0"/>
              <a:t> file</a:t>
            </a:r>
          </a:p>
        </p:txBody>
      </p:sp>
      <p:pic>
        <p:nvPicPr>
          <p:cNvPr id="3" name="Afbeelding 2">
            <a:extLst>
              <a:ext uri="{FF2B5EF4-FFF2-40B4-BE49-F238E27FC236}">
                <a16:creationId xmlns:a16="http://schemas.microsoft.com/office/drawing/2014/main" xmlns="" id="{C5DDBD61-A39E-4738-A8F7-FF9D3DA329A5}"/>
              </a:ext>
            </a:extLst>
          </p:cNvPr>
          <p:cNvPicPr>
            <a:picLocks noChangeAspect="1"/>
          </p:cNvPicPr>
          <p:nvPr/>
        </p:nvPicPr>
        <p:blipFill>
          <a:blip r:embed="rId6"/>
          <a:stretch>
            <a:fillRect/>
          </a:stretch>
        </p:blipFill>
        <p:spPr>
          <a:xfrm>
            <a:off x="6021406" y="144538"/>
            <a:ext cx="2990850" cy="4505325"/>
          </a:xfrm>
          <a:prstGeom prst="rect">
            <a:avLst/>
          </a:prstGeom>
        </p:spPr>
      </p:pic>
      <p:pic>
        <p:nvPicPr>
          <p:cNvPr id="6" name="Afbeelding 5">
            <a:extLst>
              <a:ext uri="{FF2B5EF4-FFF2-40B4-BE49-F238E27FC236}">
                <a16:creationId xmlns:a16="http://schemas.microsoft.com/office/drawing/2014/main" xmlns="" id="{A8E4AAC1-4A8C-4EF5-BC69-4EC8B87903C1}"/>
              </a:ext>
            </a:extLst>
          </p:cNvPr>
          <p:cNvPicPr>
            <a:picLocks noChangeAspect="1"/>
          </p:cNvPicPr>
          <p:nvPr/>
        </p:nvPicPr>
        <p:blipFill>
          <a:blip r:embed="rId7"/>
          <a:stretch>
            <a:fillRect/>
          </a:stretch>
        </p:blipFill>
        <p:spPr>
          <a:xfrm>
            <a:off x="9525" y="3171825"/>
            <a:ext cx="6226139" cy="854284"/>
          </a:xfrm>
          <a:prstGeom prst="rect">
            <a:avLst/>
          </a:prstGeom>
        </p:spPr>
      </p:pic>
      <p:sp>
        <p:nvSpPr>
          <p:cNvPr id="11" name="Tekstvak 10">
            <a:extLst>
              <a:ext uri="{FF2B5EF4-FFF2-40B4-BE49-F238E27FC236}">
                <a16:creationId xmlns:a16="http://schemas.microsoft.com/office/drawing/2014/main" xmlns="" id="{A0254AC9-9384-4046-9A2D-EA7D48DCFB9D}"/>
              </a:ext>
            </a:extLst>
          </p:cNvPr>
          <p:cNvSpPr txBox="1"/>
          <p:nvPr/>
        </p:nvSpPr>
        <p:spPr>
          <a:xfrm>
            <a:off x="131744" y="1372573"/>
            <a:ext cx="5755348" cy="73866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nl-BE" sz="1400" dirty="0">
                <a:latin typeface="Courier New" panose="02070309020205020404" pitchFamily="49" charset="0"/>
                <a:cs typeface="Courier New" panose="02070309020205020404" pitchFamily="49" charset="0"/>
              </a:rPr>
              <a:t>kubectl get </a:t>
            </a:r>
            <a:r>
              <a:rPr lang="nl-BE" sz="1400" dirty="0" err="1">
                <a:latin typeface="Courier New" panose="02070309020205020404" pitchFamily="49" charset="0"/>
                <a:cs typeface="Courier New" panose="02070309020205020404" pitchFamily="49" charset="0"/>
              </a:rPr>
              <a:t>deployment</a:t>
            </a:r>
            <a:r>
              <a:rPr lang="nl-BE" sz="1400" dirty="0">
                <a:latin typeface="Courier New" panose="02070309020205020404" pitchFamily="49" charset="0"/>
                <a:cs typeface="Courier New" panose="02070309020205020404" pitchFamily="49" charset="0"/>
              </a:rPr>
              <a:t> market-data -o </a:t>
            </a:r>
            <a:r>
              <a:rPr lang="nl-BE" sz="1400" dirty="0" err="1">
                <a:latin typeface="Courier New" panose="02070309020205020404" pitchFamily="49" charset="0"/>
                <a:cs typeface="Courier New" panose="02070309020205020404" pitchFamily="49" charset="0"/>
              </a:rPr>
              <a:t>yaml</a:t>
            </a:r>
            <a:r>
              <a:rPr lang="nl-BE" sz="1400" dirty="0">
                <a:latin typeface="Courier New" panose="02070309020205020404" pitchFamily="49" charset="0"/>
                <a:cs typeface="Courier New" panose="02070309020205020404" pitchFamily="49" charset="0"/>
              </a:rPr>
              <a:t> &gt; </a:t>
            </a:r>
            <a:r>
              <a:rPr lang="nl-BE" sz="1400" dirty="0" err="1">
                <a:latin typeface="Courier New" panose="02070309020205020404" pitchFamily="49" charset="0"/>
                <a:cs typeface="Courier New" panose="02070309020205020404" pitchFamily="49" charset="0"/>
              </a:rPr>
              <a:t>tmp.yaml</a:t>
            </a:r>
            <a:endParaRPr lang="nl-BE" sz="1400" dirty="0">
              <a:latin typeface="Courier New" panose="02070309020205020404" pitchFamily="49" charset="0"/>
              <a:cs typeface="Courier New" panose="02070309020205020404" pitchFamily="49" charset="0"/>
            </a:endParaRPr>
          </a:p>
          <a:p>
            <a:pPr marL="0" marR="0" indent="0" algn="l" defTabSz="411480" rtl="0" fontAlgn="auto" latinLnBrk="0" hangingPunct="0">
              <a:lnSpc>
                <a:spcPct val="100000"/>
              </a:lnSpc>
              <a:spcBef>
                <a:spcPts val="0"/>
              </a:spcBef>
              <a:spcAft>
                <a:spcPts val="0"/>
              </a:spcAft>
              <a:buClrTx/>
              <a:buSzTx/>
              <a:buFontTx/>
              <a:buNone/>
              <a:tabLst/>
            </a:pPr>
            <a:r>
              <a:rPr lang="nl-BE" sz="1400" i="1" dirty="0">
                <a:latin typeface="Arial" panose="020B0604020202020204" pitchFamily="34" charset="0"/>
                <a:cs typeface="Arial" panose="020B0604020202020204" pitchFamily="34" charset="0"/>
              </a:rPr>
              <a:t>&lt;</a:t>
            </a:r>
            <a:r>
              <a:rPr lang="nl-BE" sz="1400" i="1" dirty="0" err="1">
                <a:latin typeface="Arial" panose="020B0604020202020204" pitchFamily="34" charset="0"/>
                <a:cs typeface="Arial" panose="020B0604020202020204" pitchFamily="34" charset="0"/>
              </a:rPr>
              <a:t>edit</a:t>
            </a:r>
            <a:r>
              <a:rPr lang="nl-BE" sz="1400" i="1" dirty="0">
                <a:latin typeface="Arial" panose="020B0604020202020204" pitchFamily="34" charset="0"/>
                <a:cs typeface="Arial" panose="020B0604020202020204" pitchFamily="34" charset="0"/>
              </a:rPr>
              <a:t> </a:t>
            </a:r>
            <a:r>
              <a:rPr lang="nl-BE" sz="1400" i="1" dirty="0" err="1">
                <a:latin typeface="Arial" panose="020B0604020202020204" pitchFamily="34" charset="0"/>
                <a:cs typeface="Arial" panose="020B0604020202020204" pitchFamily="34" charset="0"/>
              </a:rPr>
              <a:t>tmp.yaml</a:t>
            </a:r>
            <a:r>
              <a:rPr lang="nl-BE" sz="1400" i="1" dirty="0">
                <a:latin typeface="Arial" panose="020B0604020202020204" pitchFamily="34" charset="0"/>
                <a:cs typeface="Arial" panose="020B0604020202020204" pitchFamily="34" charset="0"/>
              </a:rPr>
              <a:t>&gt;</a:t>
            </a:r>
          </a:p>
          <a:p>
            <a:pPr marL="0" marR="0" indent="0" algn="l" defTabSz="411480" rtl="0" fontAlgn="auto" latinLnBrk="0" hangingPunct="0">
              <a:lnSpc>
                <a:spcPct val="100000"/>
              </a:lnSpc>
              <a:spcBef>
                <a:spcPts val="0"/>
              </a:spcBef>
              <a:spcAft>
                <a:spcPts val="0"/>
              </a:spcAft>
              <a:buClrTx/>
              <a:buSzTx/>
              <a:buFontTx/>
              <a:buNone/>
              <a:tabLst/>
            </a:pPr>
            <a:r>
              <a:rPr lang="nl-BE" sz="1400" dirty="0">
                <a:latin typeface="Courier New" panose="02070309020205020404" pitchFamily="49" charset="0"/>
                <a:cs typeface="Courier New" panose="02070309020205020404" pitchFamily="49" charset="0"/>
              </a:rPr>
              <a:t>kubectl </a:t>
            </a:r>
            <a:r>
              <a:rPr lang="nl-BE" sz="1400" dirty="0" err="1">
                <a:latin typeface="Courier New" panose="02070309020205020404" pitchFamily="49" charset="0"/>
                <a:cs typeface="Courier New" panose="02070309020205020404" pitchFamily="49" charset="0"/>
              </a:rPr>
              <a:t>replace</a:t>
            </a:r>
            <a:r>
              <a:rPr lang="nl-BE" sz="1400" dirty="0">
                <a:latin typeface="Courier New" panose="02070309020205020404" pitchFamily="49" charset="0"/>
                <a:cs typeface="Courier New" panose="02070309020205020404" pitchFamily="49" charset="0"/>
              </a:rPr>
              <a:t> –f </a:t>
            </a:r>
            <a:r>
              <a:rPr lang="nl-BE" sz="1400" dirty="0" err="1">
                <a:latin typeface="Courier New" panose="02070309020205020404" pitchFamily="49" charset="0"/>
                <a:cs typeface="Courier New" panose="02070309020205020404" pitchFamily="49" charset="0"/>
              </a:rPr>
              <a:t>tmp.yaml</a:t>
            </a:r>
            <a:r>
              <a:rPr lang="nl-BE" sz="1400" dirty="0">
                <a:latin typeface="Courier New" panose="02070309020205020404" pitchFamily="49" charset="0"/>
                <a:cs typeface="Courier New" panose="02070309020205020404" pitchFamily="49" charset="0"/>
              </a:rPr>
              <a:t>   </a:t>
            </a:r>
            <a:endParaRPr kumimoji="0" lang="en-GB" sz="1400" b="0" i="0" u="none" strike="noStrike" cap="none" spc="0" normalizeH="0" baseline="0" dirty="0">
              <a:ln>
                <a:noFill/>
              </a:ln>
              <a:solidFill>
                <a:srgbClr val="262626"/>
              </a:solidFill>
              <a:effectLst/>
              <a:uFillTx/>
              <a:latin typeface="Courier New" panose="02070309020205020404" pitchFamily="49" charset="0"/>
              <a:cs typeface="Courier New" panose="02070309020205020404" pitchFamily="49" charset="0"/>
              <a:sym typeface="Arial"/>
            </a:endParaRPr>
          </a:p>
        </p:txBody>
      </p:sp>
      <p:sp>
        <p:nvSpPr>
          <p:cNvPr id="12" name="Tekstvak 11">
            <a:extLst>
              <a:ext uri="{FF2B5EF4-FFF2-40B4-BE49-F238E27FC236}">
                <a16:creationId xmlns:a16="http://schemas.microsoft.com/office/drawing/2014/main" xmlns="" id="{76768CC3-2964-4A89-9F49-FA1B3605731F}"/>
              </a:ext>
            </a:extLst>
          </p:cNvPr>
          <p:cNvSpPr txBox="1"/>
          <p:nvPr/>
        </p:nvSpPr>
        <p:spPr>
          <a:xfrm>
            <a:off x="131744" y="2662161"/>
            <a:ext cx="5755348" cy="307775"/>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nl-BE" sz="1400" dirty="0">
                <a:latin typeface="Courier New" panose="02070309020205020404" pitchFamily="49" charset="0"/>
                <a:cs typeface="Courier New" panose="02070309020205020404" pitchFamily="49" charset="0"/>
              </a:rPr>
              <a:t>k</a:t>
            </a:r>
            <a:r>
              <a:rPr kumimoji="0" lang="nl-BE" sz="1400" b="0" i="0" u="none" strike="noStrike" cap="none" spc="0" normalizeH="0" baseline="0" dirty="0">
                <a:ln>
                  <a:noFill/>
                </a:ln>
                <a:solidFill>
                  <a:srgbClr val="262626"/>
                </a:solidFill>
                <a:effectLst/>
                <a:uFillTx/>
                <a:latin typeface="Courier New" panose="02070309020205020404" pitchFamily="49" charset="0"/>
                <a:cs typeface="Courier New" panose="02070309020205020404" pitchFamily="49" charset="0"/>
                <a:sym typeface="Arial"/>
              </a:rPr>
              <a:t>ubectl </a:t>
            </a:r>
            <a:r>
              <a:rPr kumimoji="0" lang="nl-BE" sz="1400" b="0" i="0" u="none" strike="noStrike" cap="none" spc="0" normalizeH="0" baseline="0" dirty="0" err="1">
                <a:ln>
                  <a:noFill/>
                </a:ln>
                <a:solidFill>
                  <a:srgbClr val="262626"/>
                </a:solidFill>
                <a:effectLst/>
                <a:uFillTx/>
                <a:latin typeface="Courier New" panose="02070309020205020404" pitchFamily="49" charset="0"/>
                <a:cs typeface="Courier New" panose="02070309020205020404" pitchFamily="49" charset="0"/>
                <a:sym typeface="Arial"/>
              </a:rPr>
              <a:t>edit</a:t>
            </a:r>
            <a:r>
              <a:rPr kumimoji="0" lang="nl-BE" sz="1400" b="0" i="0" u="none" strike="noStrike" cap="none" spc="0" normalizeH="0" baseline="0" dirty="0">
                <a:ln>
                  <a:noFill/>
                </a:ln>
                <a:solidFill>
                  <a:srgbClr val="262626"/>
                </a:solidFill>
                <a:effectLst/>
                <a:uFillTx/>
                <a:latin typeface="Courier New" panose="02070309020205020404" pitchFamily="49" charset="0"/>
                <a:cs typeface="Courier New" panose="02070309020205020404" pitchFamily="49" charset="0"/>
                <a:sym typeface="Arial"/>
              </a:rPr>
              <a:t> deployment.v1.apps/market-data</a:t>
            </a:r>
            <a:endParaRPr kumimoji="0" lang="en-GB" sz="1400" b="0" i="0" u="none" strike="noStrike" cap="none" spc="0" normalizeH="0" baseline="0" dirty="0">
              <a:ln>
                <a:noFill/>
              </a:ln>
              <a:solidFill>
                <a:srgbClr val="262626"/>
              </a:solidFill>
              <a:effectLst/>
              <a:uFillTx/>
              <a:latin typeface="Courier New" panose="02070309020205020404" pitchFamily="49" charset="0"/>
              <a:cs typeface="Courier New" panose="02070309020205020404" pitchFamily="49" charset="0"/>
              <a:sym typeface="Arial"/>
            </a:endParaRPr>
          </a:p>
        </p:txBody>
      </p:sp>
      <p:sp>
        <p:nvSpPr>
          <p:cNvPr id="13" name="Tekstvak 12">
            <a:extLst>
              <a:ext uri="{FF2B5EF4-FFF2-40B4-BE49-F238E27FC236}">
                <a16:creationId xmlns:a16="http://schemas.microsoft.com/office/drawing/2014/main" xmlns="" id="{5E0619A5-A663-4B84-9301-B523381EC6E6}"/>
              </a:ext>
            </a:extLst>
          </p:cNvPr>
          <p:cNvSpPr txBox="1"/>
          <p:nvPr/>
        </p:nvSpPr>
        <p:spPr>
          <a:xfrm>
            <a:off x="2034283" y="2195366"/>
            <a:ext cx="153085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nl-BE" sz="2000" b="0" i="0" u="none" strike="noStrike" cap="none" spc="0" normalizeH="0" baseline="0" dirty="0">
                <a:ln>
                  <a:noFill/>
                </a:ln>
                <a:solidFill>
                  <a:srgbClr val="262626"/>
                </a:solidFill>
                <a:effectLst/>
                <a:uFillTx/>
                <a:latin typeface="Arial"/>
                <a:ea typeface="Arial"/>
                <a:cs typeface="Arial"/>
                <a:sym typeface="Arial"/>
              </a:rPr>
              <a:t>OR</a:t>
            </a:r>
            <a:endParaRPr kumimoji="0" lang="en-GB" sz="2000" b="0" i="0" u="none" strike="noStrike" cap="none" spc="0" normalizeH="0" baseline="0" dirty="0">
              <a:ln>
                <a:noFill/>
              </a:ln>
              <a:solidFill>
                <a:srgbClr val="262626"/>
              </a:solidFill>
              <a:effectLst/>
              <a:uFillTx/>
              <a:latin typeface="Arial"/>
              <a:ea typeface="Arial"/>
              <a:cs typeface="Arial"/>
              <a:sym typeface="Arial"/>
            </a:endParaRPr>
          </a:p>
        </p:txBody>
      </p:sp>
      <p:sp>
        <p:nvSpPr>
          <p:cNvPr id="4" name="Slide Number Placeholder 3"/>
          <p:cNvSpPr>
            <a:spLocks noGrp="1"/>
          </p:cNvSpPr>
          <p:nvPr>
            <p:ph type="sldNum" sz="quarter" idx="2"/>
          </p:nvPr>
        </p:nvSpPr>
        <p:spPr/>
        <p:txBody>
          <a:bodyPr/>
          <a:lstStyle/>
          <a:p>
            <a:fld id="{86CB4B4D-7CA3-9044-876B-883B54F8677D}" type="slidenum">
              <a:rPr lang="en-GB" smtClean="0"/>
              <a:t>50</a:t>
            </a:fld>
            <a:endParaRPr lang="en-GB"/>
          </a:p>
        </p:txBody>
      </p:sp>
    </p:spTree>
    <p:extLst>
      <p:ext uri="{BB962C8B-B14F-4D97-AF65-F5344CB8AC3E}">
        <p14:creationId xmlns:p14="http://schemas.microsoft.com/office/powerpoint/2010/main" val="239620651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Afbeelding 9">
            <a:extLst>
              <a:ext uri="{FF2B5EF4-FFF2-40B4-BE49-F238E27FC236}">
                <a16:creationId xmlns:a16="http://schemas.microsoft.com/office/drawing/2014/main" xmlns="" id="{5AD33109-B1D0-43E5-A7C9-B84E34133D20}"/>
              </a:ext>
            </a:extLst>
          </p:cNvPr>
          <p:cNvPicPr>
            <a:picLocks noChangeAspect="1"/>
          </p:cNvPicPr>
          <p:nvPr/>
        </p:nvPicPr>
        <p:blipFill>
          <a:blip r:embed="rId2"/>
          <a:stretch>
            <a:fillRect/>
          </a:stretch>
        </p:blipFill>
        <p:spPr>
          <a:xfrm>
            <a:off x="-34365" y="2809875"/>
            <a:ext cx="9020175" cy="2333625"/>
          </a:xfrm>
          <a:prstGeom prst="rect">
            <a:avLst/>
          </a:prstGeom>
        </p:spPr>
      </p:pic>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Rolling upgrades</a:t>
            </a:r>
            <a:endParaRPr lang="nl-NL" sz="2000" dirty="0" err="1"/>
          </a:p>
        </p:txBody>
      </p:sp>
      <p:pic>
        <p:nvPicPr>
          <p:cNvPr id="8" name="Afbeelding 7">
            <a:extLst>
              <a:ext uri="{FF2B5EF4-FFF2-40B4-BE49-F238E27FC236}">
                <a16:creationId xmlns:a16="http://schemas.microsoft.com/office/drawing/2014/main" xmlns="" id="{EE55DD9E-ABC8-496C-AE1C-5DF27B236131}"/>
              </a:ext>
            </a:extLst>
          </p:cNvPr>
          <p:cNvPicPr>
            <a:picLocks noChangeAspect="1"/>
          </p:cNvPicPr>
          <p:nvPr/>
        </p:nvPicPr>
        <p:blipFill>
          <a:blip r:embed="rId7"/>
          <a:stretch>
            <a:fillRect/>
          </a:stretch>
        </p:blipFill>
        <p:spPr>
          <a:xfrm>
            <a:off x="0" y="978938"/>
            <a:ext cx="4171950" cy="1971675"/>
          </a:xfrm>
          <a:prstGeom prst="rect">
            <a:avLst/>
          </a:prstGeom>
        </p:spPr>
      </p:pic>
      <p:pic>
        <p:nvPicPr>
          <p:cNvPr id="9" name="Afbeelding 8">
            <a:extLst>
              <a:ext uri="{FF2B5EF4-FFF2-40B4-BE49-F238E27FC236}">
                <a16:creationId xmlns:a16="http://schemas.microsoft.com/office/drawing/2014/main" xmlns="" id="{6574E45F-FCBD-480C-ABD2-AC50767B080A}"/>
              </a:ext>
            </a:extLst>
          </p:cNvPr>
          <p:cNvPicPr>
            <a:picLocks noChangeAspect="1"/>
          </p:cNvPicPr>
          <p:nvPr/>
        </p:nvPicPr>
        <p:blipFill>
          <a:blip r:embed="rId8"/>
          <a:stretch>
            <a:fillRect/>
          </a:stretch>
        </p:blipFill>
        <p:spPr>
          <a:xfrm>
            <a:off x="4538059" y="836063"/>
            <a:ext cx="4067175" cy="2114550"/>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51</a:t>
            </a:fld>
            <a:endParaRPr lang="en-GB"/>
          </a:p>
        </p:txBody>
      </p:sp>
    </p:spTree>
    <p:extLst>
      <p:ext uri="{BB962C8B-B14F-4D97-AF65-F5344CB8AC3E}">
        <p14:creationId xmlns:p14="http://schemas.microsoft.com/office/powerpoint/2010/main" val="1339576800"/>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Afbeelding 9">
            <a:extLst>
              <a:ext uri="{FF2B5EF4-FFF2-40B4-BE49-F238E27FC236}">
                <a16:creationId xmlns:a16="http://schemas.microsoft.com/office/drawing/2014/main" xmlns="" id="{5AD33109-B1D0-43E5-A7C9-B84E34133D20}"/>
              </a:ext>
            </a:extLst>
          </p:cNvPr>
          <p:cNvPicPr>
            <a:picLocks noChangeAspect="1"/>
          </p:cNvPicPr>
          <p:nvPr/>
        </p:nvPicPr>
        <p:blipFill>
          <a:blip r:embed="rId2"/>
          <a:stretch>
            <a:fillRect/>
          </a:stretch>
        </p:blipFill>
        <p:spPr>
          <a:xfrm>
            <a:off x="0" y="868060"/>
            <a:ext cx="9020175" cy="2333625"/>
          </a:xfrm>
          <a:prstGeom prst="rect">
            <a:avLst/>
          </a:prstGeom>
        </p:spPr>
      </p:pic>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Rolling upgrades</a:t>
            </a:r>
            <a:endParaRPr lang="nl-NL" sz="2000" dirty="0" err="1"/>
          </a:p>
        </p:txBody>
      </p:sp>
      <p:pic>
        <p:nvPicPr>
          <p:cNvPr id="3" name="Afbeelding 2">
            <a:extLst>
              <a:ext uri="{FF2B5EF4-FFF2-40B4-BE49-F238E27FC236}">
                <a16:creationId xmlns:a16="http://schemas.microsoft.com/office/drawing/2014/main" xmlns="" id="{47A292C8-6B29-4CFA-A457-1FE4665AEABA}"/>
              </a:ext>
            </a:extLst>
          </p:cNvPr>
          <p:cNvPicPr>
            <a:picLocks noChangeAspect="1"/>
          </p:cNvPicPr>
          <p:nvPr/>
        </p:nvPicPr>
        <p:blipFill>
          <a:blip r:embed="rId7"/>
          <a:stretch>
            <a:fillRect/>
          </a:stretch>
        </p:blipFill>
        <p:spPr>
          <a:xfrm>
            <a:off x="282325" y="2940799"/>
            <a:ext cx="7962900" cy="2038350"/>
          </a:xfrm>
          <a:prstGeom prst="rect">
            <a:avLst/>
          </a:prstGeom>
        </p:spPr>
      </p:pic>
      <p:sp>
        <p:nvSpPr>
          <p:cNvPr id="4" name="Slide Number Placeholder 3"/>
          <p:cNvSpPr>
            <a:spLocks noGrp="1"/>
          </p:cNvSpPr>
          <p:nvPr>
            <p:ph type="sldNum" sz="quarter" idx="2"/>
          </p:nvPr>
        </p:nvSpPr>
        <p:spPr/>
        <p:txBody>
          <a:bodyPr/>
          <a:lstStyle/>
          <a:p>
            <a:fld id="{86CB4B4D-7CA3-9044-876B-883B54F8677D}" type="slidenum">
              <a:rPr lang="en-GB" smtClean="0"/>
              <a:t>52</a:t>
            </a:fld>
            <a:endParaRPr lang="en-GB"/>
          </a:p>
        </p:txBody>
      </p:sp>
    </p:spTree>
    <p:extLst>
      <p:ext uri="{BB962C8B-B14F-4D97-AF65-F5344CB8AC3E}">
        <p14:creationId xmlns:p14="http://schemas.microsoft.com/office/powerpoint/2010/main" val="3410817758"/>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3" name="Text Placeholder 2"/>
          <p:cNvSpPr>
            <a:spLocks noGrp="1"/>
          </p:cNvSpPr>
          <p:nvPr>
            <p:ph type="body" sz="half" idx="1"/>
          </p:nvPr>
        </p:nvSpPr>
        <p:spPr>
          <a:xfrm>
            <a:off x="1479304" y="986936"/>
            <a:ext cx="6116129" cy="3934721"/>
          </a:xfrm>
        </p:spPr>
        <p:txBody>
          <a:bodyPr>
            <a:normAutofit fontScale="62500" lnSpcReduction="20000"/>
          </a:bodyPr>
          <a:lstStyle/>
          <a:p>
            <a:pPr>
              <a:lnSpc>
                <a:spcPct val="130000"/>
              </a:lnSpc>
            </a:pPr>
            <a:r>
              <a:rPr lang="en-GB" b="1" dirty="0"/>
              <a:t>Stateless service-oriented workloads</a:t>
            </a:r>
          </a:p>
          <a:p>
            <a:pPr lvl="1">
              <a:lnSpc>
                <a:spcPct val="130000"/>
              </a:lnSpc>
            </a:pPr>
            <a:r>
              <a:rPr lang="en-GB" dirty="0"/>
              <a:t>ReplicaSets</a:t>
            </a:r>
          </a:p>
          <a:p>
            <a:pPr lvl="1">
              <a:lnSpc>
                <a:spcPct val="130000"/>
              </a:lnSpc>
            </a:pPr>
            <a:r>
              <a:rPr lang="en-GB" dirty="0"/>
              <a:t>Exposing services of Pods</a:t>
            </a:r>
          </a:p>
          <a:p>
            <a:pPr lvl="1">
              <a:lnSpc>
                <a:spcPct val="130000"/>
              </a:lnSpc>
            </a:pPr>
            <a:r>
              <a:rPr lang="en-GB" dirty="0"/>
              <a:t>Rolling upgrades</a:t>
            </a:r>
          </a:p>
          <a:p>
            <a:pPr lvl="1">
              <a:lnSpc>
                <a:spcPct val="130000"/>
              </a:lnSpc>
            </a:pPr>
            <a:r>
              <a:rPr lang="en-GB" dirty="0"/>
              <a:t>Configuration and customization of rolling upgrade process</a:t>
            </a:r>
          </a:p>
          <a:p>
            <a:pPr lvl="1">
              <a:lnSpc>
                <a:spcPct val="130000"/>
              </a:lnSpc>
            </a:pPr>
            <a:r>
              <a:rPr lang="en-GB" b="1" dirty="0"/>
              <a:t>Blue-green deployments</a:t>
            </a:r>
          </a:p>
          <a:p>
            <a:pPr>
              <a:lnSpc>
                <a:spcPct val="130000"/>
              </a:lnSpc>
            </a:pPr>
            <a:r>
              <a:rPr lang="en-GB" dirty="0"/>
              <a:t>Persistent volumes and stateful applications</a:t>
            </a:r>
          </a:p>
          <a:p>
            <a:pPr lvl="1">
              <a:lnSpc>
                <a:spcPct val="130000"/>
              </a:lnSpc>
            </a:pPr>
            <a:r>
              <a:rPr lang="en-GB" dirty="0"/>
              <a:t>External, Local, Shared volumes</a:t>
            </a:r>
          </a:p>
          <a:p>
            <a:pPr lvl="1">
              <a:lnSpc>
                <a:spcPct val="130000"/>
              </a:lnSpc>
            </a:pPr>
            <a:r>
              <a:rPr lang="en-GB" dirty="0"/>
              <a:t>Plugin architecture for volume drivers</a:t>
            </a:r>
          </a:p>
          <a:p>
            <a:pPr lvl="1">
              <a:lnSpc>
                <a:spcPct val="130000"/>
              </a:lnSpc>
            </a:pPr>
            <a:r>
              <a:rPr lang="en-GB" dirty="0"/>
              <a:t>Services networking model for stateful applications</a:t>
            </a:r>
          </a:p>
          <a:p>
            <a:pPr lvl="1">
              <a:lnSpc>
                <a:spcPct val="130000"/>
              </a:lnSpc>
            </a:pPr>
            <a:r>
              <a:rPr lang="en-GB" dirty="0"/>
              <a:t>StatefulSet</a:t>
            </a:r>
          </a:p>
          <a:p>
            <a:pPr>
              <a:lnSpc>
                <a:spcPct val="130000"/>
              </a:lnSpc>
            </a:pPr>
            <a:r>
              <a:rPr lang="en-GB" dirty="0"/>
              <a:t>Reusable container configuration</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53</a:t>
            </a:fld>
            <a:endParaRPr lang="en-GB"/>
          </a:p>
        </p:txBody>
      </p:sp>
    </p:spTree>
    <p:extLst>
      <p:ext uri="{BB962C8B-B14F-4D97-AF65-F5344CB8AC3E}">
        <p14:creationId xmlns:p14="http://schemas.microsoft.com/office/powerpoint/2010/main" val="188948979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Canary deployment </a:t>
            </a:r>
            <a:endParaRPr lang="nl-NL" sz="2000" dirty="0" err="1"/>
          </a:p>
        </p:txBody>
      </p:sp>
      <p:sp>
        <p:nvSpPr>
          <p:cNvPr id="7" name="Rechthoek 6">
            <a:extLst>
              <a:ext uri="{FF2B5EF4-FFF2-40B4-BE49-F238E27FC236}">
                <a16:creationId xmlns:a16="http://schemas.microsoft.com/office/drawing/2014/main" xmlns="" id="{D50D6B13-1BE2-4D75-8BA3-C6D2A989F17F}"/>
              </a:ext>
            </a:extLst>
          </p:cNvPr>
          <p:cNvSpPr/>
          <p:nvPr/>
        </p:nvSpPr>
        <p:spPr>
          <a:xfrm>
            <a:off x="229895" y="996276"/>
            <a:ext cx="6603090" cy="338554"/>
          </a:xfrm>
          <a:prstGeom prst="rect">
            <a:avLst/>
          </a:prstGeom>
          <a:solidFill>
            <a:schemeClr val="bg1">
              <a:lumMod val="85000"/>
            </a:schemeClr>
          </a:solidFill>
        </p:spPr>
        <p:txBody>
          <a:bodyPr wrap="none">
            <a:spAutoFit/>
          </a:bodyPr>
          <a:lstStyle/>
          <a:p>
            <a:r>
              <a:rPr lang="en-GB" dirty="0"/>
              <a:t>Specify new deployment </a:t>
            </a:r>
            <a:r>
              <a:rPr lang="en-GB" dirty="0" err="1"/>
              <a:t>yaml</a:t>
            </a:r>
            <a:r>
              <a:rPr lang="en-GB" dirty="0"/>
              <a:t> file for canary deployment with new label</a:t>
            </a:r>
          </a:p>
        </p:txBody>
      </p:sp>
      <p:pic>
        <p:nvPicPr>
          <p:cNvPr id="9" name="Afbeelding 8">
            <a:extLst>
              <a:ext uri="{FF2B5EF4-FFF2-40B4-BE49-F238E27FC236}">
                <a16:creationId xmlns:a16="http://schemas.microsoft.com/office/drawing/2014/main" xmlns="" id="{FB4E4893-290E-4AC3-9DBC-FC7AAC5037F9}"/>
              </a:ext>
            </a:extLst>
          </p:cNvPr>
          <p:cNvPicPr>
            <a:picLocks noChangeAspect="1"/>
          </p:cNvPicPr>
          <p:nvPr/>
        </p:nvPicPr>
        <p:blipFill>
          <a:blip r:embed="rId6"/>
          <a:stretch>
            <a:fillRect/>
          </a:stretch>
        </p:blipFill>
        <p:spPr>
          <a:xfrm>
            <a:off x="160629" y="1473517"/>
            <a:ext cx="3619500" cy="3400425"/>
          </a:xfrm>
          <a:prstGeom prst="rect">
            <a:avLst/>
          </a:prstGeom>
        </p:spPr>
      </p:pic>
      <p:pic>
        <p:nvPicPr>
          <p:cNvPr id="10" name="Afbeelding 9">
            <a:extLst>
              <a:ext uri="{FF2B5EF4-FFF2-40B4-BE49-F238E27FC236}">
                <a16:creationId xmlns:a16="http://schemas.microsoft.com/office/drawing/2014/main" xmlns="" id="{C4AC7298-BD9C-4749-BEE7-D4A80A433463}"/>
              </a:ext>
            </a:extLst>
          </p:cNvPr>
          <p:cNvPicPr>
            <a:picLocks noChangeAspect="1"/>
          </p:cNvPicPr>
          <p:nvPr/>
        </p:nvPicPr>
        <p:blipFill>
          <a:blip r:embed="rId7"/>
          <a:stretch>
            <a:fillRect/>
          </a:stretch>
        </p:blipFill>
        <p:spPr>
          <a:xfrm>
            <a:off x="2531858" y="1737360"/>
            <a:ext cx="6173991" cy="2525077"/>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54</a:t>
            </a:fld>
            <a:endParaRPr lang="en-GB"/>
          </a:p>
        </p:txBody>
      </p:sp>
    </p:spTree>
    <p:extLst>
      <p:ext uri="{BB962C8B-B14F-4D97-AF65-F5344CB8AC3E}">
        <p14:creationId xmlns:p14="http://schemas.microsoft.com/office/powerpoint/2010/main" val="4058092456"/>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3" name="Rectangle 1">
            <a:extLst>
              <a:ext uri="{FF2B5EF4-FFF2-40B4-BE49-F238E27FC236}">
                <a16:creationId xmlns:a16="http://schemas.microsoft.com/office/drawing/2014/main" xmlns="" id="{D07285C2-99BF-4368-81B7-59BED6D81624}"/>
              </a:ext>
            </a:extLst>
          </p:cNvPr>
          <p:cNvSpPr>
            <a:spLocks noChangeArrowheads="1"/>
          </p:cNvSpPr>
          <p:nvPr/>
        </p:nvSpPr>
        <p:spPr bwMode="auto">
          <a:xfrm>
            <a:off x="-1" y="4306464"/>
            <a:ext cx="72760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The service forwards requests to your new canary pod based on the service’s label selector, which doesn’t restrict on the track label</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6" name="Afbeelding 5" descr="Afbeelding met tekst, kaart&#10;&#10;Automatisch gegenereerde beschrijving">
            <a:extLst>
              <a:ext uri="{FF2B5EF4-FFF2-40B4-BE49-F238E27FC236}">
                <a16:creationId xmlns:a16="http://schemas.microsoft.com/office/drawing/2014/main" xmlns="" id="{FA3D6566-B72C-4640-92F7-6C053242D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774" y="938232"/>
            <a:ext cx="4551663" cy="3368231"/>
          </a:xfrm>
          <a:prstGeom prst="rect">
            <a:avLst/>
          </a:prstGeom>
        </p:spPr>
      </p:pic>
      <p:sp>
        <p:nvSpPr>
          <p:cNvPr id="8" name="Tekstvak 7">
            <a:extLst>
              <a:ext uri="{FF2B5EF4-FFF2-40B4-BE49-F238E27FC236}">
                <a16:creationId xmlns:a16="http://schemas.microsoft.com/office/drawing/2014/main" xmlns="" id="{A2F606DA-0DE5-4501-B5E9-6DFAAEE76693}"/>
              </a:ext>
              <a:ext uri="{C183D7F6-B498-43B3-948B-1728B52AA6E4}">
                <adec:decorative xmlns:adec="http://schemas.microsoft.com/office/drawing/2017/decorative" xmlns="" val="1"/>
              </a:ext>
            </a:extLst>
          </p:cNvPr>
          <p:cNvSpPr txBox="1"/>
          <p:nvPr/>
        </p:nvSpPr>
        <p:spPr>
          <a:xfrm>
            <a:off x="6228273" y="3732363"/>
            <a:ext cx="339304" cy="123112"/>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nl-BE" sz="800" dirty="0" err="1">
                <a:latin typeface="Calibri" panose="020F0502020204030204" pitchFamily="34" charset="0"/>
                <a:cs typeface="Calibri" panose="020F0502020204030204" pitchFamily="34" charset="0"/>
              </a:rPr>
              <a:t>c</a:t>
            </a:r>
            <a:r>
              <a:rPr kumimoji="0" lang="nl-BE" sz="800" b="0" i="0" u="none" strike="noStrike" cap="none" spc="0" normalizeH="0" baseline="0" dirty="0" err="1">
                <a:ln>
                  <a:noFill/>
                </a:ln>
                <a:solidFill>
                  <a:srgbClr val="262626"/>
                </a:solidFill>
                <a:effectLst/>
                <a:uFillTx/>
                <a:latin typeface="Calibri" panose="020F0502020204030204" pitchFamily="34" charset="0"/>
                <a:cs typeface="Calibri" panose="020F0502020204030204" pitchFamily="34" charset="0"/>
                <a:sym typeface="Arial"/>
              </a:rPr>
              <a:t>a</a:t>
            </a:r>
            <a:r>
              <a:rPr lang="nl-BE" sz="800" dirty="0" err="1">
                <a:latin typeface="Calibri" panose="020F0502020204030204" pitchFamily="34" charset="0"/>
                <a:cs typeface="Calibri" panose="020F0502020204030204" pitchFamily="34" charset="0"/>
              </a:rPr>
              <a:t>n</a:t>
            </a:r>
            <a:r>
              <a:rPr kumimoji="0" lang="nl-BE" sz="800" b="0" i="0" u="none" strike="noStrike" cap="none" spc="0" normalizeH="0" baseline="0" dirty="0" err="1">
                <a:ln>
                  <a:noFill/>
                </a:ln>
                <a:solidFill>
                  <a:srgbClr val="262626"/>
                </a:solidFill>
                <a:effectLst/>
                <a:uFillTx/>
                <a:latin typeface="Calibri" panose="020F0502020204030204" pitchFamily="34" charset="0"/>
                <a:cs typeface="Calibri" panose="020F0502020204030204" pitchFamily="34" charset="0"/>
                <a:sym typeface="Arial"/>
              </a:rPr>
              <a:t>ary</a:t>
            </a:r>
            <a:endParaRPr kumimoji="0" lang="en-GB" sz="800" b="0" i="0" u="none" strike="noStrike" cap="none" spc="0" normalizeH="0" baseline="0" dirty="0">
              <a:ln>
                <a:noFill/>
              </a:ln>
              <a:solidFill>
                <a:srgbClr val="262626"/>
              </a:solidFill>
              <a:effectLst/>
              <a:uFillTx/>
              <a:latin typeface="Calibri" panose="020F0502020204030204" pitchFamily="34" charset="0"/>
              <a:cs typeface="Calibri" panose="020F0502020204030204" pitchFamily="34" charset="0"/>
              <a:sym typeface="Arial"/>
            </a:endParaRPr>
          </a:p>
        </p:txBody>
      </p:sp>
      <p:sp>
        <p:nvSpPr>
          <p:cNvPr id="11" name="Text Placeholder 3">
            <a:extLst>
              <a:ext uri="{FF2B5EF4-FFF2-40B4-BE49-F238E27FC236}">
                <a16:creationId xmlns:a16="http://schemas.microsoft.com/office/drawing/2014/main" xmlns="" id="{31313911-E5CD-4950-A23E-28AB8AC2A92F}"/>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Canary deployment </a:t>
            </a:r>
            <a:endParaRPr lang="nl-NL" sz="2000"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55</a:t>
            </a:fld>
            <a:endParaRPr lang="en-GB"/>
          </a:p>
        </p:txBody>
      </p:sp>
    </p:spTree>
    <p:extLst>
      <p:ext uri="{BB962C8B-B14F-4D97-AF65-F5344CB8AC3E}">
        <p14:creationId xmlns:p14="http://schemas.microsoft.com/office/powerpoint/2010/main" val="3334546966"/>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spcBef>
                <a:spcPts val="0"/>
              </a:spcBef>
              <a:buNone/>
            </a:pPr>
            <a:r>
              <a:rPr lang="en-US" sz="2000" dirty="0"/>
              <a:t>Blue-Green deployments</a:t>
            </a:r>
            <a:endParaRPr lang="nl-NL" sz="2000" dirty="0" err="1"/>
          </a:p>
        </p:txBody>
      </p:sp>
      <p:pic>
        <p:nvPicPr>
          <p:cNvPr id="4" name="Afbeelding 3">
            <a:extLst>
              <a:ext uri="{FF2B5EF4-FFF2-40B4-BE49-F238E27FC236}">
                <a16:creationId xmlns:a16="http://schemas.microsoft.com/office/drawing/2014/main" xmlns="" id="{7ACECAC7-0522-4F18-84E8-E58B06374EB2}"/>
              </a:ext>
            </a:extLst>
          </p:cNvPr>
          <p:cNvPicPr>
            <a:picLocks noChangeAspect="1"/>
          </p:cNvPicPr>
          <p:nvPr/>
        </p:nvPicPr>
        <p:blipFill>
          <a:blip r:embed="rId6"/>
          <a:stretch>
            <a:fillRect/>
          </a:stretch>
        </p:blipFill>
        <p:spPr>
          <a:xfrm>
            <a:off x="229895" y="919162"/>
            <a:ext cx="7168765" cy="3751283"/>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56</a:t>
            </a:fld>
            <a:endParaRPr lang="en-GB"/>
          </a:p>
        </p:txBody>
      </p:sp>
    </p:spTree>
    <p:extLst>
      <p:ext uri="{BB962C8B-B14F-4D97-AF65-F5344CB8AC3E}">
        <p14:creationId xmlns:p14="http://schemas.microsoft.com/office/powerpoint/2010/main" val="475869810"/>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spcBef>
                <a:spcPts val="0"/>
              </a:spcBef>
              <a:buNone/>
            </a:pPr>
            <a:r>
              <a:rPr lang="en-US" sz="2000" dirty="0"/>
              <a:t>Blue-Green deployments</a:t>
            </a:r>
            <a:endParaRPr lang="nl-NL" sz="2000" dirty="0" err="1"/>
          </a:p>
        </p:txBody>
      </p:sp>
      <p:pic>
        <p:nvPicPr>
          <p:cNvPr id="3" name="Afbeelding 2">
            <a:extLst>
              <a:ext uri="{FF2B5EF4-FFF2-40B4-BE49-F238E27FC236}">
                <a16:creationId xmlns:a16="http://schemas.microsoft.com/office/drawing/2014/main" xmlns="" id="{BDBB58F9-5036-44DB-962F-BE32F1EC3119}"/>
              </a:ext>
            </a:extLst>
          </p:cNvPr>
          <p:cNvPicPr>
            <a:picLocks noChangeAspect="1"/>
          </p:cNvPicPr>
          <p:nvPr/>
        </p:nvPicPr>
        <p:blipFill>
          <a:blip r:embed="rId6"/>
          <a:stretch>
            <a:fillRect/>
          </a:stretch>
        </p:blipFill>
        <p:spPr>
          <a:xfrm>
            <a:off x="733423" y="919813"/>
            <a:ext cx="7200901" cy="3966512"/>
          </a:xfrm>
          <a:prstGeom prst="rect">
            <a:avLst/>
          </a:prstGeom>
        </p:spPr>
      </p:pic>
      <p:sp>
        <p:nvSpPr>
          <p:cNvPr id="4" name="Slide Number Placeholder 3"/>
          <p:cNvSpPr>
            <a:spLocks noGrp="1"/>
          </p:cNvSpPr>
          <p:nvPr>
            <p:ph type="sldNum" sz="quarter" idx="2"/>
          </p:nvPr>
        </p:nvSpPr>
        <p:spPr/>
        <p:txBody>
          <a:bodyPr/>
          <a:lstStyle/>
          <a:p>
            <a:fld id="{86CB4B4D-7CA3-9044-876B-883B54F8677D}" type="slidenum">
              <a:rPr lang="en-GB" smtClean="0"/>
              <a:t>57</a:t>
            </a:fld>
            <a:endParaRPr lang="en-GB"/>
          </a:p>
        </p:txBody>
      </p:sp>
    </p:spTree>
    <p:extLst>
      <p:ext uri="{BB962C8B-B14F-4D97-AF65-F5344CB8AC3E}">
        <p14:creationId xmlns:p14="http://schemas.microsoft.com/office/powerpoint/2010/main" val="609049053"/>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3" name="Text Placeholder 2"/>
          <p:cNvSpPr>
            <a:spLocks noGrp="1"/>
          </p:cNvSpPr>
          <p:nvPr>
            <p:ph type="body" sz="half" idx="1"/>
          </p:nvPr>
        </p:nvSpPr>
        <p:spPr>
          <a:xfrm>
            <a:off x="1479304" y="986936"/>
            <a:ext cx="6116129" cy="3934721"/>
          </a:xfrm>
        </p:spPr>
        <p:txBody>
          <a:bodyPr>
            <a:normAutofit fontScale="62500" lnSpcReduction="20000"/>
          </a:bodyPr>
          <a:lstStyle/>
          <a:p>
            <a:pPr>
              <a:lnSpc>
                <a:spcPct val="130000"/>
              </a:lnSpc>
            </a:pPr>
            <a:r>
              <a:rPr lang="en-GB" b="1" dirty="0"/>
              <a:t>Stateless service-oriented workloads</a:t>
            </a:r>
          </a:p>
          <a:p>
            <a:pPr lvl="1">
              <a:lnSpc>
                <a:spcPct val="130000"/>
              </a:lnSpc>
            </a:pPr>
            <a:r>
              <a:rPr lang="en-GB" dirty="0"/>
              <a:t>ReplicaSets</a:t>
            </a:r>
          </a:p>
          <a:p>
            <a:pPr lvl="1">
              <a:lnSpc>
                <a:spcPct val="130000"/>
              </a:lnSpc>
            </a:pPr>
            <a:r>
              <a:rPr lang="en-GB" dirty="0"/>
              <a:t>Exposing services of Pods</a:t>
            </a:r>
          </a:p>
          <a:p>
            <a:pPr lvl="1">
              <a:lnSpc>
                <a:spcPct val="130000"/>
              </a:lnSpc>
            </a:pPr>
            <a:r>
              <a:rPr lang="en-GB" dirty="0"/>
              <a:t>Rolling upgrades</a:t>
            </a:r>
          </a:p>
          <a:p>
            <a:pPr lvl="1">
              <a:lnSpc>
                <a:spcPct val="130000"/>
              </a:lnSpc>
            </a:pPr>
            <a:r>
              <a:rPr lang="en-GB" dirty="0"/>
              <a:t>Configuration and customization of rolling upgrade process</a:t>
            </a:r>
          </a:p>
          <a:p>
            <a:pPr lvl="1">
              <a:lnSpc>
                <a:spcPct val="130000"/>
              </a:lnSpc>
            </a:pPr>
            <a:r>
              <a:rPr lang="en-GB" dirty="0"/>
              <a:t>Blue-green deployments</a:t>
            </a:r>
          </a:p>
          <a:p>
            <a:pPr>
              <a:lnSpc>
                <a:spcPct val="130000"/>
              </a:lnSpc>
            </a:pPr>
            <a:r>
              <a:rPr lang="en-GB" b="1" dirty="0"/>
              <a:t>Persistent volumes and stateful applications</a:t>
            </a:r>
          </a:p>
          <a:p>
            <a:pPr lvl="1">
              <a:lnSpc>
                <a:spcPct val="130000"/>
              </a:lnSpc>
            </a:pPr>
            <a:r>
              <a:rPr lang="en-GB" b="1" dirty="0"/>
              <a:t>External, Local, Shared volumes</a:t>
            </a:r>
          </a:p>
          <a:p>
            <a:pPr lvl="1">
              <a:lnSpc>
                <a:spcPct val="130000"/>
              </a:lnSpc>
            </a:pPr>
            <a:r>
              <a:rPr lang="en-GB" dirty="0"/>
              <a:t>Plugin architecture for volume drivers</a:t>
            </a:r>
          </a:p>
          <a:p>
            <a:pPr lvl="1">
              <a:lnSpc>
                <a:spcPct val="130000"/>
              </a:lnSpc>
            </a:pPr>
            <a:r>
              <a:rPr lang="en-GB" dirty="0"/>
              <a:t>Services networking model for stateful applications</a:t>
            </a:r>
          </a:p>
          <a:p>
            <a:pPr lvl="1">
              <a:lnSpc>
                <a:spcPct val="130000"/>
              </a:lnSpc>
            </a:pPr>
            <a:r>
              <a:rPr lang="en-GB" dirty="0"/>
              <a:t>StatefulSet</a:t>
            </a:r>
          </a:p>
          <a:p>
            <a:pPr>
              <a:lnSpc>
                <a:spcPct val="130000"/>
              </a:lnSpc>
            </a:pPr>
            <a:r>
              <a:rPr lang="en-GB" dirty="0"/>
              <a:t>Reusable container configuration</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58</a:t>
            </a:fld>
            <a:endParaRPr lang="en-GB"/>
          </a:p>
        </p:txBody>
      </p:sp>
    </p:spTree>
    <p:extLst>
      <p:ext uri="{BB962C8B-B14F-4D97-AF65-F5344CB8AC3E}">
        <p14:creationId xmlns:p14="http://schemas.microsoft.com/office/powerpoint/2010/main" val="3392097170"/>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3062444" y="4741287"/>
            <a:ext cx="279883" cy="276999"/>
          </a:xfrm>
        </p:spPr>
        <p:txBody>
          <a:bodyPr/>
          <a:lstStyle/>
          <a:p>
            <a:fld id="{0D65AAE5-278B-471D-99EB-47EC81D812E7}" type="slidenum">
              <a:rPr lang="en-US" smtClean="0"/>
              <a:pPr/>
              <a:t>59</a:t>
            </a:fld>
            <a:endParaRPr lang="en-US"/>
          </a:p>
        </p:txBody>
      </p:sp>
      <p:pic>
        <p:nvPicPr>
          <p:cNvPr id="27" name="Picture 26"/>
          <p:cNvPicPr>
            <a:picLocks noChangeAspect="1"/>
          </p:cNvPicPr>
          <p:nvPr/>
        </p:nvPicPr>
        <p:blipFill>
          <a:blip r:embed="rId2" cstate="print"/>
          <a:stretch>
            <a:fillRect/>
          </a:stretch>
        </p:blipFill>
        <p:spPr>
          <a:xfrm>
            <a:off x="1126416" y="667759"/>
            <a:ext cx="4431821" cy="3894068"/>
          </a:xfrm>
          <a:prstGeom prst="rect">
            <a:avLst/>
          </a:prstGeom>
        </p:spPr>
      </p:pic>
      <p:sp>
        <p:nvSpPr>
          <p:cNvPr id="5" name="TextBox 4"/>
          <p:cNvSpPr txBox="1"/>
          <p:nvPr/>
        </p:nvSpPr>
        <p:spPr>
          <a:xfrm>
            <a:off x="1273683" y="4561828"/>
            <a:ext cx="921433" cy="276999"/>
          </a:xfrm>
          <a:prstGeom prst="rect">
            <a:avLst/>
          </a:prstGeom>
          <a:ln cap="rnd"/>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1200" dirty="0"/>
              <a:t>Pod</a:t>
            </a:r>
          </a:p>
        </p:txBody>
      </p:sp>
      <p:sp>
        <p:nvSpPr>
          <p:cNvPr id="6" name="TextBox 5"/>
          <p:cNvSpPr txBox="1"/>
          <p:nvPr/>
        </p:nvSpPr>
        <p:spPr>
          <a:xfrm>
            <a:off x="30562" y="4540396"/>
            <a:ext cx="932961" cy="276999"/>
          </a:xfrm>
          <a:prstGeom prst="rect">
            <a:avLst/>
          </a:prstGeom>
          <a:noFill/>
        </p:spPr>
        <p:txBody>
          <a:bodyPr wrap="square" rtlCol="0">
            <a:spAutoFit/>
          </a:bodyPr>
          <a:lstStyle/>
          <a:p>
            <a:r>
              <a:rPr lang="en-US" sz="1200" u="sng" dirty="0"/>
              <a:t>Map:</a:t>
            </a:r>
            <a:endParaRPr lang="nl-BE" sz="1200" u="sng" dirty="0"/>
          </a:p>
        </p:txBody>
      </p:sp>
      <p:cxnSp>
        <p:nvCxnSpPr>
          <p:cNvPr id="7" name="Straight Connector 6"/>
          <p:cNvCxnSpPr/>
          <p:nvPr/>
        </p:nvCxnSpPr>
        <p:spPr>
          <a:xfrm flipH="1">
            <a:off x="3732816" y="4561828"/>
            <a:ext cx="5358" cy="230386"/>
          </a:xfrm>
          <a:prstGeom prst="line">
            <a:avLst/>
          </a:prstGeom>
          <a:ln w="38100" cmpd="dbl">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38024" y="4561828"/>
            <a:ext cx="1339454" cy="276999"/>
          </a:xfrm>
          <a:prstGeom prst="rect">
            <a:avLst/>
          </a:prstGeom>
          <a:noFill/>
        </p:spPr>
        <p:txBody>
          <a:bodyPr wrap="square" rtlCol="0">
            <a:spAutoFit/>
          </a:bodyPr>
          <a:lstStyle/>
          <a:p>
            <a:r>
              <a:rPr lang="en-US" sz="1200" dirty="0"/>
              <a:t> volume mount:</a:t>
            </a:r>
            <a:endParaRPr lang="nl-BE" sz="1200" dirty="0"/>
          </a:p>
        </p:txBody>
      </p:sp>
      <p:cxnSp>
        <p:nvCxnSpPr>
          <p:cNvPr id="9" name="Straight Connector 8"/>
          <p:cNvCxnSpPr/>
          <p:nvPr/>
        </p:nvCxnSpPr>
        <p:spPr>
          <a:xfrm flipH="1" flipV="1">
            <a:off x="5725915" y="4561827"/>
            <a:ext cx="10326" cy="250479"/>
          </a:xfrm>
          <a:prstGeom prst="line">
            <a:avLst/>
          </a:prstGeom>
          <a:ln w="38100">
            <a:solidFill>
              <a:schemeClr val="tx1">
                <a:lumMod val="75000"/>
                <a:lumOff val="2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45367" y="4561828"/>
            <a:ext cx="1859160" cy="276999"/>
          </a:xfrm>
          <a:prstGeom prst="rect">
            <a:avLst/>
          </a:prstGeom>
          <a:noFill/>
        </p:spPr>
        <p:txBody>
          <a:bodyPr wrap="square" rtlCol="0">
            <a:spAutoFit/>
          </a:bodyPr>
          <a:lstStyle/>
          <a:p>
            <a:r>
              <a:rPr lang="en-US" sz="1200" dirty="0"/>
              <a:t>service dependency:</a:t>
            </a:r>
            <a:endParaRPr lang="nl-BE" sz="1200" dirty="0"/>
          </a:p>
        </p:txBody>
      </p:sp>
      <p:sp>
        <p:nvSpPr>
          <p:cNvPr id="11"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en-GB" sz="2000" dirty="0"/>
              <a:t>Persistent volumes</a:t>
            </a:r>
          </a:p>
        </p:txBody>
      </p:sp>
      <p:sp>
        <p:nvSpPr>
          <p:cNvPr id="12"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Persistent volumes and stateful </a:t>
            </a:r>
            <a:r>
              <a:rPr lang="en-GB" dirty="0" err="1"/>
              <a:t>appplications</a:t>
            </a:r>
            <a:endParaRPr lang="en-GB" dirty="0"/>
          </a:p>
        </p:txBody>
      </p:sp>
      <p:pic>
        <p:nvPicPr>
          <p:cNvPr id="4" name="Afbeelding 3">
            <a:extLst>
              <a:ext uri="{FF2B5EF4-FFF2-40B4-BE49-F238E27FC236}">
                <a16:creationId xmlns:a16="http://schemas.microsoft.com/office/drawing/2014/main" xmlns="" id="{B5CCC191-D485-4FF6-971C-735DEFD12FD0}"/>
              </a:ext>
            </a:extLst>
          </p:cNvPr>
          <p:cNvPicPr>
            <a:picLocks noChangeAspect="1"/>
          </p:cNvPicPr>
          <p:nvPr/>
        </p:nvPicPr>
        <p:blipFill>
          <a:blip r:embed="rId7"/>
          <a:stretch>
            <a:fillRect/>
          </a:stretch>
        </p:blipFill>
        <p:spPr>
          <a:xfrm>
            <a:off x="5827424" y="574786"/>
            <a:ext cx="2673141" cy="4443500"/>
          </a:xfrm>
          <a:prstGeom prst="rect">
            <a:avLst/>
          </a:prstGeom>
        </p:spPr>
      </p:pic>
    </p:spTree>
    <p:extLst>
      <p:ext uri="{BB962C8B-B14F-4D97-AF65-F5344CB8AC3E}">
        <p14:creationId xmlns:p14="http://schemas.microsoft.com/office/powerpoint/2010/main" val="3975647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Linux containers</a:t>
            </a:r>
            <a:endParaRPr lang="en-GB" dirty="0"/>
          </a:p>
        </p:txBody>
      </p:sp>
      <p:sp>
        <p:nvSpPr>
          <p:cNvPr id="4" name="Text Placeholder 3"/>
          <p:cNvSpPr>
            <a:spLocks noGrp="1"/>
          </p:cNvSpPr>
          <p:nvPr>
            <p:ph type="body" sz="quarter" idx="13"/>
          </p:nvPr>
        </p:nvSpPr>
        <p:spPr>
          <a:xfrm>
            <a:off x="160631" y="427997"/>
            <a:ext cx="8753476" cy="523221"/>
          </a:xfrm>
        </p:spPr>
        <p:txBody>
          <a:bodyPr lIns="45719" rIns="45719" anchor="t">
            <a:normAutofit fontScale="92500" lnSpcReduction="20000"/>
          </a:bodyPr>
          <a:lstStyle/>
          <a:p>
            <a:pPr marL="0" indent="0">
              <a:buNone/>
            </a:pPr>
            <a:r>
              <a:rPr lang="en-US" sz="2200" dirty="0"/>
              <a:t>Difference</a:t>
            </a:r>
            <a:r>
              <a:rPr lang="en-US" dirty="0"/>
              <a:t> between containers and virtual machines</a:t>
            </a:r>
            <a:endParaRPr lang="en-GB" dirty="0"/>
          </a:p>
        </p:txBody>
      </p:sp>
      <p:sp>
        <p:nvSpPr>
          <p:cNvPr id="5" name="Content Placeholder 5"/>
          <p:cNvSpPr txBox="1">
            <a:spLocks/>
          </p:cNvSpPr>
          <p:nvPr/>
        </p:nvSpPr>
        <p:spPr>
          <a:xfrm>
            <a:off x="316707" y="1111254"/>
            <a:ext cx="8723710" cy="108313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70000" lnSpcReduction="20000"/>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hangingPunct="1"/>
            <a:r>
              <a:rPr lang="nl-BE" dirty="0"/>
              <a:t>Linux containers</a:t>
            </a:r>
          </a:p>
          <a:p>
            <a:pPr lvl="1" hangingPunct="1"/>
            <a:r>
              <a:rPr lang="nl-BE" sz="2000" dirty="0"/>
              <a:t>Light-weight virtualization based on linux kernel isolation mechanism</a:t>
            </a:r>
          </a:p>
          <a:p>
            <a:pPr lvl="1" hangingPunct="1"/>
            <a:r>
              <a:rPr lang="nl-BE" sz="2000" dirty="0"/>
              <a:t>Multiple containers run on a shared OS</a:t>
            </a:r>
          </a:p>
          <a:p>
            <a:pPr marL="457200" lvl="1" indent="0" hangingPunct="1">
              <a:buFont typeface="Arial"/>
              <a:buNone/>
            </a:pPr>
            <a:endParaRPr lang="nl-BE" dirty="0"/>
          </a:p>
        </p:txBody>
      </p:sp>
      <p:pic>
        <p:nvPicPr>
          <p:cNvPr id="6" name="Picture 5"/>
          <p:cNvPicPr>
            <a:picLocks noChangeAspect="1"/>
          </p:cNvPicPr>
          <p:nvPr/>
        </p:nvPicPr>
        <p:blipFill>
          <a:blip r:embed="rId6" cstate="print"/>
          <a:stretch>
            <a:fillRect/>
          </a:stretch>
        </p:blipFill>
        <p:spPr>
          <a:xfrm>
            <a:off x="2251991" y="2216081"/>
            <a:ext cx="5217107" cy="2718655"/>
          </a:xfrm>
          <a:prstGeom prst="rect">
            <a:avLst/>
          </a:prstGeom>
        </p:spPr>
      </p:pic>
      <p:pic>
        <p:nvPicPr>
          <p:cNvPr id="7" name="Picture 6"/>
          <p:cNvPicPr>
            <a:picLocks noChangeAspect="1"/>
          </p:cNvPicPr>
          <p:nvPr/>
        </p:nvPicPr>
        <p:blipFill>
          <a:blip r:embed="rId7" cstate="print"/>
          <a:stretch>
            <a:fillRect/>
          </a:stretch>
        </p:blipFill>
        <p:spPr>
          <a:xfrm>
            <a:off x="1800358" y="4810125"/>
            <a:ext cx="5734050" cy="333375"/>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GB" smtClean="0"/>
              <a:t>6</a:t>
            </a:fld>
            <a:endParaRPr lang="en-GB"/>
          </a:p>
        </p:txBody>
      </p:sp>
    </p:spTree>
    <p:extLst>
      <p:ext uri="{BB962C8B-B14F-4D97-AF65-F5344CB8AC3E}">
        <p14:creationId xmlns:p14="http://schemas.microsoft.com/office/powerpoint/2010/main" val="43394622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3" name="Text Placeholder 2"/>
          <p:cNvSpPr>
            <a:spLocks noGrp="1"/>
          </p:cNvSpPr>
          <p:nvPr>
            <p:ph type="body" sz="half" idx="1"/>
          </p:nvPr>
        </p:nvSpPr>
        <p:spPr>
          <a:xfrm>
            <a:off x="1479304" y="986936"/>
            <a:ext cx="6116129" cy="3934721"/>
          </a:xfrm>
        </p:spPr>
        <p:txBody>
          <a:bodyPr>
            <a:normAutofit fontScale="62500" lnSpcReduction="20000"/>
          </a:bodyPr>
          <a:lstStyle/>
          <a:p>
            <a:pPr>
              <a:lnSpc>
                <a:spcPct val="130000"/>
              </a:lnSpc>
            </a:pPr>
            <a:r>
              <a:rPr lang="en-GB" b="1" dirty="0"/>
              <a:t>Stateless service-oriented workloads</a:t>
            </a:r>
          </a:p>
          <a:p>
            <a:pPr lvl="1">
              <a:lnSpc>
                <a:spcPct val="130000"/>
              </a:lnSpc>
            </a:pPr>
            <a:r>
              <a:rPr lang="en-GB" dirty="0"/>
              <a:t>ReplicaSets</a:t>
            </a:r>
          </a:p>
          <a:p>
            <a:pPr lvl="1">
              <a:lnSpc>
                <a:spcPct val="130000"/>
              </a:lnSpc>
            </a:pPr>
            <a:r>
              <a:rPr lang="en-GB" dirty="0"/>
              <a:t>Exposing services of Pods</a:t>
            </a:r>
          </a:p>
          <a:p>
            <a:pPr lvl="1">
              <a:lnSpc>
                <a:spcPct val="130000"/>
              </a:lnSpc>
            </a:pPr>
            <a:r>
              <a:rPr lang="en-GB" dirty="0"/>
              <a:t>Rolling upgrades</a:t>
            </a:r>
          </a:p>
          <a:p>
            <a:pPr lvl="1">
              <a:lnSpc>
                <a:spcPct val="130000"/>
              </a:lnSpc>
            </a:pPr>
            <a:r>
              <a:rPr lang="en-GB" dirty="0"/>
              <a:t>Configuration and customization of rolling upgrade process</a:t>
            </a:r>
          </a:p>
          <a:p>
            <a:pPr lvl="1">
              <a:lnSpc>
                <a:spcPct val="130000"/>
              </a:lnSpc>
            </a:pPr>
            <a:r>
              <a:rPr lang="en-GB" dirty="0"/>
              <a:t>Blue-green deployments</a:t>
            </a:r>
          </a:p>
          <a:p>
            <a:pPr>
              <a:lnSpc>
                <a:spcPct val="130000"/>
              </a:lnSpc>
            </a:pPr>
            <a:r>
              <a:rPr lang="en-GB" b="1" dirty="0"/>
              <a:t>Persistent volumes and stateful applications</a:t>
            </a:r>
          </a:p>
          <a:p>
            <a:pPr lvl="1">
              <a:lnSpc>
                <a:spcPct val="130000"/>
              </a:lnSpc>
            </a:pPr>
            <a:r>
              <a:rPr lang="en-GB" dirty="0"/>
              <a:t>External, Local, Shared volumes</a:t>
            </a:r>
          </a:p>
          <a:p>
            <a:pPr lvl="1">
              <a:lnSpc>
                <a:spcPct val="130000"/>
              </a:lnSpc>
            </a:pPr>
            <a:r>
              <a:rPr lang="en-GB" b="1" dirty="0"/>
              <a:t>Plugin architecture for volume drivers</a:t>
            </a:r>
          </a:p>
          <a:p>
            <a:pPr lvl="1">
              <a:lnSpc>
                <a:spcPct val="130000"/>
              </a:lnSpc>
            </a:pPr>
            <a:r>
              <a:rPr lang="en-GB" dirty="0"/>
              <a:t>Services networking model for stateful applications</a:t>
            </a:r>
          </a:p>
          <a:p>
            <a:pPr lvl="1">
              <a:lnSpc>
                <a:spcPct val="130000"/>
              </a:lnSpc>
            </a:pPr>
            <a:r>
              <a:rPr lang="en-GB" dirty="0"/>
              <a:t>StatefulSet</a:t>
            </a:r>
          </a:p>
          <a:p>
            <a:pPr>
              <a:lnSpc>
                <a:spcPct val="130000"/>
              </a:lnSpc>
            </a:pPr>
            <a:r>
              <a:rPr lang="en-GB" dirty="0"/>
              <a:t>Reusable container configuration</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60</a:t>
            </a:fld>
            <a:endParaRPr lang="en-GB"/>
          </a:p>
        </p:txBody>
      </p:sp>
    </p:spTree>
    <p:extLst>
      <p:ext uri="{BB962C8B-B14F-4D97-AF65-F5344CB8AC3E}">
        <p14:creationId xmlns:p14="http://schemas.microsoft.com/office/powerpoint/2010/main" val="483109196"/>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None/>
            </a:pPr>
            <a:r>
              <a:rPr lang="nl-BE" sz="2000"/>
              <a:t>Plugin architecture: D</a:t>
            </a:r>
            <a:r>
              <a:rPr lang="en-GB" sz="2000"/>
              <a:t>ynamic</a:t>
            </a:r>
            <a:r>
              <a:rPr lang="en-GB" sz="2000" dirty="0"/>
              <a:t> provisioning of persistent volumes</a:t>
            </a:r>
          </a:p>
        </p:txBody>
      </p:sp>
      <p:sp>
        <p:nvSpPr>
          <p:cNvPr id="12"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Persistent volumes and stateful </a:t>
            </a:r>
            <a:r>
              <a:rPr lang="en-GB" dirty="0" err="1"/>
              <a:t>appplications</a:t>
            </a:r>
            <a:endParaRPr lang="en-GB" dirty="0"/>
          </a:p>
        </p:txBody>
      </p:sp>
      <p:sp>
        <p:nvSpPr>
          <p:cNvPr id="14" name="Tijdelijke aanduiding voor tekst 2">
            <a:extLst>
              <a:ext uri="{FF2B5EF4-FFF2-40B4-BE49-F238E27FC236}">
                <a16:creationId xmlns:a16="http://schemas.microsoft.com/office/drawing/2014/main" xmlns="" id="{0F1EF267-E8DA-4396-BB07-7C88C56B5444}"/>
              </a:ext>
            </a:extLst>
          </p:cNvPr>
          <p:cNvSpPr txBox="1">
            <a:spLocks/>
          </p:cNvSpPr>
          <p:nvPr/>
        </p:nvSpPr>
        <p:spPr>
          <a:xfrm>
            <a:off x="160629" y="1099533"/>
            <a:ext cx="8753478" cy="3502947"/>
          </a:xfrm>
          <a:prstGeom prst="rect">
            <a:avLst/>
          </a:prstGeom>
        </p:spPr>
        <p:txBody>
          <a:bodyPr>
            <a:normAutofit fontScale="85000" lnSpcReduction="20000"/>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r>
              <a:rPr lang="en-GB" dirty="0"/>
              <a:t>Pods declare the required persistent volume type as a persistent volume claim that requests </a:t>
            </a:r>
          </a:p>
          <a:p>
            <a:pPr lvl="1"/>
            <a:r>
              <a:rPr lang="en-GB" dirty="0"/>
              <a:t>a specific StorageClass</a:t>
            </a:r>
          </a:p>
          <a:p>
            <a:pPr lvl="1"/>
            <a:r>
              <a:rPr lang="en-GB" dirty="0"/>
              <a:t>specific data size quota</a:t>
            </a:r>
          </a:p>
          <a:p>
            <a:pPr lvl="1"/>
            <a:r>
              <a:rPr lang="en-GB" dirty="0"/>
              <a:t>access modes. </a:t>
            </a:r>
          </a:p>
          <a:p>
            <a:r>
              <a:rPr lang="en-GB" dirty="0"/>
              <a:t>When none of the statically created, unmounted persistent volumes match that claim, Kubernetes dynamically provisions a volume based on the requested StorageClass. </a:t>
            </a:r>
          </a:p>
          <a:p>
            <a:pPr lvl="1" hangingPunct="1"/>
            <a:endParaRPr lang="en-GB" dirty="0"/>
          </a:p>
          <a:p>
            <a:pPr marL="411480" lvl="1" indent="0" hangingPunct="1">
              <a:buFont typeface="Arial"/>
              <a:buNone/>
            </a:pPr>
            <a:endParaRPr lang="en-GB" dirty="0"/>
          </a:p>
        </p:txBody>
      </p:sp>
      <p:sp>
        <p:nvSpPr>
          <p:cNvPr id="2" name="Slide Number Placeholder 1"/>
          <p:cNvSpPr>
            <a:spLocks noGrp="1"/>
          </p:cNvSpPr>
          <p:nvPr>
            <p:ph type="sldNum" sz="quarter" idx="12"/>
          </p:nvPr>
        </p:nvSpPr>
        <p:spPr/>
        <p:txBody>
          <a:bodyPr/>
          <a:lstStyle/>
          <a:p>
            <a:fld id="{0D65AAE5-278B-471D-99EB-47EC81D812E7}" type="slidenum">
              <a:rPr lang="en-US" smtClean="0"/>
              <a:pPr/>
              <a:t>61</a:t>
            </a:fld>
            <a:endParaRPr lang="en-US"/>
          </a:p>
        </p:txBody>
      </p:sp>
    </p:spTree>
    <p:extLst>
      <p:ext uri="{BB962C8B-B14F-4D97-AF65-F5344CB8AC3E}">
        <p14:creationId xmlns:p14="http://schemas.microsoft.com/office/powerpoint/2010/main" val="928544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err="1"/>
              <a:t>Plugin</a:t>
            </a:r>
            <a:r>
              <a:rPr lang="nl-BE" sz="2000" dirty="0"/>
              <a:t> </a:t>
            </a:r>
            <a:r>
              <a:rPr lang="nl-BE" sz="2000" dirty="0" err="1"/>
              <a:t>architecture</a:t>
            </a:r>
            <a:r>
              <a:rPr lang="nl-BE" sz="2000" dirty="0"/>
              <a:t>: D</a:t>
            </a:r>
            <a:r>
              <a:rPr lang="en-GB" sz="2000" dirty="0" err="1"/>
              <a:t>ynamic</a:t>
            </a:r>
            <a:r>
              <a:rPr lang="en-GB" sz="2000" dirty="0"/>
              <a:t> provisioning of persistent volumes</a:t>
            </a:r>
          </a:p>
        </p:txBody>
      </p:sp>
      <p:sp>
        <p:nvSpPr>
          <p:cNvPr id="12"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Persistent volumes and stateful </a:t>
            </a:r>
            <a:r>
              <a:rPr lang="en-GB" dirty="0" err="1"/>
              <a:t>appplications</a:t>
            </a:r>
            <a:endParaRPr lang="en-GB" dirty="0"/>
          </a:p>
        </p:txBody>
      </p:sp>
      <p:sp>
        <p:nvSpPr>
          <p:cNvPr id="14" name="Tijdelijke aanduiding voor tekst 2">
            <a:extLst>
              <a:ext uri="{FF2B5EF4-FFF2-40B4-BE49-F238E27FC236}">
                <a16:creationId xmlns:a16="http://schemas.microsoft.com/office/drawing/2014/main" xmlns="" id="{0F1EF267-E8DA-4396-BB07-7C88C56B5444}"/>
              </a:ext>
            </a:extLst>
          </p:cNvPr>
          <p:cNvSpPr txBox="1">
            <a:spLocks/>
          </p:cNvSpPr>
          <p:nvPr/>
        </p:nvSpPr>
        <p:spPr>
          <a:xfrm>
            <a:off x="160629" y="1099533"/>
            <a:ext cx="8753478" cy="3502947"/>
          </a:xfrm>
          <a:prstGeom prst="rect">
            <a:avLst/>
          </a:prstGeom>
        </p:spPr>
        <p:txBody>
          <a:bodyPr>
            <a:normAutofit fontScale="85000" lnSpcReduction="20000"/>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r>
              <a:rPr lang="en-GB" dirty="0"/>
              <a:t>Pods declare the required persistent volume type as a persistent volume claim that requests </a:t>
            </a:r>
          </a:p>
          <a:p>
            <a:pPr lvl="1"/>
            <a:r>
              <a:rPr lang="en-GB" dirty="0"/>
              <a:t>a specific StorageClass</a:t>
            </a:r>
          </a:p>
          <a:p>
            <a:pPr lvl="1"/>
            <a:r>
              <a:rPr lang="en-GB" dirty="0"/>
              <a:t>specific data size quota</a:t>
            </a:r>
          </a:p>
          <a:p>
            <a:pPr lvl="1"/>
            <a:r>
              <a:rPr lang="en-GB" dirty="0"/>
              <a:t>access modes. </a:t>
            </a:r>
          </a:p>
          <a:p>
            <a:r>
              <a:rPr lang="en-GB" dirty="0"/>
              <a:t>When none of the statically created, unmounted persistent volumes match that claim, Kubernetes dynamically provisions a volume based on the requested StorageClass. </a:t>
            </a:r>
          </a:p>
          <a:p>
            <a:pPr lvl="1" hangingPunct="1"/>
            <a:endParaRPr lang="en-GB" dirty="0"/>
          </a:p>
          <a:p>
            <a:pPr marL="411480" lvl="1" indent="0" hangingPunct="1">
              <a:buFont typeface="Arial"/>
              <a:buNone/>
            </a:pPr>
            <a:endParaRPr lang="en-GB" dirty="0"/>
          </a:p>
        </p:txBody>
      </p:sp>
      <p:sp>
        <p:nvSpPr>
          <p:cNvPr id="2" name="Slide Number Placeholder 1"/>
          <p:cNvSpPr>
            <a:spLocks noGrp="1"/>
          </p:cNvSpPr>
          <p:nvPr>
            <p:ph type="sldNum" sz="quarter" idx="12"/>
          </p:nvPr>
        </p:nvSpPr>
        <p:spPr/>
        <p:txBody>
          <a:bodyPr/>
          <a:lstStyle/>
          <a:p>
            <a:fld id="{0D65AAE5-278B-471D-99EB-47EC81D812E7}" type="slidenum">
              <a:rPr lang="en-US" smtClean="0"/>
              <a:pPr/>
              <a:t>62</a:t>
            </a:fld>
            <a:endParaRPr lang="en-US"/>
          </a:p>
        </p:txBody>
      </p:sp>
    </p:spTree>
    <p:extLst>
      <p:ext uri="{BB962C8B-B14F-4D97-AF65-F5344CB8AC3E}">
        <p14:creationId xmlns:p14="http://schemas.microsoft.com/office/powerpoint/2010/main" val="34865144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None/>
            </a:pPr>
            <a:r>
              <a:rPr lang="nl-BE" sz="2000" dirty="0" err="1"/>
              <a:t>Plugin</a:t>
            </a:r>
            <a:r>
              <a:rPr lang="nl-BE" sz="2000" dirty="0"/>
              <a:t> </a:t>
            </a:r>
            <a:r>
              <a:rPr lang="nl-BE" sz="2000" dirty="0" err="1"/>
              <a:t>architecture</a:t>
            </a:r>
            <a:r>
              <a:rPr lang="nl-BE" sz="2000" dirty="0"/>
              <a:t>: D</a:t>
            </a:r>
            <a:r>
              <a:rPr lang="en-GB" sz="2000" dirty="0" err="1"/>
              <a:t>ynamic</a:t>
            </a:r>
            <a:r>
              <a:rPr lang="en-GB" sz="2000" dirty="0"/>
              <a:t> provisioning of persistent volumes</a:t>
            </a:r>
          </a:p>
        </p:txBody>
      </p:sp>
      <p:sp>
        <p:nvSpPr>
          <p:cNvPr id="12"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Persistent volumes and stateful </a:t>
            </a:r>
            <a:r>
              <a:rPr lang="en-GB" dirty="0" err="1"/>
              <a:t>appplications</a:t>
            </a:r>
            <a:endParaRPr lang="en-GB" dirty="0"/>
          </a:p>
        </p:txBody>
      </p:sp>
      <p:pic>
        <p:nvPicPr>
          <p:cNvPr id="2" name="Afbeelding 1">
            <a:extLst>
              <a:ext uri="{FF2B5EF4-FFF2-40B4-BE49-F238E27FC236}">
                <a16:creationId xmlns:a16="http://schemas.microsoft.com/office/drawing/2014/main" xmlns="" id="{E76F55BF-26DE-46C7-8E3D-698DA7144872}"/>
              </a:ext>
            </a:extLst>
          </p:cNvPr>
          <p:cNvPicPr>
            <a:picLocks noChangeAspect="1"/>
          </p:cNvPicPr>
          <p:nvPr/>
        </p:nvPicPr>
        <p:blipFill>
          <a:blip r:embed="rId6"/>
          <a:stretch>
            <a:fillRect/>
          </a:stretch>
        </p:blipFill>
        <p:spPr>
          <a:xfrm>
            <a:off x="384523" y="1324793"/>
            <a:ext cx="2587277" cy="1102595"/>
          </a:xfrm>
          <a:prstGeom prst="rect">
            <a:avLst/>
          </a:prstGeom>
          <a:ln>
            <a:solidFill>
              <a:schemeClr val="tx1"/>
            </a:solidFill>
          </a:ln>
        </p:spPr>
      </p:pic>
      <p:pic>
        <p:nvPicPr>
          <p:cNvPr id="3" name="Afbeelding 2">
            <a:extLst>
              <a:ext uri="{FF2B5EF4-FFF2-40B4-BE49-F238E27FC236}">
                <a16:creationId xmlns:a16="http://schemas.microsoft.com/office/drawing/2014/main" xmlns="" id="{7264DACF-E9E6-4D05-A6E0-3463F94BBB26}"/>
              </a:ext>
            </a:extLst>
          </p:cNvPr>
          <p:cNvPicPr>
            <a:picLocks noChangeAspect="1"/>
          </p:cNvPicPr>
          <p:nvPr/>
        </p:nvPicPr>
        <p:blipFill>
          <a:blip r:embed="rId7"/>
          <a:stretch>
            <a:fillRect/>
          </a:stretch>
        </p:blipFill>
        <p:spPr>
          <a:xfrm>
            <a:off x="384523" y="2733579"/>
            <a:ext cx="2871688" cy="1266921"/>
          </a:xfrm>
          <a:prstGeom prst="rect">
            <a:avLst/>
          </a:prstGeom>
          <a:ln>
            <a:solidFill>
              <a:schemeClr val="tx1"/>
            </a:solidFill>
          </a:ln>
        </p:spPr>
      </p:pic>
      <p:pic>
        <p:nvPicPr>
          <p:cNvPr id="4" name="Afbeelding 3">
            <a:extLst>
              <a:ext uri="{FF2B5EF4-FFF2-40B4-BE49-F238E27FC236}">
                <a16:creationId xmlns:a16="http://schemas.microsoft.com/office/drawing/2014/main" xmlns="" id="{628F711E-0217-4497-83F3-4CF7CAC69647}"/>
              </a:ext>
            </a:extLst>
          </p:cNvPr>
          <p:cNvPicPr>
            <a:picLocks noChangeAspect="1"/>
          </p:cNvPicPr>
          <p:nvPr/>
        </p:nvPicPr>
        <p:blipFill>
          <a:blip r:embed="rId8"/>
          <a:stretch>
            <a:fillRect/>
          </a:stretch>
        </p:blipFill>
        <p:spPr>
          <a:xfrm>
            <a:off x="4992018" y="985328"/>
            <a:ext cx="2730208" cy="2162541"/>
          </a:xfrm>
          <a:prstGeom prst="rect">
            <a:avLst/>
          </a:prstGeom>
          <a:ln>
            <a:solidFill>
              <a:schemeClr val="tx1"/>
            </a:solidFill>
          </a:ln>
        </p:spPr>
      </p:pic>
      <p:pic>
        <p:nvPicPr>
          <p:cNvPr id="5" name="Afbeelding 4">
            <a:extLst>
              <a:ext uri="{FF2B5EF4-FFF2-40B4-BE49-F238E27FC236}">
                <a16:creationId xmlns:a16="http://schemas.microsoft.com/office/drawing/2014/main" xmlns="" id="{507DC244-4DE3-4923-9F07-1B4FB0E5F6BF}"/>
              </a:ext>
            </a:extLst>
          </p:cNvPr>
          <p:cNvPicPr>
            <a:picLocks noChangeAspect="1"/>
          </p:cNvPicPr>
          <p:nvPr/>
        </p:nvPicPr>
        <p:blipFill>
          <a:blip r:embed="rId9"/>
          <a:stretch>
            <a:fillRect/>
          </a:stretch>
        </p:blipFill>
        <p:spPr>
          <a:xfrm>
            <a:off x="4313529" y="3227151"/>
            <a:ext cx="2879804" cy="1862042"/>
          </a:xfrm>
          <a:prstGeom prst="rect">
            <a:avLst/>
          </a:prstGeom>
          <a:ln>
            <a:solidFill>
              <a:schemeClr val="tx1"/>
            </a:solidFill>
          </a:ln>
        </p:spPr>
      </p:pic>
      <p:sp>
        <p:nvSpPr>
          <p:cNvPr id="6" name="Slide Number Placeholder 5"/>
          <p:cNvSpPr>
            <a:spLocks noGrp="1"/>
          </p:cNvSpPr>
          <p:nvPr>
            <p:ph type="sldNum" sz="quarter" idx="12"/>
          </p:nvPr>
        </p:nvSpPr>
        <p:spPr/>
        <p:txBody>
          <a:bodyPr/>
          <a:lstStyle/>
          <a:p>
            <a:fld id="{0D65AAE5-278B-471D-99EB-47EC81D812E7}" type="slidenum">
              <a:rPr lang="en-US" smtClean="0"/>
              <a:pPr/>
              <a:t>63</a:t>
            </a:fld>
            <a:endParaRPr lang="en-US"/>
          </a:p>
        </p:txBody>
      </p:sp>
    </p:spTree>
    <p:extLst>
      <p:ext uri="{BB962C8B-B14F-4D97-AF65-F5344CB8AC3E}">
        <p14:creationId xmlns:p14="http://schemas.microsoft.com/office/powerpoint/2010/main" val="2837114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err="1"/>
              <a:t>Plugin</a:t>
            </a:r>
            <a:r>
              <a:rPr lang="nl-BE" sz="2000" dirty="0"/>
              <a:t> </a:t>
            </a:r>
            <a:r>
              <a:rPr lang="nl-BE" sz="2000" dirty="0" err="1"/>
              <a:t>architectures</a:t>
            </a:r>
            <a:r>
              <a:rPr lang="nl-BE" sz="2000" dirty="0"/>
              <a:t>: run-time </a:t>
            </a:r>
            <a:r>
              <a:rPr lang="nl-BE" sz="2000" dirty="0" err="1"/>
              <a:t>installation</a:t>
            </a:r>
            <a:r>
              <a:rPr lang="nl-BE" sz="2000" dirty="0"/>
              <a:t> of new volume </a:t>
            </a:r>
            <a:r>
              <a:rPr lang="nl-BE" sz="2000" dirty="0" err="1"/>
              <a:t>plugin</a:t>
            </a:r>
            <a:r>
              <a:rPr lang="nl-BE" sz="2000" dirty="0"/>
              <a:t> types</a:t>
            </a:r>
            <a:endParaRPr lang="en-GB" sz="2000" dirty="0"/>
          </a:p>
        </p:txBody>
      </p:sp>
      <p:sp>
        <p:nvSpPr>
          <p:cNvPr id="12"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Persistent volumes and stateful </a:t>
            </a:r>
            <a:r>
              <a:rPr lang="en-GB" dirty="0" err="1"/>
              <a:t>appplications</a:t>
            </a:r>
            <a:endParaRPr lang="en-GB" dirty="0"/>
          </a:p>
        </p:txBody>
      </p:sp>
      <p:sp>
        <p:nvSpPr>
          <p:cNvPr id="14" name="Tijdelijke aanduiding voor tekst 2">
            <a:extLst>
              <a:ext uri="{FF2B5EF4-FFF2-40B4-BE49-F238E27FC236}">
                <a16:creationId xmlns:a16="http://schemas.microsoft.com/office/drawing/2014/main" xmlns="" id="{0F1EF267-E8DA-4396-BB07-7C88C56B5444}"/>
              </a:ext>
            </a:extLst>
          </p:cNvPr>
          <p:cNvSpPr txBox="1">
            <a:spLocks/>
          </p:cNvSpPr>
          <p:nvPr/>
        </p:nvSpPr>
        <p:spPr>
          <a:xfrm>
            <a:off x="160629" y="1099533"/>
            <a:ext cx="8753478" cy="3502947"/>
          </a:xfrm>
          <a:prstGeom prst="rect">
            <a:avLst/>
          </a:prstGeom>
        </p:spPr>
        <p:txBody>
          <a:bodyPr>
            <a:normAutofit fontScale="85000" lnSpcReduction="10000"/>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r>
              <a:rPr lang="en-GB" dirty="0"/>
              <a:t>Kubernetes originally supports a unified interface for different volume implementations, but these are packaged in the source code of the Kubernetes open-source distribution.</a:t>
            </a:r>
          </a:p>
          <a:p>
            <a:pPr lvl="1"/>
            <a:r>
              <a:rPr lang="en-GB" dirty="0"/>
              <a:t>As such, third parties cannot easily add new volume drivers in a running cluster. </a:t>
            </a:r>
          </a:p>
          <a:p>
            <a:r>
              <a:rPr lang="en-GB" dirty="0"/>
              <a:t>However, Kubernetes v1.9+ support the CSI specification [282] that allows run-time installation of external volume plugins</a:t>
            </a:r>
          </a:p>
          <a:p>
            <a:r>
              <a:rPr lang="en-GB" dirty="0">
                <a:hlinkClick r:id="rId6"/>
              </a:rPr>
              <a:t>https://kubernetes.io/blog/2019/01/15/container-storage-interface-ga/</a:t>
            </a:r>
            <a:endParaRPr lang="en-GB" dirty="0"/>
          </a:p>
          <a:p>
            <a:endParaRPr lang="en-GB" dirty="0"/>
          </a:p>
          <a:p>
            <a:endParaRPr lang="en-GB" dirty="0"/>
          </a:p>
          <a:p>
            <a:pPr marL="411480" lvl="1" indent="0" hangingPunct="1">
              <a:buFont typeface="Arial"/>
              <a:buNone/>
            </a:pPr>
            <a:endParaRPr lang="en-GB" dirty="0"/>
          </a:p>
        </p:txBody>
      </p:sp>
      <p:sp>
        <p:nvSpPr>
          <p:cNvPr id="2" name="Slide Number Placeholder 1"/>
          <p:cNvSpPr>
            <a:spLocks noGrp="1"/>
          </p:cNvSpPr>
          <p:nvPr>
            <p:ph type="sldNum" sz="quarter" idx="12"/>
          </p:nvPr>
        </p:nvSpPr>
        <p:spPr/>
        <p:txBody>
          <a:bodyPr/>
          <a:lstStyle/>
          <a:p>
            <a:fld id="{0D65AAE5-278B-471D-99EB-47EC81D812E7}" type="slidenum">
              <a:rPr lang="en-US" smtClean="0"/>
              <a:pPr/>
              <a:t>64</a:t>
            </a:fld>
            <a:endParaRPr lang="en-US"/>
          </a:p>
        </p:txBody>
      </p:sp>
    </p:spTree>
    <p:extLst>
      <p:ext uri="{BB962C8B-B14F-4D97-AF65-F5344CB8AC3E}">
        <p14:creationId xmlns:p14="http://schemas.microsoft.com/office/powerpoint/2010/main" val="404616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3" name="Text Placeholder 2"/>
          <p:cNvSpPr>
            <a:spLocks noGrp="1"/>
          </p:cNvSpPr>
          <p:nvPr>
            <p:ph type="body" sz="half" idx="1"/>
          </p:nvPr>
        </p:nvSpPr>
        <p:spPr>
          <a:xfrm>
            <a:off x="1479304" y="986936"/>
            <a:ext cx="6116129" cy="3934721"/>
          </a:xfrm>
        </p:spPr>
        <p:txBody>
          <a:bodyPr>
            <a:normAutofit fontScale="62500" lnSpcReduction="20000"/>
          </a:bodyPr>
          <a:lstStyle/>
          <a:p>
            <a:pPr>
              <a:lnSpc>
                <a:spcPct val="130000"/>
              </a:lnSpc>
            </a:pPr>
            <a:r>
              <a:rPr lang="en-GB" b="1" dirty="0"/>
              <a:t>Stateless service-oriented workloads</a:t>
            </a:r>
          </a:p>
          <a:p>
            <a:pPr lvl="1">
              <a:lnSpc>
                <a:spcPct val="130000"/>
              </a:lnSpc>
            </a:pPr>
            <a:r>
              <a:rPr lang="en-GB" dirty="0"/>
              <a:t>ReplicaSets</a:t>
            </a:r>
          </a:p>
          <a:p>
            <a:pPr lvl="1">
              <a:lnSpc>
                <a:spcPct val="130000"/>
              </a:lnSpc>
            </a:pPr>
            <a:r>
              <a:rPr lang="en-GB" dirty="0"/>
              <a:t>Exposing services of Pods</a:t>
            </a:r>
          </a:p>
          <a:p>
            <a:pPr lvl="1">
              <a:lnSpc>
                <a:spcPct val="130000"/>
              </a:lnSpc>
            </a:pPr>
            <a:r>
              <a:rPr lang="en-GB" dirty="0"/>
              <a:t>Rolling upgrades</a:t>
            </a:r>
          </a:p>
          <a:p>
            <a:pPr lvl="1">
              <a:lnSpc>
                <a:spcPct val="130000"/>
              </a:lnSpc>
            </a:pPr>
            <a:r>
              <a:rPr lang="en-GB" dirty="0"/>
              <a:t>Configuration and customization of rolling upgrade process</a:t>
            </a:r>
          </a:p>
          <a:p>
            <a:pPr lvl="1">
              <a:lnSpc>
                <a:spcPct val="130000"/>
              </a:lnSpc>
            </a:pPr>
            <a:r>
              <a:rPr lang="en-GB" dirty="0"/>
              <a:t>Blue-green deployments</a:t>
            </a:r>
          </a:p>
          <a:p>
            <a:pPr>
              <a:lnSpc>
                <a:spcPct val="130000"/>
              </a:lnSpc>
            </a:pPr>
            <a:r>
              <a:rPr lang="en-GB" b="1" dirty="0"/>
              <a:t>Persistent volumes and stateful applications</a:t>
            </a:r>
          </a:p>
          <a:p>
            <a:pPr lvl="1">
              <a:lnSpc>
                <a:spcPct val="130000"/>
              </a:lnSpc>
            </a:pPr>
            <a:r>
              <a:rPr lang="en-GB" dirty="0"/>
              <a:t>External, Local, Shared volumes</a:t>
            </a:r>
          </a:p>
          <a:p>
            <a:pPr lvl="1">
              <a:lnSpc>
                <a:spcPct val="130000"/>
              </a:lnSpc>
            </a:pPr>
            <a:r>
              <a:rPr lang="en-GB" dirty="0"/>
              <a:t>Plugin architecture for volume drivers</a:t>
            </a:r>
          </a:p>
          <a:p>
            <a:pPr lvl="1">
              <a:lnSpc>
                <a:spcPct val="130000"/>
              </a:lnSpc>
            </a:pPr>
            <a:r>
              <a:rPr lang="en-GB" b="1" dirty="0"/>
              <a:t>Services networking model for stateful applications</a:t>
            </a:r>
          </a:p>
          <a:p>
            <a:pPr lvl="1">
              <a:lnSpc>
                <a:spcPct val="130000"/>
              </a:lnSpc>
            </a:pPr>
            <a:r>
              <a:rPr lang="en-GB" dirty="0"/>
              <a:t>StatefulSet</a:t>
            </a:r>
          </a:p>
          <a:p>
            <a:pPr>
              <a:lnSpc>
                <a:spcPct val="130000"/>
              </a:lnSpc>
            </a:pPr>
            <a:r>
              <a:rPr lang="en-GB" dirty="0"/>
              <a:t>Reusable container configuration</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65</a:t>
            </a:fld>
            <a:endParaRPr lang="en-GB"/>
          </a:p>
        </p:txBody>
      </p:sp>
    </p:spTree>
    <p:extLst>
      <p:ext uri="{BB962C8B-B14F-4D97-AF65-F5344CB8AC3E}">
        <p14:creationId xmlns:p14="http://schemas.microsoft.com/office/powerpoint/2010/main" val="619179743"/>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descr="Afbeelding met tekst, kaart&#10;&#10;Automatisch gegenereerde beschrijving">
            <a:extLst>
              <a:ext uri="{FF2B5EF4-FFF2-40B4-BE49-F238E27FC236}">
                <a16:creationId xmlns:a16="http://schemas.microsoft.com/office/drawing/2014/main" xmlns="" id="{3B6B2A35-2230-481B-B6E5-BA1E0732F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2" y="1261818"/>
            <a:ext cx="4089564" cy="3171684"/>
          </a:xfrm>
          <a:prstGeom prst="rect">
            <a:avLst/>
          </a:prstGeom>
        </p:spPr>
      </p:pic>
      <p:pic>
        <p:nvPicPr>
          <p:cNvPr id="8" name="Picture 26">
            <a:extLst>
              <a:ext uri="{FF2B5EF4-FFF2-40B4-BE49-F238E27FC236}">
                <a16:creationId xmlns:a16="http://schemas.microsoft.com/office/drawing/2014/main" xmlns="" id="{E4ADDC6B-A88C-41AF-90B2-6631FB600008}"/>
              </a:ext>
            </a:extLst>
          </p:cNvPr>
          <p:cNvPicPr>
            <a:picLocks noChangeAspect="1"/>
          </p:cNvPicPr>
          <p:nvPr/>
        </p:nvPicPr>
        <p:blipFill>
          <a:blip r:embed="rId3" cstate="print"/>
          <a:stretch>
            <a:fillRect/>
          </a:stretch>
        </p:blipFill>
        <p:spPr>
          <a:xfrm>
            <a:off x="3771898" y="1091236"/>
            <a:ext cx="4431821" cy="3894068"/>
          </a:xfrm>
          <a:prstGeom prst="rect">
            <a:avLst/>
          </a:prstGeom>
        </p:spPr>
      </p:pic>
      <p:sp>
        <p:nvSpPr>
          <p:cNvPr id="2" name="Title 1"/>
          <p:cNvSpPr>
            <a:spLocks noGrp="1"/>
          </p:cNvSpPr>
          <p:nvPr>
            <p:ph type="title"/>
          </p:nvPr>
        </p:nvSpPr>
        <p:spPr/>
        <p:txBody>
          <a:bodyPr>
            <a:normAutofit fontScale="90000"/>
          </a:bodyPr>
          <a:lstStyle/>
          <a:p>
            <a:r>
              <a:rPr lang="en-GB" sz="2100" dirty="0"/>
              <a:t/>
            </a:r>
            <a:br>
              <a:rPr lang="en-GB" sz="2100" dirty="0"/>
            </a:br>
            <a:endParaRPr lang="en-GB" sz="2100" dirty="0"/>
          </a:p>
        </p:txBody>
      </p:sp>
      <p:sp>
        <p:nvSpPr>
          <p:cNvPr id="4" name="Text Placeholder 3">
            <a:extLst>
              <a:ext uri="{FF2B5EF4-FFF2-40B4-BE49-F238E27FC236}">
                <a16:creationId xmlns:a16="http://schemas.microsoft.com/office/drawing/2014/main" xmlns="" id="{6B732EE6-59AE-43A7-AE8F-DF7E616AC0D8}"/>
              </a:ext>
            </a:extLst>
          </p:cNvPr>
          <p:cNvSpPr txBox="1">
            <a:spLocks/>
          </p:cNvSpPr>
          <p:nvPr/>
        </p:nvSpPr>
        <p:spPr>
          <a:xfrm>
            <a:off x="313031" y="56801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Services networking model for stateful applications</a:t>
            </a:r>
            <a:endParaRPr lang="nl-NL" dirty="0" err="1"/>
          </a:p>
        </p:txBody>
      </p:sp>
      <p:sp>
        <p:nvSpPr>
          <p:cNvPr id="5" name="Title 1">
            <a:extLst>
              <a:ext uri="{FF2B5EF4-FFF2-40B4-BE49-F238E27FC236}">
                <a16:creationId xmlns:a16="http://schemas.microsoft.com/office/drawing/2014/main" xmlns="" id="{DD72807A-893C-4EA4-831F-68686FF14665}"/>
              </a:ext>
            </a:extLst>
          </p:cNvPr>
          <p:cNvSpPr txBox="1">
            <a:spLocks/>
          </p:cNvSpPr>
          <p:nvPr/>
        </p:nvSpPr>
        <p:spPr>
          <a:xfrm>
            <a:off x="313031" y="2969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Persistent volumes and stateful </a:t>
            </a:r>
            <a:r>
              <a:rPr lang="en-GB" dirty="0" err="1"/>
              <a:t>appplications</a:t>
            </a:r>
            <a:endParaRPr lang="en-GB" dirty="0"/>
          </a:p>
        </p:txBody>
      </p:sp>
      <p:sp>
        <p:nvSpPr>
          <p:cNvPr id="7" name="Vermenigvuldigingsteken 6">
            <a:extLst>
              <a:ext uri="{FF2B5EF4-FFF2-40B4-BE49-F238E27FC236}">
                <a16:creationId xmlns:a16="http://schemas.microsoft.com/office/drawing/2014/main" xmlns="" id="{0A6541EE-4EAD-4AA4-87D0-BD07F2DDF0BC}"/>
              </a:ext>
            </a:extLst>
          </p:cNvPr>
          <p:cNvSpPr/>
          <p:nvPr/>
        </p:nvSpPr>
        <p:spPr>
          <a:xfrm>
            <a:off x="461806" y="1685295"/>
            <a:ext cx="2734969" cy="2900607"/>
          </a:xfrm>
          <a:prstGeom prst="mathMultiply">
            <a:avLst>
              <a:gd name="adj1" fmla="val 14117"/>
            </a:avLst>
          </a:prstGeom>
          <a:solidFill>
            <a:schemeClr val="tx2">
              <a:alpha val="42000"/>
            </a:schemeClr>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3" name="Text Placeholder 2"/>
          <p:cNvSpPr>
            <a:spLocks noGrp="1"/>
          </p:cNvSpPr>
          <p:nvPr>
            <p:ph type="body" sz="half" idx="1"/>
          </p:nvPr>
        </p:nvSpPr>
        <p:spPr>
          <a:xfrm>
            <a:off x="3771899" y="990741"/>
            <a:ext cx="5294607" cy="4170146"/>
          </a:xfrm>
          <a:solidFill>
            <a:srgbClr val="FFFFFF"/>
          </a:solidFill>
        </p:spPr>
        <p:txBody>
          <a:bodyPr>
            <a:normAutofit/>
          </a:bodyPr>
          <a:lstStyle/>
          <a:p>
            <a:r>
              <a:rPr lang="en-GB" dirty="0"/>
              <a:t>Centralized internal DNS</a:t>
            </a:r>
          </a:p>
          <a:p>
            <a:r>
              <a:rPr lang="en-GB" dirty="0"/>
              <a:t>Persistent service endpoints for Pods</a:t>
            </a:r>
          </a:p>
          <a:p>
            <a:pPr lvl="2"/>
            <a:r>
              <a:rPr lang="en-GB" dirty="0"/>
              <a:t>Headless services: </a:t>
            </a:r>
          </a:p>
          <a:p>
            <a:pPr lvl="3"/>
            <a:r>
              <a:rPr lang="en-GB" dirty="0"/>
              <a:t>No Cluster IP</a:t>
            </a:r>
          </a:p>
          <a:p>
            <a:pPr lvl="2"/>
            <a:r>
              <a:rPr lang="en-GB" dirty="0"/>
              <a:t>stable DNS endpoint</a:t>
            </a:r>
          </a:p>
          <a:p>
            <a:pPr marL="411480" lvl="1" indent="0">
              <a:buNone/>
            </a:pPr>
            <a:endParaRPr lang="en-GB" dirty="0"/>
          </a:p>
          <a:p>
            <a:pPr marL="411480" lvl="1" indent="0">
              <a:buNone/>
            </a:pPr>
            <a:endParaRPr lang="en-GB" dirty="0"/>
          </a:p>
          <a:p>
            <a:pPr lvl="1"/>
            <a:endParaRPr lang="en-GB" dirty="0"/>
          </a:p>
          <a:p>
            <a:pPr marL="411480" lvl="1" indent="0">
              <a:buNone/>
            </a:pPr>
            <a:endParaRPr lang="en-GB" dirty="0"/>
          </a:p>
        </p:txBody>
      </p:sp>
      <p:sp>
        <p:nvSpPr>
          <p:cNvPr id="9" name="Slide Number Placeholder 8"/>
          <p:cNvSpPr>
            <a:spLocks noGrp="1"/>
          </p:cNvSpPr>
          <p:nvPr>
            <p:ph type="sldNum" sz="quarter" idx="2"/>
          </p:nvPr>
        </p:nvSpPr>
        <p:spPr/>
        <p:txBody>
          <a:bodyPr/>
          <a:lstStyle/>
          <a:p>
            <a:fld id="{86CB4B4D-7CA3-9044-876B-883B54F8677D}" type="slidenum">
              <a:rPr lang="en-GB" smtClean="0"/>
              <a:t>66</a:t>
            </a:fld>
            <a:endParaRPr lang="en-GB"/>
          </a:p>
        </p:txBody>
      </p:sp>
    </p:spTree>
    <p:extLst>
      <p:ext uri="{BB962C8B-B14F-4D97-AF65-F5344CB8AC3E}">
        <p14:creationId xmlns:p14="http://schemas.microsoft.com/office/powerpoint/2010/main" val="27695474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uiExpand="1"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5794134" y="4546583"/>
            <a:ext cx="279883" cy="276999"/>
          </a:xfrm>
        </p:spPr>
        <p:txBody>
          <a:bodyPr/>
          <a:lstStyle/>
          <a:p>
            <a:fld id="{0D65AAE5-278B-471D-99EB-47EC81D812E7}" type="slidenum">
              <a:rPr lang="en-US" smtClean="0"/>
              <a:pPr/>
              <a:t>67</a:t>
            </a:fld>
            <a:endParaRPr lang="en-US"/>
          </a:p>
        </p:txBody>
      </p:sp>
      <p:pic>
        <p:nvPicPr>
          <p:cNvPr id="27" name="Picture 26"/>
          <p:cNvPicPr>
            <a:picLocks noChangeAspect="1"/>
          </p:cNvPicPr>
          <p:nvPr/>
        </p:nvPicPr>
        <p:blipFill>
          <a:blip r:embed="rId2" cstate="print"/>
          <a:stretch>
            <a:fillRect/>
          </a:stretch>
        </p:blipFill>
        <p:spPr>
          <a:xfrm>
            <a:off x="3858106" y="473055"/>
            <a:ext cx="4431821" cy="3894068"/>
          </a:xfrm>
          <a:prstGeom prst="rect">
            <a:avLst/>
          </a:prstGeom>
        </p:spPr>
      </p:pic>
      <p:sp>
        <p:nvSpPr>
          <p:cNvPr id="5" name="TextBox 4"/>
          <p:cNvSpPr txBox="1"/>
          <p:nvPr/>
        </p:nvSpPr>
        <p:spPr>
          <a:xfrm>
            <a:off x="4005373" y="4367124"/>
            <a:ext cx="921433" cy="276999"/>
          </a:xfrm>
          <a:prstGeom prst="rect">
            <a:avLst/>
          </a:prstGeom>
          <a:ln cap="rnd"/>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1200" dirty="0"/>
              <a:t>Pod</a:t>
            </a:r>
          </a:p>
        </p:txBody>
      </p:sp>
      <p:sp>
        <p:nvSpPr>
          <p:cNvPr id="6" name="TextBox 5"/>
          <p:cNvSpPr txBox="1"/>
          <p:nvPr/>
        </p:nvSpPr>
        <p:spPr>
          <a:xfrm>
            <a:off x="2762252" y="4345692"/>
            <a:ext cx="932961" cy="276999"/>
          </a:xfrm>
          <a:prstGeom prst="rect">
            <a:avLst/>
          </a:prstGeom>
          <a:noFill/>
        </p:spPr>
        <p:txBody>
          <a:bodyPr wrap="square" rtlCol="0">
            <a:spAutoFit/>
          </a:bodyPr>
          <a:lstStyle/>
          <a:p>
            <a:r>
              <a:rPr lang="en-US" sz="1200" u="sng" dirty="0"/>
              <a:t>Map:</a:t>
            </a:r>
            <a:endParaRPr lang="nl-BE" sz="1200" u="sng" dirty="0"/>
          </a:p>
        </p:txBody>
      </p:sp>
      <p:cxnSp>
        <p:nvCxnSpPr>
          <p:cNvPr id="7" name="Straight Connector 6"/>
          <p:cNvCxnSpPr/>
          <p:nvPr/>
        </p:nvCxnSpPr>
        <p:spPr>
          <a:xfrm flipH="1">
            <a:off x="6464506" y="4367124"/>
            <a:ext cx="5358" cy="230386"/>
          </a:xfrm>
          <a:prstGeom prst="line">
            <a:avLst/>
          </a:prstGeom>
          <a:ln w="38100" cmpd="dbl">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9714" y="4367124"/>
            <a:ext cx="1339454" cy="276999"/>
          </a:xfrm>
          <a:prstGeom prst="rect">
            <a:avLst/>
          </a:prstGeom>
          <a:noFill/>
        </p:spPr>
        <p:txBody>
          <a:bodyPr wrap="square" rtlCol="0">
            <a:spAutoFit/>
          </a:bodyPr>
          <a:lstStyle/>
          <a:p>
            <a:r>
              <a:rPr lang="en-US" sz="1200" dirty="0"/>
              <a:t> volume mount:</a:t>
            </a:r>
            <a:endParaRPr lang="nl-BE" sz="1200" dirty="0"/>
          </a:p>
        </p:txBody>
      </p:sp>
      <p:cxnSp>
        <p:nvCxnSpPr>
          <p:cNvPr id="9" name="Straight Connector 8"/>
          <p:cNvCxnSpPr/>
          <p:nvPr/>
        </p:nvCxnSpPr>
        <p:spPr>
          <a:xfrm flipH="1" flipV="1">
            <a:off x="8457605" y="4367123"/>
            <a:ext cx="10326" cy="250479"/>
          </a:xfrm>
          <a:prstGeom prst="line">
            <a:avLst/>
          </a:prstGeom>
          <a:ln w="38100">
            <a:solidFill>
              <a:schemeClr val="tx1">
                <a:lumMod val="75000"/>
                <a:lumOff val="2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77057" y="4367124"/>
            <a:ext cx="1859160" cy="276999"/>
          </a:xfrm>
          <a:prstGeom prst="rect">
            <a:avLst/>
          </a:prstGeom>
          <a:noFill/>
        </p:spPr>
        <p:txBody>
          <a:bodyPr wrap="square" rtlCol="0">
            <a:spAutoFit/>
          </a:bodyPr>
          <a:lstStyle/>
          <a:p>
            <a:r>
              <a:rPr lang="en-US" sz="1200" dirty="0"/>
              <a:t>service dependency:</a:t>
            </a:r>
            <a:endParaRPr lang="nl-BE" sz="1200" dirty="0"/>
          </a:p>
        </p:txBody>
      </p:sp>
      <p:sp>
        <p:nvSpPr>
          <p:cNvPr id="11"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en-GB" sz="2000" dirty="0"/>
              <a:t>Headless Services</a:t>
            </a:r>
          </a:p>
        </p:txBody>
      </p:sp>
      <p:sp>
        <p:nvSpPr>
          <p:cNvPr id="12"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Persistent volumes and stateful </a:t>
            </a:r>
            <a:r>
              <a:rPr lang="en-GB" dirty="0" err="1"/>
              <a:t>appplications</a:t>
            </a:r>
            <a:endParaRPr lang="en-GB" dirty="0"/>
          </a:p>
        </p:txBody>
      </p:sp>
      <p:pic>
        <p:nvPicPr>
          <p:cNvPr id="2" name="Afbeelding 1">
            <a:extLst>
              <a:ext uri="{FF2B5EF4-FFF2-40B4-BE49-F238E27FC236}">
                <a16:creationId xmlns:a16="http://schemas.microsoft.com/office/drawing/2014/main" xmlns="" id="{0990D0E7-E047-4143-9922-8C2A94AAAED2}"/>
              </a:ext>
            </a:extLst>
          </p:cNvPr>
          <p:cNvPicPr>
            <a:picLocks noChangeAspect="1"/>
          </p:cNvPicPr>
          <p:nvPr/>
        </p:nvPicPr>
        <p:blipFill>
          <a:blip r:embed="rId7"/>
          <a:stretch>
            <a:fillRect/>
          </a:stretch>
        </p:blipFill>
        <p:spPr>
          <a:xfrm>
            <a:off x="325716" y="1242954"/>
            <a:ext cx="2436536" cy="3486535"/>
          </a:xfrm>
          <a:prstGeom prst="rect">
            <a:avLst/>
          </a:prstGeom>
        </p:spPr>
      </p:pic>
    </p:spTree>
    <p:extLst>
      <p:ext uri="{BB962C8B-B14F-4D97-AF65-F5344CB8AC3E}">
        <p14:creationId xmlns:p14="http://schemas.microsoft.com/office/powerpoint/2010/main" val="2540592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100" dirty="0"/>
              <a:t>Application configuration and deployment</a:t>
            </a:r>
          </a:p>
        </p:txBody>
      </p:sp>
      <p:sp>
        <p:nvSpPr>
          <p:cNvPr id="3" name="Text Placeholder 2"/>
          <p:cNvSpPr>
            <a:spLocks noGrp="1"/>
          </p:cNvSpPr>
          <p:nvPr>
            <p:ph type="body" sz="half" idx="1"/>
          </p:nvPr>
        </p:nvSpPr>
        <p:spPr>
          <a:xfrm>
            <a:off x="1479304" y="986936"/>
            <a:ext cx="6116129" cy="3934721"/>
          </a:xfrm>
        </p:spPr>
        <p:txBody>
          <a:bodyPr>
            <a:normAutofit fontScale="62500" lnSpcReduction="20000"/>
          </a:bodyPr>
          <a:lstStyle/>
          <a:p>
            <a:pPr>
              <a:lnSpc>
                <a:spcPct val="130000"/>
              </a:lnSpc>
            </a:pPr>
            <a:r>
              <a:rPr lang="en-GB" b="1" dirty="0"/>
              <a:t>Stateless service-oriented workloads</a:t>
            </a:r>
          </a:p>
          <a:p>
            <a:pPr lvl="1">
              <a:lnSpc>
                <a:spcPct val="130000"/>
              </a:lnSpc>
            </a:pPr>
            <a:r>
              <a:rPr lang="en-GB" dirty="0"/>
              <a:t>ReplicaSets</a:t>
            </a:r>
          </a:p>
          <a:p>
            <a:pPr lvl="1">
              <a:lnSpc>
                <a:spcPct val="130000"/>
              </a:lnSpc>
            </a:pPr>
            <a:r>
              <a:rPr lang="en-GB" dirty="0"/>
              <a:t>Exposing services of Pods</a:t>
            </a:r>
          </a:p>
          <a:p>
            <a:pPr lvl="1">
              <a:lnSpc>
                <a:spcPct val="130000"/>
              </a:lnSpc>
            </a:pPr>
            <a:r>
              <a:rPr lang="en-GB" dirty="0"/>
              <a:t>Rolling upgrades</a:t>
            </a:r>
          </a:p>
          <a:p>
            <a:pPr lvl="1">
              <a:lnSpc>
                <a:spcPct val="130000"/>
              </a:lnSpc>
            </a:pPr>
            <a:r>
              <a:rPr lang="en-GB" dirty="0"/>
              <a:t>Configuration and customization of rolling upgrade process</a:t>
            </a:r>
          </a:p>
          <a:p>
            <a:pPr lvl="1">
              <a:lnSpc>
                <a:spcPct val="130000"/>
              </a:lnSpc>
            </a:pPr>
            <a:r>
              <a:rPr lang="en-GB" dirty="0"/>
              <a:t>Blue-green deployments</a:t>
            </a:r>
          </a:p>
          <a:p>
            <a:pPr>
              <a:lnSpc>
                <a:spcPct val="130000"/>
              </a:lnSpc>
            </a:pPr>
            <a:r>
              <a:rPr lang="en-GB" b="1" dirty="0"/>
              <a:t>Persistent volumes and stateful applications</a:t>
            </a:r>
          </a:p>
          <a:p>
            <a:pPr lvl="1">
              <a:lnSpc>
                <a:spcPct val="130000"/>
              </a:lnSpc>
            </a:pPr>
            <a:r>
              <a:rPr lang="en-GB" dirty="0"/>
              <a:t>External, Local, Shared volumes</a:t>
            </a:r>
          </a:p>
          <a:p>
            <a:pPr lvl="1">
              <a:lnSpc>
                <a:spcPct val="130000"/>
              </a:lnSpc>
            </a:pPr>
            <a:r>
              <a:rPr lang="en-GB" dirty="0"/>
              <a:t>Plugin architecture for volume drivers</a:t>
            </a:r>
          </a:p>
          <a:p>
            <a:pPr lvl="1">
              <a:lnSpc>
                <a:spcPct val="130000"/>
              </a:lnSpc>
            </a:pPr>
            <a:r>
              <a:rPr lang="en-GB" dirty="0"/>
              <a:t>Services networking model for stateful applications</a:t>
            </a:r>
          </a:p>
          <a:p>
            <a:pPr lvl="1">
              <a:lnSpc>
                <a:spcPct val="130000"/>
              </a:lnSpc>
            </a:pPr>
            <a:r>
              <a:rPr lang="en-GB" b="1" dirty="0"/>
              <a:t>StatefulSet</a:t>
            </a:r>
          </a:p>
          <a:p>
            <a:pPr>
              <a:lnSpc>
                <a:spcPct val="130000"/>
              </a:lnSpc>
            </a:pPr>
            <a:r>
              <a:rPr lang="en-GB" dirty="0"/>
              <a:t>Reusable container configuration</a:t>
            </a:r>
          </a:p>
        </p:txBody>
      </p:sp>
      <p:sp>
        <p:nvSpPr>
          <p:cNvPr id="5" name="Text Placeholder 3">
            <a:extLst>
              <a:ext uri="{FF2B5EF4-FFF2-40B4-BE49-F238E27FC236}">
                <a16:creationId xmlns:a16="http://schemas.microsoft.com/office/drawing/2014/main" xmlns="" id="{66EE714E-58E5-453F-8CAF-7639D9EB878B}"/>
              </a:ext>
            </a:extLst>
          </p:cNvPr>
          <p:cNvSpPr txBox="1">
            <a:spLocks/>
          </p:cNvSpPr>
          <p:nvPr/>
        </p:nvSpPr>
        <p:spPr>
          <a:xfrm>
            <a:off x="160629" y="473055"/>
            <a:ext cx="8753476" cy="52322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t">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a:buNone/>
            </a:pPr>
            <a:r>
              <a:rPr lang="en-US" sz="2000" dirty="0"/>
              <a:t>Sub-aspects</a:t>
            </a:r>
            <a:endParaRPr lang="nl-NL" dirty="0" err="1"/>
          </a:p>
        </p:txBody>
      </p:sp>
      <p:sp>
        <p:nvSpPr>
          <p:cNvPr id="4" name="Slide Number Placeholder 3"/>
          <p:cNvSpPr>
            <a:spLocks noGrp="1"/>
          </p:cNvSpPr>
          <p:nvPr>
            <p:ph type="sldNum" sz="quarter" idx="2"/>
          </p:nvPr>
        </p:nvSpPr>
        <p:spPr/>
        <p:txBody>
          <a:bodyPr/>
          <a:lstStyle/>
          <a:p>
            <a:fld id="{86CB4B4D-7CA3-9044-876B-883B54F8677D}" type="slidenum">
              <a:rPr lang="en-GB" smtClean="0"/>
              <a:t>68</a:t>
            </a:fld>
            <a:endParaRPr lang="en-GB"/>
          </a:p>
        </p:txBody>
      </p:sp>
    </p:spTree>
    <p:extLst>
      <p:ext uri="{BB962C8B-B14F-4D97-AF65-F5344CB8AC3E}">
        <p14:creationId xmlns:p14="http://schemas.microsoft.com/office/powerpoint/2010/main" val="385251990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a:t>StatefulSets</a:t>
            </a:r>
            <a:endParaRPr lang="en-GB" sz="2000" dirty="0"/>
          </a:p>
        </p:txBody>
      </p:sp>
      <p:sp>
        <p:nvSpPr>
          <p:cNvPr id="12"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Persistent volumes and stateful </a:t>
            </a:r>
            <a:r>
              <a:rPr lang="en-GB" dirty="0" err="1"/>
              <a:t>appplications</a:t>
            </a:r>
            <a:endParaRPr lang="en-GB" dirty="0"/>
          </a:p>
        </p:txBody>
      </p:sp>
      <p:sp>
        <p:nvSpPr>
          <p:cNvPr id="14" name="Tijdelijke aanduiding voor tekst 2">
            <a:extLst>
              <a:ext uri="{FF2B5EF4-FFF2-40B4-BE49-F238E27FC236}">
                <a16:creationId xmlns:a16="http://schemas.microsoft.com/office/drawing/2014/main" xmlns="" id="{0F1EF267-E8DA-4396-BB07-7C88C56B5444}"/>
              </a:ext>
            </a:extLst>
          </p:cNvPr>
          <p:cNvSpPr txBox="1">
            <a:spLocks/>
          </p:cNvSpPr>
          <p:nvPr/>
        </p:nvSpPr>
        <p:spPr>
          <a:xfrm>
            <a:off x="160629" y="1099533"/>
            <a:ext cx="8753478" cy="3502947"/>
          </a:xfrm>
          <a:prstGeom prst="rect">
            <a:avLst/>
          </a:prstGeom>
        </p:spPr>
        <p:txBody>
          <a:bodyPr>
            <a:normAutofit fontScale="92500" lnSpcReduction="20000"/>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r>
              <a:rPr lang="en-GB" dirty="0"/>
              <a:t>StatefulSets are similar to ReplicaSets but the replicated Pods are created and destroyed in an ordered fashion. </a:t>
            </a:r>
          </a:p>
          <a:p>
            <a:pPr lvl="1"/>
            <a:r>
              <a:rPr lang="en-GB" dirty="0"/>
              <a:t>For example in master-slave architectures such as MongoDB, primary database instances are always created first, and thereafter secondary instances</a:t>
            </a:r>
          </a:p>
          <a:p>
            <a:r>
              <a:rPr lang="en-GB" dirty="0"/>
              <a:t>An update of a StatefulSet happens in an ordered fashion as well</a:t>
            </a:r>
          </a:p>
          <a:p>
            <a:pPr lvl="1"/>
            <a:r>
              <a:rPr lang="en-GB" dirty="0">
                <a:hlinkClick r:id="rId6"/>
              </a:rPr>
              <a:t>https://medium.com/velotio-perspectives/exploring-upgrade-strategies-for-stateful-sets-in-kubernetes-c02b8286f251</a:t>
            </a:r>
            <a:endParaRPr lang="en-GB" dirty="0"/>
          </a:p>
          <a:p>
            <a:pPr lvl="1"/>
            <a:endParaRPr lang="en-GB" dirty="0"/>
          </a:p>
          <a:p>
            <a:pPr lvl="1" hangingPunct="1"/>
            <a:endParaRPr lang="en-GB" dirty="0"/>
          </a:p>
          <a:p>
            <a:pPr marL="411480" lvl="1" indent="0" hangingPunct="1">
              <a:buFont typeface="Arial"/>
              <a:buNone/>
            </a:pPr>
            <a:endParaRPr lang="en-GB" dirty="0"/>
          </a:p>
        </p:txBody>
      </p:sp>
      <p:sp>
        <p:nvSpPr>
          <p:cNvPr id="2" name="Slide Number Placeholder 1"/>
          <p:cNvSpPr>
            <a:spLocks noGrp="1"/>
          </p:cNvSpPr>
          <p:nvPr>
            <p:ph type="sldNum" sz="quarter" idx="12"/>
          </p:nvPr>
        </p:nvSpPr>
        <p:spPr/>
        <p:txBody>
          <a:bodyPr/>
          <a:lstStyle/>
          <a:p>
            <a:fld id="{0D65AAE5-278B-471D-99EB-47EC81D812E7}" type="slidenum">
              <a:rPr lang="en-US" smtClean="0"/>
              <a:pPr/>
              <a:t>69</a:t>
            </a:fld>
            <a:endParaRPr lang="en-US"/>
          </a:p>
        </p:txBody>
      </p:sp>
    </p:spTree>
    <p:extLst>
      <p:ext uri="{BB962C8B-B14F-4D97-AF65-F5344CB8AC3E}">
        <p14:creationId xmlns:p14="http://schemas.microsoft.com/office/powerpoint/2010/main" val="287165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Linux containers</a:t>
            </a:r>
            <a:endParaRPr lang="en-GB" dirty="0"/>
          </a:p>
        </p:txBody>
      </p:sp>
      <p:sp>
        <p:nvSpPr>
          <p:cNvPr id="4" name="Text Placeholder 3"/>
          <p:cNvSpPr>
            <a:spLocks noGrp="1"/>
          </p:cNvSpPr>
          <p:nvPr>
            <p:ph type="body" sz="quarter" idx="13"/>
          </p:nvPr>
        </p:nvSpPr>
        <p:spPr>
          <a:xfrm>
            <a:off x="160631" y="421263"/>
            <a:ext cx="8753476" cy="523221"/>
          </a:xfrm>
        </p:spPr>
        <p:txBody>
          <a:bodyPr>
            <a:normAutofit/>
          </a:bodyPr>
          <a:lstStyle/>
          <a:p>
            <a:pPr marL="0" indent="0">
              <a:buNone/>
            </a:pPr>
            <a:r>
              <a:rPr lang="en-US" sz="2000" dirty="0"/>
              <a:t>Detailed comparison: virtual machines vs containers</a:t>
            </a:r>
            <a:r>
              <a:rPr lang="en-US" sz="2000" baseline="30000" dirty="0"/>
              <a:t>1</a:t>
            </a:r>
            <a:endParaRPr lang="en-GB" sz="2000" dirty="0"/>
          </a:p>
        </p:txBody>
      </p:sp>
      <p:pic>
        <p:nvPicPr>
          <p:cNvPr id="7" name="Picture 6"/>
          <p:cNvPicPr>
            <a:picLocks noChangeAspect="1"/>
          </p:cNvPicPr>
          <p:nvPr/>
        </p:nvPicPr>
        <p:blipFill>
          <a:blip r:embed="rId2"/>
          <a:stretch>
            <a:fillRect/>
          </a:stretch>
        </p:blipFill>
        <p:spPr>
          <a:xfrm>
            <a:off x="919113" y="944313"/>
            <a:ext cx="6518259" cy="3816612"/>
          </a:xfrm>
          <a:prstGeom prst="rect">
            <a:avLst/>
          </a:prstGeom>
        </p:spPr>
      </p:pic>
      <p:sp>
        <p:nvSpPr>
          <p:cNvPr id="8" name="TextBox 7"/>
          <p:cNvSpPr txBox="1"/>
          <p:nvPr/>
        </p:nvSpPr>
        <p:spPr>
          <a:xfrm>
            <a:off x="355180" y="4791154"/>
            <a:ext cx="708093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aseline="30000" dirty="0"/>
              <a:t>1 </a:t>
            </a:r>
            <a:r>
              <a:rPr lang="en-US" dirty="0"/>
              <a:t>R. </a:t>
            </a:r>
            <a:r>
              <a:rPr lang="en-US" dirty="0" err="1"/>
              <a:t>Dua</a:t>
            </a:r>
            <a:r>
              <a:rPr lang="en-US" dirty="0"/>
              <a:t>, “Virtualization vs Containerization to support PaaS,” 2014.</a:t>
            </a:r>
            <a:endParaRPr kumimoji="0" lang="en-GB" sz="1600" b="0" i="0" u="none" strike="noStrike" cap="none" spc="0" normalizeH="0" baseline="0" dirty="0">
              <a:ln>
                <a:noFill/>
              </a:ln>
              <a:solidFill>
                <a:srgbClr val="262626"/>
              </a:solidFill>
              <a:effectLst/>
              <a:uFillTx/>
              <a:latin typeface="Arial"/>
              <a:ea typeface="Arial"/>
              <a:cs typeface="Arial"/>
              <a:sym typeface="Arial"/>
            </a:endParaRPr>
          </a:p>
        </p:txBody>
      </p:sp>
      <p:sp>
        <p:nvSpPr>
          <p:cNvPr id="3" name="Slide Number Placeholder 2"/>
          <p:cNvSpPr>
            <a:spLocks noGrp="1"/>
          </p:cNvSpPr>
          <p:nvPr>
            <p:ph type="sldNum" sz="quarter" idx="2"/>
          </p:nvPr>
        </p:nvSpPr>
        <p:spPr/>
        <p:txBody>
          <a:bodyPr/>
          <a:lstStyle/>
          <a:p>
            <a:fld id="{86CB4B4D-7CA3-9044-876B-883B54F8677D}" type="slidenum">
              <a:rPr lang="en-GB" smtClean="0"/>
              <a:t>7</a:t>
            </a:fld>
            <a:endParaRPr lang="en-GB"/>
          </a:p>
        </p:txBody>
      </p:sp>
    </p:spTree>
    <p:extLst>
      <p:ext uri="{BB962C8B-B14F-4D97-AF65-F5344CB8AC3E}">
        <p14:creationId xmlns:p14="http://schemas.microsoft.com/office/powerpoint/2010/main" val="2451803362"/>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xmlns="" id="{AAF35659-81E5-4D8B-84B1-CEAE930B8B28}"/>
              </a:ext>
            </a:extLst>
          </p:cNvPr>
          <p:cNvSpPr txBox="1"/>
          <p:nvPr/>
        </p:nvSpPr>
        <p:spPr>
          <a:xfrm>
            <a:off x="6339507" y="3365693"/>
            <a:ext cx="27991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algn="ctr"/>
            <a:r>
              <a:rPr lang="nl-NL" dirty="0"/>
              <a:t>The sidecar container reconfigures the mongo container </a:t>
            </a:r>
            <a:r>
              <a:rPr lang="nl-NL" dirty="0" smtClean="0"/>
              <a:t>when the </a:t>
            </a:r>
            <a:r>
              <a:rPr lang="nl-NL" dirty="0"/>
              <a:t>number of </a:t>
            </a:r>
            <a:r>
              <a:rPr lang="nl-NL" dirty="0" smtClean="0"/>
              <a:t>mongo instances scales up or down</a:t>
            </a:r>
            <a:endParaRPr lang="nl-NL" dirty="0"/>
          </a:p>
        </p:txBody>
      </p:sp>
      <p:sp>
        <p:nvSpPr>
          <p:cNvPr id="11"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a:t>StatefulSets</a:t>
            </a:r>
            <a:endParaRPr lang="en-GB" sz="2000" dirty="0"/>
          </a:p>
        </p:txBody>
      </p:sp>
      <p:sp>
        <p:nvSpPr>
          <p:cNvPr id="12" name="Title 1"/>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Persistent volumes and stateful </a:t>
            </a:r>
            <a:r>
              <a:rPr lang="en-GB" dirty="0" err="1"/>
              <a:t>appplications</a:t>
            </a:r>
            <a:endParaRPr lang="en-GB" dirty="0"/>
          </a:p>
        </p:txBody>
      </p:sp>
      <p:pic>
        <p:nvPicPr>
          <p:cNvPr id="9" name="Afbeelding 8">
            <a:extLst>
              <a:ext uri="{FF2B5EF4-FFF2-40B4-BE49-F238E27FC236}">
                <a16:creationId xmlns:a16="http://schemas.microsoft.com/office/drawing/2014/main" xmlns="" id="{9ABE50A9-CA30-4F72-BDB1-B3374B5E2525}"/>
              </a:ext>
            </a:extLst>
          </p:cNvPr>
          <p:cNvPicPr>
            <a:picLocks noChangeAspect="1"/>
          </p:cNvPicPr>
          <p:nvPr/>
        </p:nvPicPr>
        <p:blipFill>
          <a:blip r:embed="rId7"/>
          <a:stretch>
            <a:fillRect/>
          </a:stretch>
        </p:blipFill>
        <p:spPr>
          <a:xfrm>
            <a:off x="6513234" y="1098213"/>
            <a:ext cx="1533525" cy="2286000"/>
          </a:xfrm>
          <a:prstGeom prst="rect">
            <a:avLst/>
          </a:prstGeom>
          <a:ln>
            <a:solidFill>
              <a:schemeClr val="tx1"/>
            </a:solidFill>
          </a:ln>
        </p:spPr>
      </p:pic>
      <p:pic>
        <p:nvPicPr>
          <p:cNvPr id="17" name="Afbeelding 16">
            <a:extLst>
              <a:ext uri="{FF2B5EF4-FFF2-40B4-BE49-F238E27FC236}">
                <a16:creationId xmlns:a16="http://schemas.microsoft.com/office/drawing/2014/main" xmlns="" id="{884075E9-737F-4629-AA53-F3C9D0C20DB6}"/>
              </a:ext>
            </a:extLst>
          </p:cNvPr>
          <p:cNvPicPr>
            <a:picLocks noChangeAspect="1"/>
          </p:cNvPicPr>
          <p:nvPr/>
        </p:nvPicPr>
        <p:blipFill>
          <a:blip r:embed="rId8"/>
          <a:stretch>
            <a:fillRect/>
          </a:stretch>
        </p:blipFill>
        <p:spPr>
          <a:xfrm>
            <a:off x="681037" y="1014508"/>
            <a:ext cx="2371725" cy="2143125"/>
          </a:xfrm>
          <a:prstGeom prst="rect">
            <a:avLst/>
          </a:prstGeom>
        </p:spPr>
      </p:pic>
      <p:pic>
        <p:nvPicPr>
          <p:cNvPr id="18" name="Afbeelding 17">
            <a:extLst>
              <a:ext uri="{FF2B5EF4-FFF2-40B4-BE49-F238E27FC236}">
                <a16:creationId xmlns:a16="http://schemas.microsoft.com/office/drawing/2014/main" xmlns="" id="{0116C693-61C3-47C3-A50A-2A983E3E3F29}"/>
              </a:ext>
            </a:extLst>
          </p:cNvPr>
          <p:cNvPicPr>
            <a:picLocks noChangeAspect="1"/>
          </p:cNvPicPr>
          <p:nvPr/>
        </p:nvPicPr>
        <p:blipFill>
          <a:blip r:embed="rId9"/>
          <a:stretch>
            <a:fillRect/>
          </a:stretch>
        </p:blipFill>
        <p:spPr>
          <a:xfrm>
            <a:off x="2831823" y="958896"/>
            <a:ext cx="3476625" cy="4010025"/>
          </a:xfrm>
          <a:prstGeom prst="rect">
            <a:avLst/>
          </a:prstGeom>
        </p:spPr>
      </p:pic>
      <p:sp>
        <p:nvSpPr>
          <p:cNvPr id="8" name="Rechthoek 7">
            <a:extLst>
              <a:ext uri="{FF2B5EF4-FFF2-40B4-BE49-F238E27FC236}">
                <a16:creationId xmlns:a16="http://schemas.microsoft.com/office/drawing/2014/main" xmlns="" id="{BE36EF74-669F-4A25-8370-730C33CC92DA}"/>
              </a:ext>
            </a:extLst>
          </p:cNvPr>
          <p:cNvSpPr/>
          <p:nvPr/>
        </p:nvSpPr>
        <p:spPr>
          <a:xfrm>
            <a:off x="3172341" y="4027412"/>
            <a:ext cx="2999859" cy="971550"/>
          </a:xfrm>
          <a:prstGeom prst="rect">
            <a:avLst/>
          </a:pr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19" name="Rechthoek 18">
            <a:extLst>
              <a:ext uri="{FF2B5EF4-FFF2-40B4-BE49-F238E27FC236}">
                <a16:creationId xmlns:a16="http://schemas.microsoft.com/office/drawing/2014/main" xmlns="" id="{0E52A459-0D1E-46D1-B3A6-31C400DBC903}"/>
              </a:ext>
            </a:extLst>
          </p:cNvPr>
          <p:cNvSpPr/>
          <p:nvPr/>
        </p:nvSpPr>
        <p:spPr>
          <a:xfrm>
            <a:off x="581025" y="958896"/>
            <a:ext cx="5727423" cy="4184604"/>
          </a:xfrm>
          <a:prstGeom prst="rect">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cxnSp>
        <p:nvCxnSpPr>
          <p:cNvPr id="3" name="Rechte verbindingslijn met pijl 2">
            <a:extLst>
              <a:ext uri="{FF2B5EF4-FFF2-40B4-BE49-F238E27FC236}">
                <a16:creationId xmlns:a16="http://schemas.microsoft.com/office/drawing/2014/main" xmlns="" id="{8CCA5369-204C-486B-B19E-646E2CC4B0EA}"/>
              </a:ext>
            </a:extLst>
          </p:cNvPr>
          <p:cNvCxnSpPr/>
          <p:nvPr/>
        </p:nvCxnSpPr>
        <p:spPr>
          <a:xfrm flipH="1">
            <a:off x="6203259" y="4344641"/>
            <a:ext cx="191328" cy="106846"/>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 name="Slide Number Placeholder 3"/>
          <p:cNvSpPr>
            <a:spLocks noGrp="1"/>
          </p:cNvSpPr>
          <p:nvPr>
            <p:ph type="sldNum" sz="quarter" idx="12"/>
          </p:nvPr>
        </p:nvSpPr>
        <p:spPr/>
        <p:txBody>
          <a:bodyPr/>
          <a:lstStyle/>
          <a:p>
            <a:fld id="{0D65AAE5-278B-471D-99EB-47EC81D812E7}" type="slidenum">
              <a:rPr lang="en-US" smtClean="0"/>
              <a:pPr/>
              <a:t>70</a:t>
            </a:fld>
            <a:endParaRPr lang="en-US"/>
          </a:p>
        </p:txBody>
      </p:sp>
    </p:spTree>
    <p:extLst>
      <p:ext uri="{BB962C8B-B14F-4D97-AF65-F5344CB8AC3E}">
        <p14:creationId xmlns:p14="http://schemas.microsoft.com/office/powerpoint/2010/main" val="968669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9757" y="3580273"/>
            <a:ext cx="1669897" cy="1384995"/>
          </a:xfrm>
          <a:prstGeom prst="rect">
            <a:avLst/>
          </a:prstGeom>
          <a:noFill/>
          <a:ln w="6350">
            <a:solidFill>
              <a:schemeClr val="tx1">
                <a:lumMod val="85000"/>
                <a:lumOff val="15000"/>
              </a:schemeClr>
            </a:solidFill>
            <a:prstDash val="dash"/>
          </a:ln>
        </p:spPr>
        <p:txBody>
          <a:bodyPr wrap="square" rtlCol="0" anchor="t">
            <a:spAutoFit/>
          </a:bodyPr>
          <a:lstStyle/>
          <a:p>
            <a:r>
              <a:rPr lang="en-US" sz="1200" u="sng" dirty="0"/>
              <a:t>Map:</a:t>
            </a:r>
          </a:p>
          <a:p>
            <a:endParaRPr lang="en-US" sz="1200" u="sng" dirty="0"/>
          </a:p>
          <a:p>
            <a:endParaRPr lang="en-US" sz="1200" u="sng" dirty="0"/>
          </a:p>
          <a:p>
            <a:endParaRPr lang="en-US" sz="1200" u="sng" dirty="0"/>
          </a:p>
          <a:p>
            <a:endParaRPr lang="en-US" sz="1200" u="sng" dirty="0"/>
          </a:p>
          <a:p>
            <a:endParaRPr lang="en-US" sz="1200" u="sng" dirty="0"/>
          </a:p>
          <a:p>
            <a:endParaRPr lang="en-US" sz="1200" u="sng" dirty="0"/>
          </a:p>
        </p:txBody>
      </p:sp>
      <p:sp>
        <p:nvSpPr>
          <p:cNvPr id="5" name="Slide Number Placeholder 4"/>
          <p:cNvSpPr>
            <a:spLocks noGrp="1"/>
          </p:cNvSpPr>
          <p:nvPr>
            <p:ph type="sldNum" sz="quarter" idx="12"/>
          </p:nvPr>
        </p:nvSpPr>
        <p:spPr/>
        <p:txBody>
          <a:bodyPr/>
          <a:lstStyle/>
          <a:p>
            <a:fld id="{0D65AAE5-278B-471D-99EB-47EC81D812E7}" type="slidenum">
              <a:rPr lang="en-US" smtClean="0"/>
              <a:pPr/>
              <a:t>71</a:t>
            </a:fld>
            <a:endParaRPr lang="en-US"/>
          </a:p>
        </p:txBody>
      </p:sp>
      <p:sp>
        <p:nvSpPr>
          <p:cNvPr id="7" name="Oval 6"/>
          <p:cNvSpPr/>
          <p:nvPr/>
        </p:nvSpPr>
        <p:spPr>
          <a:xfrm>
            <a:off x="6082738" y="1228577"/>
            <a:ext cx="1840832" cy="637674"/>
          </a:xfrm>
          <a:prstGeom prst="ellipse">
            <a:avLst/>
          </a:prstGeom>
          <a:solidFill>
            <a:schemeClr val="accent3">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dirty="0">
                <a:solidFill>
                  <a:schemeClr val="tx1"/>
                </a:solidFill>
              </a:rPr>
              <a:t>Volume 1</a:t>
            </a:r>
          </a:p>
        </p:txBody>
      </p:sp>
      <p:sp>
        <p:nvSpPr>
          <p:cNvPr id="8" name="Oval 7"/>
          <p:cNvSpPr/>
          <p:nvPr/>
        </p:nvSpPr>
        <p:spPr>
          <a:xfrm>
            <a:off x="5812030" y="2284040"/>
            <a:ext cx="1840832" cy="637674"/>
          </a:xfrm>
          <a:prstGeom prst="ellipse">
            <a:avLst/>
          </a:prstGeom>
          <a:solidFill>
            <a:schemeClr val="accent3">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dirty="0">
                <a:solidFill>
                  <a:schemeClr val="tx1"/>
                </a:solidFill>
              </a:rPr>
              <a:t>Volume 2</a:t>
            </a:r>
          </a:p>
        </p:txBody>
      </p:sp>
      <p:sp>
        <p:nvSpPr>
          <p:cNvPr id="10" name="Rectangle 9"/>
          <p:cNvSpPr/>
          <p:nvPr/>
        </p:nvSpPr>
        <p:spPr>
          <a:xfrm>
            <a:off x="2653741" y="1347537"/>
            <a:ext cx="1612232" cy="782053"/>
          </a:xfrm>
          <a:prstGeom prst="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dirty="0">
                <a:solidFill>
                  <a:schemeClr val="tx1"/>
                </a:solidFill>
              </a:rPr>
              <a:t>mongoDB     primary</a:t>
            </a:r>
          </a:p>
        </p:txBody>
      </p:sp>
      <p:sp>
        <p:nvSpPr>
          <p:cNvPr id="11" name="Rectangle 10"/>
          <p:cNvSpPr/>
          <p:nvPr/>
        </p:nvSpPr>
        <p:spPr>
          <a:xfrm>
            <a:off x="2618900" y="2602878"/>
            <a:ext cx="1612232" cy="782053"/>
          </a:xfrm>
          <a:prstGeom prst="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dirty="0">
                <a:solidFill>
                  <a:schemeClr val="tx1"/>
                </a:solidFill>
              </a:rPr>
              <a:t>mongoDB secundary</a:t>
            </a:r>
          </a:p>
        </p:txBody>
      </p:sp>
      <p:sp>
        <p:nvSpPr>
          <p:cNvPr id="12" name="Rectangle 11"/>
          <p:cNvSpPr/>
          <p:nvPr/>
        </p:nvSpPr>
        <p:spPr>
          <a:xfrm>
            <a:off x="2653741" y="3780726"/>
            <a:ext cx="1612232" cy="782053"/>
          </a:xfrm>
          <a:prstGeom prst="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200" dirty="0">
                <a:solidFill>
                  <a:schemeClr val="tx1"/>
                </a:solidFill>
              </a:rPr>
              <a:t>mongoDB secondary</a:t>
            </a:r>
          </a:p>
        </p:txBody>
      </p:sp>
      <p:sp>
        <p:nvSpPr>
          <p:cNvPr id="13" name="Oval 12"/>
          <p:cNvSpPr/>
          <p:nvPr/>
        </p:nvSpPr>
        <p:spPr>
          <a:xfrm>
            <a:off x="1676401" y="890337"/>
            <a:ext cx="3539739" cy="3910263"/>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cxnSp>
        <p:nvCxnSpPr>
          <p:cNvPr id="15" name="Straight Connector 14"/>
          <p:cNvCxnSpPr>
            <a:stCxn id="10" idx="3"/>
            <a:endCxn id="7" idx="2"/>
          </p:cNvCxnSpPr>
          <p:nvPr/>
        </p:nvCxnSpPr>
        <p:spPr>
          <a:xfrm flipV="1">
            <a:off x="4265973" y="1547414"/>
            <a:ext cx="1816766" cy="191150"/>
          </a:xfrm>
          <a:prstGeom prst="line">
            <a:avLst/>
          </a:prstGeom>
          <a:ln w="38100" cmpd="dbl">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8" idx="2"/>
          </p:cNvCxnSpPr>
          <p:nvPr/>
        </p:nvCxnSpPr>
        <p:spPr>
          <a:xfrm flipV="1">
            <a:off x="4265972" y="2602877"/>
            <a:ext cx="1546058" cy="360948"/>
          </a:xfrm>
          <a:prstGeom prst="line">
            <a:avLst/>
          </a:prstGeom>
          <a:ln w="38100" cmpd="dbl">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3"/>
            <a:endCxn id="8" idx="2"/>
          </p:cNvCxnSpPr>
          <p:nvPr/>
        </p:nvCxnSpPr>
        <p:spPr>
          <a:xfrm flipV="1">
            <a:off x="4265972" y="2602877"/>
            <a:ext cx="1546058" cy="1568876"/>
          </a:xfrm>
          <a:prstGeom prst="line">
            <a:avLst/>
          </a:prstGeom>
          <a:ln w="38100" cmpd="dbl">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21968" y="801725"/>
            <a:ext cx="1206688" cy="461665"/>
          </a:xfrm>
          <a:prstGeom prst="rect">
            <a:avLst/>
          </a:prstGeom>
          <a:noFill/>
          <a:ln>
            <a:solidFill>
              <a:schemeClr val="accent2">
                <a:lumMod val="75000"/>
              </a:schemeClr>
            </a:solidFill>
          </a:ln>
        </p:spPr>
        <p:txBody>
          <a:bodyPr wrap="square" rtlCol="0">
            <a:spAutoFit/>
          </a:bodyPr>
          <a:lstStyle/>
          <a:p>
            <a:r>
              <a:rPr lang="nl-BE" sz="1200" dirty="0"/>
              <a:t>mongoDB replicaset</a:t>
            </a:r>
          </a:p>
        </p:txBody>
      </p:sp>
      <p:sp>
        <p:nvSpPr>
          <p:cNvPr id="22" name="TextBox 21"/>
          <p:cNvSpPr txBox="1"/>
          <p:nvPr/>
        </p:nvSpPr>
        <p:spPr>
          <a:xfrm>
            <a:off x="4464493" y="1289180"/>
            <a:ext cx="1588169" cy="276999"/>
          </a:xfrm>
          <a:prstGeom prst="rect">
            <a:avLst/>
          </a:prstGeom>
          <a:noFill/>
          <a:ln>
            <a:solidFill>
              <a:schemeClr val="accent2">
                <a:lumMod val="75000"/>
              </a:schemeClr>
            </a:solidFill>
          </a:ln>
        </p:spPr>
        <p:txBody>
          <a:bodyPr wrap="square" rtlCol="0">
            <a:spAutoFit/>
          </a:bodyPr>
          <a:lstStyle/>
          <a:p>
            <a:r>
              <a:rPr lang="nl-BE" sz="1200" dirty="0"/>
              <a:t>/data/db:data/db</a:t>
            </a:r>
          </a:p>
        </p:txBody>
      </p:sp>
      <p:sp>
        <p:nvSpPr>
          <p:cNvPr id="23" name="TextBox 22"/>
          <p:cNvSpPr txBox="1"/>
          <p:nvPr/>
        </p:nvSpPr>
        <p:spPr>
          <a:xfrm>
            <a:off x="4380271" y="2342004"/>
            <a:ext cx="1588169" cy="276999"/>
          </a:xfrm>
          <a:prstGeom prst="rect">
            <a:avLst/>
          </a:prstGeom>
          <a:noFill/>
          <a:ln>
            <a:solidFill>
              <a:schemeClr val="accent2">
                <a:lumMod val="75000"/>
              </a:schemeClr>
            </a:solidFill>
          </a:ln>
        </p:spPr>
        <p:txBody>
          <a:bodyPr wrap="square" rtlCol="0">
            <a:spAutoFit/>
          </a:bodyPr>
          <a:lstStyle/>
          <a:p>
            <a:r>
              <a:rPr lang="nl-BE" sz="1200" dirty="0"/>
              <a:t>/data/db:data/db</a:t>
            </a:r>
          </a:p>
        </p:txBody>
      </p:sp>
      <p:sp>
        <p:nvSpPr>
          <p:cNvPr id="24" name="TextBox 23"/>
          <p:cNvSpPr txBox="1"/>
          <p:nvPr/>
        </p:nvSpPr>
        <p:spPr>
          <a:xfrm>
            <a:off x="4307205" y="3539222"/>
            <a:ext cx="1588169" cy="276999"/>
          </a:xfrm>
          <a:prstGeom prst="rect">
            <a:avLst/>
          </a:prstGeom>
          <a:noFill/>
          <a:ln>
            <a:solidFill>
              <a:schemeClr val="accent2">
                <a:lumMod val="75000"/>
              </a:schemeClr>
            </a:solidFill>
          </a:ln>
        </p:spPr>
        <p:txBody>
          <a:bodyPr wrap="square" rtlCol="0">
            <a:spAutoFit/>
          </a:bodyPr>
          <a:lstStyle/>
          <a:p>
            <a:r>
              <a:rPr lang="nl-BE" sz="1200" dirty="0"/>
              <a:t>/data/db:data/db</a:t>
            </a:r>
          </a:p>
        </p:txBody>
      </p:sp>
      <p:sp>
        <p:nvSpPr>
          <p:cNvPr id="25" name="TextBox 24"/>
          <p:cNvSpPr txBox="1"/>
          <p:nvPr/>
        </p:nvSpPr>
        <p:spPr>
          <a:xfrm>
            <a:off x="3089036" y="2421369"/>
            <a:ext cx="794084" cy="1107996"/>
          </a:xfrm>
          <a:prstGeom prst="rect">
            <a:avLst/>
          </a:prstGeom>
          <a:noFill/>
          <a:ln>
            <a:solidFill>
              <a:schemeClr val="accent2">
                <a:lumMod val="75000"/>
              </a:schemeClr>
            </a:solidFill>
          </a:ln>
        </p:spPr>
        <p:txBody>
          <a:bodyPr wrap="square" rtlCol="0">
            <a:spAutoFit/>
          </a:bodyPr>
          <a:lstStyle/>
          <a:p>
            <a:r>
              <a:rPr lang="nl-BE" sz="6600" dirty="0">
                <a:solidFill>
                  <a:srgbClr val="FF0000"/>
                </a:solidFill>
              </a:rPr>
              <a:t>X</a:t>
            </a:r>
          </a:p>
        </p:txBody>
      </p:sp>
      <p:sp>
        <p:nvSpPr>
          <p:cNvPr id="33" name="Diamond 32"/>
          <p:cNvSpPr/>
          <p:nvPr/>
        </p:nvSpPr>
        <p:spPr>
          <a:xfrm>
            <a:off x="1395663" y="1347537"/>
            <a:ext cx="749745" cy="782053"/>
          </a:xfrm>
          <a:prstGeom prst="diamond">
            <a:avLst/>
          </a:prstGeom>
          <a:solidFill>
            <a:schemeClr val="accent3">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dirty="0"/>
          </a:p>
        </p:txBody>
      </p:sp>
      <p:sp>
        <p:nvSpPr>
          <p:cNvPr id="34" name="TextBox 33"/>
          <p:cNvSpPr txBox="1"/>
          <p:nvPr/>
        </p:nvSpPr>
        <p:spPr>
          <a:xfrm>
            <a:off x="1346032" y="1542116"/>
            <a:ext cx="847502" cy="461665"/>
          </a:xfrm>
          <a:prstGeom prst="rect">
            <a:avLst/>
          </a:prstGeom>
          <a:noFill/>
        </p:spPr>
        <p:txBody>
          <a:bodyPr wrap="square" rtlCol="0">
            <a:spAutoFit/>
          </a:bodyPr>
          <a:lstStyle/>
          <a:p>
            <a:pPr algn="ctr"/>
            <a:r>
              <a:rPr lang="nl-BE" sz="1200" dirty="0"/>
              <a:t>Stable </a:t>
            </a:r>
          </a:p>
          <a:p>
            <a:pPr algn="ctr"/>
            <a:r>
              <a:rPr lang="nl-BE" sz="1200" dirty="0"/>
              <a:t>DNS </a:t>
            </a:r>
          </a:p>
        </p:txBody>
      </p:sp>
      <p:sp>
        <p:nvSpPr>
          <p:cNvPr id="37" name="Diamond 36"/>
          <p:cNvSpPr/>
          <p:nvPr/>
        </p:nvSpPr>
        <p:spPr>
          <a:xfrm>
            <a:off x="1395300" y="2586790"/>
            <a:ext cx="749745" cy="782053"/>
          </a:xfrm>
          <a:prstGeom prst="diamond">
            <a:avLst/>
          </a:prstGeom>
          <a:solidFill>
            <a:schemeClr val="accent3">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dirty="0"/>
          </a:p>
        </p:txBody>
      </p:sp>
      <p:sp>
        <p:nvSpPr>
          <p:cNvPr id="38" name="TextBox 37"/>
          <p:cNvSpPr txBox="1"/>
          <p:nvPr/>
        </p:nvSpPr>
        <p:spPr>
          <a:xfrm>
            <a:off x="1345669" y="2781369"/>
            <a:ext cx="847502" cy="461665"/>
          </a:xfrm>
          <a:prstGeom prst="rect">
            <a:avLst/>
          </a:prstGeom>
          <a:noFill/>
        </p:spPr>
        <p:txBody>
          <a:bodyPr wrap="square" rtlCol="0">
            <a:spAutoFit/>
          </a:bodyPr>
          <a:lstStyle/>
          <a:p>
            <a:pPr algn="ctr"/>
            <a:r>
              <a:rPr lang="nl-BE" sz="1200" dirty="0"/>
              <a:t>Stable </a:t>
            </a:r>
          </a:p>
          <a:p>
            <a:pPr algn="ctr"/>
            <a:r>
              <a:rPr lang="nl-BE" sz="1200" dirty="0"/>
              <a:t>DNS</a:t>
            </a:r>
          </a:p>
        </p:txBody>
      </p:sp>
      <p:cxnSp>
        <p:nvCxnSpPr>
          <p:cNvPr id="41" name="Straight Connector 40"/>
          <p:cNvCxnSpPr>
            <a:endCxn id="10" idx="1"/>
          </p:cNvCxnSpPr>
          <p:nvPr/>
        </p:nvCxnSpPr>
        <p:spPr>
          <a:xfrm>
            <a:off x="2106186" y="1738564"/>
            <a:ext cx="54755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123270" y="2959097"/>
            <a:ext cx="584764" cy="19286"/>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2" idx="1"/>
          </p:cNvCxnSpPr>
          <p:nvPr/>
        </p:nvCxnSpPr>
        <p:spPr>
          <a:xfrm flipH="1" flipV="1">
            <a:off x="2123270" y="2968739"/>
            <a:ext cx="530471" cy="1203014"/>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Up-Down Arrow 49"/>
          <p:cNvSpPr/>
          <p:nvPr/>
        </p:nvSpPr>
        <p:spPr>
          <a:xfrm>
            <a:off x="3296653" y="2129590"/>
            <a:ext cx="208547" cy="473288"/>
          </a:xfrm>
          <a:prstGeom prst="upDownArrow">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51" name="Up-Down Arrow 50"/>
          <p:cNvSpPr/>
          <p:nvPr/>
        </p:nvSpPr>
        <p:spPr>
          <a:xfrm>
            <a:off x="3290184" y="2137467"/>
            <a:ext cx="215016" cy="1643259"/>
          </a:xfrm>
          <a:prstGeom prst="upDownArrow">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7" name="TextBox 26"/>
          <p:cNvSpPr txBox="1"/>
          <p:nvPr/>
        </p:nvSpPr>
        <p:spPr>
          <a:xfrm>
            <a:off x="104966" y="3852066"/>
            <a:ext cx="784770" cy="283210"/>
          </a:xfrm>
          <a:prstGeom prst="rect">
            <a:avLst/>
          </a:prstGeom>
          <a:solidFill>
            <a:schemeClr val="accent2">
              <a:lumMod val="20000"/>
              <a:lumOff val="80000"/>
            </a:schemeClr>
          </a:solidFill>
          <a:ln cap="rnd">
            <a:solidFill>
              <a:schemeClr val="accent2"/>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1200" dirty="0"/>
              <a:t>Pod</a:t>
            </a:r>
          </a:p>
        </p:txBody>
      </p:sp>
      <p:cxnSp>
        <p:nvCxnSpPr>
          <p:cNvPr id="29" name="Straight Connector 28"/>
          <p:cNvCxnSpPr/>
          <p:nvPr/>
        </p:nvCxnSpPr>
        <p:spPr>
          <a:xfrm flipH="1">
            <a:off x="1166408" y="4734164"/>
            <a:ext cx="5358" cy="230386"/>
          </a:xfrm>
          <a:prstGeom prst="line">
            <a:avLst/>
          </a:prstGeom>
          <a:ln w="38100" cmpd="dbl">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444" y="4684468"/>
            <a:ext cx="1339454" cy="276999"/>
          </a:xfrm>
          <a:prstGeom prst="rect">
            <a:avLst/>
          </a:prstGeom>
          <a:noFill/>
          <a:ln w="38100">
            <a:noFill/>
          </a:ln>
        </p:spPr>
        <p:txBody>
          <a:bodyPr wrap="square" rtlCol="0">
            <a:spAutoFit/>
          </a:bodyPr>
          <a:lstStyle/>
          <a:p>
            <a:r>
              <a:rPr lang="en-US" sz="1200" dirty="0"/>
              <a:t> volume mount:</a:t>
            </a:r>
            <a:endParaRPr lang="nl-BE" sz="1200" dirty="0"/>
          </a:p>
        </p:txBody>
      </p:sp>
      <p:sp>
        <p:nvSpPr>
          <p:cNvPr id="32" name="TextBox 31"/>
          <p:cNvSpPr txBox="1"/>
          <p:nvPr/>
        </p:nvSpPr>
        <p:spPr>
          <a:xfrm>
            <a:off x="-16689" y="4323793"/>
            <a:ext cx="1859160" cy="276999"/>
          </a:xfrm>
          <a:prstGeom prst="rect">
            <a:avLst/>
          </a:prstGeom>
          <a:noFill/>
        </p:spPr>
        <p:txBody>
          <a:bodyPr wrap="square" rtlCol="0">
            <a:spAutoFit/>
          </a:bodyPr>
          <a:lstStyle/>
          <a:p>
            <a:r>
              <a:rPr lang="en-US" sz="1200" dirty="0"/>
              <a:t>TCP/IP connection:</a:t>
            </a:r>
            <a:endParaRPr lang="nl-BE" sz="1200" dirty="0"/>
          </a:p>
        </p:txBody>
      </p:sp>
      <p:sp>
        <p:nvSpPr>
          <p:cNvPr id="35" name="Up-Down Arrow 34"/>
          <p:cNvSpPr/>
          <p:nvPr/>
        </p:nvSpPr>
        <p:spPr>
          <a:xfrm>
            <a:off x="1458365" y="4336599"/>
            <a:ext cx="117590" cy="249236"/>
          </a:xfrm>
          <a:prstGeom prst="upDownArrow">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36"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a:t>F</a:t>
            </a:r>
            <a:r>
              <a:rPr lang="en-GB" sz="2000" dirty="0" err="1"/>
              <a:t>ast</a:t>
            </a:r>
            <a:r>
              <a:rPr lang="en-GB" sz="2000" dirty="0"/>
              <a:t> auto-recovery</a:t>
            </a:r>
          </a:p>
        </p:txBody>
      </p:sp>
      <p:sp>
        <p:nvSpPr>
          <p:cNvPr id="40" name="Title 1">
            <a:extLst>
              <a:ext uri="{FF2B5EF4-FFF2-40B4-BE49-F238E27FC236}">
                <a16:creationId xmlns:a16="http://schemas.microsoft.com/office/drawing/2014/main" xmlns="" id="{1B09754B-362B-4664-BC15-17B7C288584A}"/>
              </a:ext>
            </a:extLst>
          </p:cNvPr>
          <p:cNvSpPr txBox="1">
            <a:spLocks/>
          </p:cNvSpPr>
          <p:nvPr/>
        </p:nvSpPr>
        <p:spPr>
          <a:xfrm>
            <a:off x="160631" y="144538"/>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r>
              <a:rPr lang="en-GB" dirty="0"/>
              <a:t>Persistent volumes and </a:t>
            </a:r>
            <a:r>
              <a:rPr lang="en-GB"/>
              <a:t>stateful </a:t>
            </a:r>
            <a:r>
              <a:rPr lang="en-GB" smtClean="0"/>
              <a:t>applications</a:t>
            </a:r>
            <a:endParaRPr lang="en-GB" dirty="0"/>
          </a:p>
        </p:txBody>
      </p:sp>
    </p:spTree>
    <p:extLst>
      <p:ext uri="{BB962C8B-B14F-4D97-AF65-F5344CB8AC3E}">
        <p14:creationId xmlns:p14="http://schemas.microsoft.com/office/powerpoint/2010/main" val="187682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3" grpId="0" animBg="1"/>
      <p:bldP spid="24" grpId="0" animBg="1"/>
      <p:bldP spid="25" grpId="0" animBg="1"/>
      <p:bldP spid="50" grpId="0" animBg="1"/>
      <p:bldP spid="5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19" rIns="45719" anchor="t">
            <a:normAutofit/>
          </a:bodyPr>
          <a:lstStyle/>
          <a:p>
            <a:r>
              <a:rPr lang="en-US" dirty="0"/>
              <a:t>Functional aspects of Kubernetes</a:t>
            </a:r>
          </a:p>
        </p:txBody>
      </p:sp>
      <p:sp>
        <p:nvSpPr>
          <p:cNvPr id="3" name="Text Placeholder 2"/>
          <p:cNvSpPr>
            <a:spLocks noGrp="1"/>
          </p:cNvSpPr>
          <p:nvPr>
            <p:ph type="body" sz="half" idx="1"/>
          </p:nvPr>
        </p:nvSpPr>
        <p:spPr>
          <a:xfrm>
            <a:off x="160631" y="893135"/>
            <a:ext cx="8260355" cy="4034575"/>
          </a:xfrm>
        </p:spPr>
        <p:txBody>
          <a:bodyPr>
            <a:normAutofit/>
          </a:bodyPr>
          <a:lstStyle/>
          <a:p>
            <a:pPr lvl="0">
              <a:lnSpc>
                <a:spcPct val="100000"/>
              </a:lnSpc>
              <a:spcBef>
                <a:spcPts val="0"/>
              </a:spcBef>
              <a:spcAft>
                <a:spcPts val="600"/>
              </a:spcAft>
            </a:pPr>
            <a:r>
              <a:rPr lang="en-US" sz="1600" b="1" dirty="0"/>
              <a:t>Cluster administrator:</a:t>
            </a:r>
            <a:r>
              <a:rPr lang="en-US" sz="1600" dirty="0"/>
              <a:t> A person who installs, configures, controls and monitors container clusters. </a:t>
            </a:r>
          </a:p>
          <a:p>
            <a:pPr marL="754380" lvl="1" indent="-342900">
              <a:lnSpc>
                <a:spcPct val="100000"/>
              </a:lnSpc>
              <a:spcBef>
                <a:spcPts val="0"/>
              </a:spcBef>
              <a:buFont typeface="+mj-lt"/>
              <a:buAutoNum type="arabicPeriod"/>
            </a:pPr>
            <a:r>
              <a:rPr lang="en-US" sz="1600" dirty="0"/>
              <a:t>cluster architecture and setup  </a:t>
            </a:r>
          </a:p>
          <a:p>
            <a:pPr marL="754380" lvl="1" indent="-342900">
              <a:lnSpc>
                <a:spcPct val="100000"/>
              </a:lnSpc>
              <a:spcBef>
                <a:spcPts val="0"/>
              </a:spcBef>
              <a:buFont typeface="+mj-lt"/>
              <a:buAutoNum type="arabicPeriod"/>
            </a:pPr>
            <a:r>
              <a:rPr lang="en-US" sz="1600" dirty="0"/>
              <a:t>customization of container orchestration framework components </a:t>
            </a:r>
          </a:p>
          <a:p>
            <a:pPr marL="754380" lvl="1" indent="-342900">
              <a:lnSpc>
                <a:spcPct val="100000"/>
              </a:lnSpc>
              <a:spcBef>
                <a:spcPts val="0"/>
              </a:spcBef>
              <a:buFont typeface="+mj-lt"/>
              <a:buAutoNum type="arabicPeriod"/>
            </a:pPr>
            <a:r>
              <a:rPr lang="en-US" sz="1600" dirty="0"/>
              <a:t>container networking</a:t>
            </a:r>
          </a:p>
          <a:p>
            <a:pPr marL="754380" lvl="1" indent="-342900">
              <a:lnSpc>
                <a:spcPct val="100000"/>
              </a:lnSpc>
              <a:spcBef>
                <a:spcPts val="0"/>
              </a:spcBef>
              <a:buFont typeface="+mj-lt"/>
              <a:buAutoNum type="arabicPeriod"/>
            </a:pPr>
            <a:r>
              <a:rPr lang="en-US" sz="1600" dirty="0"/>
              <a:t>resource quota management</a:t>
            </a:r>
          </a:p>
          <a:p>
            <a:pPr marL="754380" lvl="1" indent="-342900">
              <a:lnSpc>
                <a:spcPct val="100000"/>
              </a:lnSpc>
              <a:spcBef>
                <a:spcPts val="0"/>
              </a:spcBef>
              <a:spcAft>
                <a:spcPts val="600"/>
              </a:spcAft>
              <a:buFont typeface="+mj-lt"/>
              <a:buAutoNum type="arabicPeriod"/>
            </a:pPr>
            <a:r>
              <a:rPr lang="en-US" sz="1600" dirty="0"/>
              <a:t>securing clusters</a:t>
            </a:r>
          </a:p>
          <a:p>
            <a:pPr>
              <a:lnSpc>
                <a:spcPct val="100000"/>
              </a:lnSpc>
              <a:spcBef>
                <a:spcPts val="0"/>
              </a:spcBef>
              <a:spcAft>
                <a:spcPts val="600"/>
              </a:spcAft>
            </a:pPr>
            <a:r>
              <a:rPr lang="en-US" sz="1600" b="1" dirty="0"/>
              <a:t>Application Manager:</a:t>
            </a:r>
            <a:r>
              <a:rPr lang="en-US" sz="1600" dirty="0"/>
              <a:t> A person who develops, deploys, configures, controls or monitors an application that runs in a container cluster. </a:t>
            </a:r>
          </a:p>
          <a:p>
            <a:pPr marL="754380" lvl="1" indent="-342900">
              <a:lnSpc>
                <a:spcPct val="100000"/>
              </a:lnSpc>
              <a:spcBef>
                <a:spcPts val="0"/>
              </a:spcBef>
              <a:buFont typeface="+mj-lt"/>
              <a:buAutoNum type="arabicPeriod" startAt="6"/>
            </a:pPr>
            <a:r>
              <a:rPr lang="en-US" sz="1600" dirty="0"/>
              <a:t>application configuration and deployment</a:t>
            </a:r>
          </a:p>
          <a:p>
            <a:pPr marL="754380" lvl="1" indent="-342900">
              <a:lnSpc>
                <a:spcPct val="100000"/>
              </a:lnSpc>
              <a:spcBef>
                <a:spcPts val="0"/>
              </a:spcBef>
              <a:buFont typeface="+mj-lt"/>
              <a:buAutoNum type="arabicPeriod" startAt="7"/>
            </a:pPr>
            <a:r>
              <a:rPr lang="en-US" sz="1600" dirty="0"/>
              <a:t>container </a:t>
            </a:r>
            <a:r>
              <a:rPr lang="en-US" sz="1600" dirty="0" err="1"/>
              <a:t>QoS</a:t>
            </a:r>
            <a:r>
              <a:rPr lang="en-US" sz="1600" dirty="0"/>
              <a:t> management</a:t>
            </a:r>
          </a:p>
          <a:p>
            <a:pPr marL="754380" lvl="1" indent="-342900">
              <a:lnSpc>
                <a:spcPct val="100000"/>
              </a:lnSpc>
              <a:spcBef>
                <a:spcPts val="0"/>
              </a:spcBef>
              <a:spcAft>
                <a:spcPts val="600"/>
              </a:spcAft>
              <a:buFont typeface="+mj-lt"/>
              <a:buAutoNum type="arabicPeriod" startAt="7"/>
            </a:pPr>
            <a:r>
              <a:rPr lang="en-US" sz="1600" dirty="0"/>
              <a:t>securing containers</a:t>
            </a:r>
          </a:p>
          <a:p>
            <a:pPr marL="411480" lvl="1" indent="0">
              <a:lnSpc>
                <a:spcPct val="100000"/>
              </a:lnSpc>
              <a:spcBef>
                <a:spcPts val="0"/>
              </a:spcBef>
              <a:buNone/>
            </a:pPr>
            <a:r>
              <a:rPr lang="en-US" sz="1600" b="1" dirty="0"/>
              <a:t>Both stakeholders:</a:t>
            </a:r>
          </a:p>
          <a:p>
            <a:pPr marL="754380" lvl="1" indent="-342900">
              <a:lnSpc>
                <a:spcPct val="100000"/>
              </a:lnSpc>
              <a:spcBef>
                <a:spcPts val="0"/>
              </a:spcBef>
              <a:buFont typeface="+mj-lt"/>
              <a:buAutoNum type="arabicPeriod" startAt="9"/>
            </a:pPr>
            <a:r>
              <a:rPr lang="en-US" sz="1600" dirty="0"/>
              <a:t>cluster and application management</a:t>
            </a:r>
            <a:endParaRPr lang="en-GB" sz="1600" b="1" dirty="0"/>
          </a:p>
          <a:p>
            <a:pPr lvl="0">
              <a:lnSpc>
                <a:spcPct val="110000"/>
              </a:lnSpc>
            </a:pPr>
            <a:endParaRPr lang="en-GB" sz="1300" dirty="0"/>
          </a:p>
          <a:p>
            <a:endParaRPr lang="en-GB" dirty="0"/>
          </a:p>
        </p:txBody>
      </p:sp>
      <p:sp>
        <p:nvSpPr>
          <p:cNvPr id="4" name="Text Placeholder 3"/>
          <p:cNvSpPr>
            <a:spLocks noGrp="1"/>
          </p:cNvSpPr>
          <p:nvPr>
            <p:ph type="body" sz="quarter" idx="13"/>
          </p:nvPr>
        </p:nvSpPr>
        <p:spPr>
          <a:xfrm>
            <a:off x="160631" y="576315"/>
            <a:ext cx="8946046" cy="472764"/>
          </a:xfrm>
        </p:spPr>
        <p:txBody>
          <a:bodyPr lIns="45719" rIns="45719" anchor="t">
            <a:normAutofit fontScale="47500" lnSpcReduction="20000"/>
          </a:bodyPr>
          <a:lstStyle/>
          <a:p>
            <a:pPr marL="307975" indent="-307975"/>
            <a:r>
              <a:rPr lang="en-US" i="1" dirty="0"/>
              <a:t>Def. Functional aspect: a set of related use cases that have the </a:t>
            </a:r>
            <a:r>
              <a:rPr lang="en-US" b="1" i="1" dirty="0"/>
              <a:t>same stakeholder(s) </a:t>
            </a:r>
            <a:r>
              <a:rPr lang="en-US" i="1" dirty="0"/>
              <a:t>and the </a:t>
            </a:r>
            <a:r>
              <a:rPr lang="en-US" b="1" i="1" dirty="0"/>
              <a:t>same type of functionality in common</a:t>
            </a:r>
            <a:r>
              <a:rPr lang="en-US" dirty="0"/>
              <a:t> </a:t>
            </a:r>
            <a:endParaRPr lang="en-GB" dirty="0"/>
          </a:p>
        </p:txBody>
      </p:sp>
      <p:sp>
        <p:nvSpPr>
          <p:cNvPr id="5" name="Right Arrow 4"/>
          <p:cNvSpPr/>
          <p:nvPr/>
        </p:nvSpPr>
        <p:spPr>
          <a:xfrm rot="10800000">
            <a:off x="4745773" y="3430162"/>
            <a:ext cx="438614" cy="148683"/>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6" name="Right Arrow 4">
            <a:extLst>
              <a:ext uri="{FF2B5EF4-FFF2-40B4-BE49-F238E27FC236}">
                <a16:creationId xmlns:a16="http://schemas.microsoft.com/office/drawing/2014/main" xmlns="" id="{E1A3390F-0016-4234-ADF6-826D6AFDFD98}"/>
              </a:ext>
            </a:extLst>
          </p:cNvPr>
          <p:cNvSpPr/>
          <p:nvPr/>
        </p:nvSpPr>
        <p:spPr>
          <a:xfrm rot="10800000">
            <a:off x="3650398" y="2296687"/>
            <a:ext cx="438614" cy="148683"/>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7" name="Right Arrow 4">
            <a:extLst>
              <a:ext uri="{FF2B5EF4-FFF2-40B4-BE49-F238E27FC236}">
                <a16:creationId xmlns:a16="http://schemas.microsoft.com/office/drawing/2014/main" xmlns="" id="{51472A3E-2BF2-4CB0-B879-7FCDF7CED357}"/>
              </a:ext>
            </a:extLst>
          </p:cNvPr>
          <p:cNvSpPr/>
          <p:nvPr/>
        </p:nvSpPr>
        <p:spPr>
          <a:xfrm rot="10800000">
            <a:off x="3564673" y="3692979"/>
            <a:ext cx="438614" cy="148683"/>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a:ln>
                <a:noFill/>
              </a:ln>
              <a:solidFill>
                <a:srgbClr val="262626"/>
              </a:solidFill>
              <a:effectLst/>
              <a:uFillTx/>
              <a:latin typeface="Arial"/>
              <a:ea typeface="Arial"/>
              <a:cs typeface="Arial"/>
              <a:sym typeface="Arial"/>
            </a:endParaRPr>
          </a:p>
        </p:txBody>
      </p:sp>
      <p:sp>
        <p:nvSpPr>
          <p:cNvPr id="8" name="Slide Number Placeholder 7"/>
          <p:cNvSpPr>
            <a:spLocks noGrp="1"/>
          </p:cNvSpPr>
          <p:nvPr>
            <p:ph type="sldNum" sz="quarter" idx="2"/>
          </p:nvPr>
        </p:nvSpPr>
        <p:spPr/>
        <p:txBody>
          <a:bodyPr/>
          <a:lstStyle/>
          <a:p>
            <a:fld id="{86CB4B4D-7CA3-9044-876B-883B54F8677D}" type="slidenum">
              <a:rPr lang="en-GB" smtClean="0"/>
              <a:t>72</a:t>
            </a:fld>
            <a:endParaRPr lang="en-GB"/>
          </a:p>
        </p:txBody>
      </p:sp>
    </p:spTree>
    <p:extLst>
      <p:ext uri="{BB962C8B-B14F-4D97-AF65-F5344CB8AC3E}">
        <p14:creationId xmlns:p14="http://schemas.microsoft.com/office/powerpoint/2010/main" val="2591637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afterEffect">
                                  <p:stCondLst>
                                    <p:cond delay="500"/>
                                  </p:stCondLst>
                                  <p:childTnLst>
                                    <p:animEffect transition="out" filter="wipe(down)">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par>
                          <p:cTn id="8" fill="hold">
                            <p:stCondLst>
                              <p:cond delay="1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1000"/>
                                        <p:tgtEl>
                                          <p:spTgt spid="6"/>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1" y="170416"/>
            <a:ext cx="8753476" cy="873380"/>
          </a:xfrm>
        </p:spPr>
        <p:txBody>
          <a:bodyPr>
            <a:normAutofit/>
          </a:bodyPr>
          <a:lstStyle/>
          <a:p>
            <a:r>
              <a:rPr lang="en-GB" sz="2100" dirty="0"/>
              <a:t>Resource quota management</a:t>
            </a:r>
          </a:p>
        </p:txBody>
      </p:sp>
      <p:sp>
        <p:nvSpPr>
          <p:cNvPr id="3" name="Text Placeholder 2"/>
          <p:cNvSpPr>
            <a:spLocks noGrp="1"/>
          </p:cNvSpPr>
          <p:nvPr>
            <p:ph type="body" sz="half" idx="1"/>
          </p:nvPr>
        </p:nvSpPr>
        <p:spPr>
          <a:xfrm>
            <a:off x="1052423" y="750498"/>
            <a:ext cx="7861684" cy="4611153"/>
          </a:xfrm>
        </p:spPr>
        <p:txBody>
          <a:bodyPr>
            <a:normAutofit fontScale="62500" lnSpcReduction="20000"/>
          </a:bodyPr>
          <a:lstStyle/>
          <a:p>
            <a:r>
              <a:rPr lang="en-US" sz="2600" b="1" dirty="0" smtClean="0"/>
              <a:t>Resource quota management for multi-tenancy</a:t>
            </a:r>
            <a:endParaRPr lang="en-GB" sz="2600" b="1" dirty="0" smtClean="0"/>
          </a:p>
          <a:p>
            <a:pPr lvl="1"/>
            <a:r>
              <a:rPr lang="en-GB" sz="2600" dirty="0" smtClean="0"/>
              <a:t>Partitioning </a:t>
            </a:r>
            <a:r>
              <a:rPr lang="en-GB" sz="2600" dirty="0"/>
              <a:t>API objects </a:t>
            </a:r>
            <a:r>
              <a:rPr lang="en-GB" sz="2600" dirty="0" smtClean="0"/>
              <a:t>into user groups: </a:t>
            </a:r>
            <a:r>
              <a:rPr lang="en-GB" sz="2600" dirty="0"/>
              <a:t>Namespaces != linux </a:t>
            </a:r>
            <a:r>
              <a:rPr lang="en-GB" sz="2600" dirty="0" smtClean="0"/>
              <a:t>namespace</a:t>
            </a:r>
          </a:p>
          <a:p>
            <a:pPr lvl="1"/>
            <a:r>
              <a:rPr lang="en-GB" sz="2600" dirty="0" smtClean="0"/>
              <a:t>Resource </a:t>
            </a:r>
            <a:r>
              <a:rPr lang="en-GB" sz="2600" dirty="0"/>
              <a:t>quota per </a:t>
            </a:r>
            <a:r>
              <a:rPr lang="en-GB" sz="2600" dirty="0" smtClean="0"/>
              <a:t>Namespace</a:t>
            </a:r>
          </a:p>
          <a:p>
            <a:pPr marL="822961" lvl="2" indent="0">
              <a:buNone/>
            </a:pPr>
            <a:endParaRPr lang="en-US" dirty="0" smtClean="0"/>
          </a:p>
          <a:p>
            <a:pPr marL="822961" lvl="2" indent="0">
              <a:buNone/>
            </a:pPr>
            <a:endParaRPr lang="en-US" dirty="0" smtClean="0"/>
          </a:p>
          <a:p>
            <a:pPr marL="822961" lvl="2" indent="0">
              <a:buNone/>
            </a:pPr>
            <a:endParaRPr lang="en-GB" dirty="0"/>
          </a:p>
          <a:p>
            <a:r>
              <a:rPr lang="en-GB" sz="2600" dirty="0"/>
              <a:t>Container CPU and mem allocation with support for oversubscription</a:t>
            </a:r>
          </a:p>
          <a:p>
            <a:pPr lvl="1"/>
            <a:r>
              <a:rPr lang="en-GB" sz="2600" dirty="0"/>
              <a:t>Minimum guarantees for CPU and mem</a:t>
            </a:r>
          </a:p>
          <a:p>
            <a:pPr lvl="1"/>
            <a:r>
              <a:rPr lang="en-GB" sz="2600" dirty="0"/>
              <a:t>Maximum limits for CPU and mem</a:t>
            </a:r>
          </a:p>
          <a:p>
            <a:pPr lvl="1"/>
            <a:r>
              <a:rPr lang="en-GB" sz="2600" dirty="0"/>
              <a:t>Abstraction of complex </a:t>
            </a:r>
            <a:r>
              <a:rPr lang="en-GB" sz="2600" dirty="0" err="1"/>
              <a:t>cpu</a:t>
            </a:r>
            <a:r>
              <a:rPr lang="en-GB" sz="2600" dirty="0"/>
              <a:t>-shares parameter of Linux kernel’s CPU scheduler</a:t>
            </a:r>
          </a:p>
          <a:p>
            <a:r>
              <a:rPr lang="en-GB" sz="2600" dirty="0"/>
              <a:t>Controlling scheduling behaviour by means of expressive placement </a:t>
            </a:r>
            <a:r>
              <a:rPr lang="en-GB" sz="2600" dirty="0" smtClean="0"/>
              <a:t>constraints</a:t>
            </a:r>
          </a:p>
          <a:p>
            <a:r>
              <a:rPr lang="en-US" sz="2600" dirty="0"/>
              <a:t>Pod priority and preemption</a:t>
            </a:r>
            <a:endParaRPr lang="en-GB" sz="2600" dirty="0"/>
          </a:p>
          <a:p>
            <a:endParaRPr lang="en-GB" sz="2600" dirty="0"/>
          </a:p>
        </p:txBody>
      </p:sp>
      <p:sp>
        <p:nvSpPr>
          <p:cNvPr id="5" name="Title 1"/>
          <p:cNvSpPr txBox="1">
            <a:spLocks/>
          </p:cNvSpPr>
          <p:nvPr/>
        </p:nvSpPr>
        <p:spPr>
          <a:xfrm>
            <a:off x="160631" y="2374588"/>
            <a:ext cx="8753476" cy="68148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7500"/>
          </a:bodyPr>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lnSpc>
                <a:spcPct val="130000"/>
              </a:lnSpc>
            </a:pPr>
            <a:r>
              <a:rPr lang="en-GB" sz="2100" dirty="0"/>
              <a:t>Container </a:t>
            </a:r>
            <a:r>
              <a:rPr lang="en-GB" sz="2100" dirty="0" err="1"/>
              <a:t>QoS</a:t>
            </a:r>
            <a:r>
              <a:rPr lang="en-GB" sz="2100" dirty="0"/>
              <a:t> management</a:t>
            </a:r>
          </a:p>
        </p:txBody>
      </p:sp>
      <p:sp>
        <p:nvSpPr>
          <p:cNvPr id="4" name="Slide Number Placeholder 3"/>
          <p:cNvSpPr>
            <a:spLocks noGrp="1"/>
          </p:cNvSpPr>
          <p:nvPr>
            <p:ph type="sldNum" sz="quarter" idx="2"/>
          </p:nvPr>
        </p:nvSpPr>
        <p:spPr/>
        <p:txBody>
          <a:bodyPr/>
          <a:lstStyle/>
          <a:p>
            <a:fld id="{86CB4B4D-7CA3-9044-876B-883B54F8677D}" type="slidenum">
              <a:rPr lang="en-GB" smtClean="0"/>
              <a:t>73</a:t>
            </a:fld>
            <a:endParaRPr lang="en-GB"/>
          </a:p>
        </p:txBody>
      </p:sp>
    </p:spTree>
    <p:extLst>
      <p:ext uri="{BB962C8B-B14F-4D97-AF65-F5344CB8AC3E}">
        <p14:creationId xmlns:p14="http://schemas.microsoft.com/office/powerpoint/2010/main" val="4147244688"/>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19" rIns="45719" anchor="t">
            <a:normAutofit/>
          </a:bodyPr>
          <a:lstStyle/>
          <a:p>
            <a:r>
              <a:rPr lang="nl-BE" dirty="0" smtClean="0"/>
              <a:t>Resource quota management for multi-tenancy </a:t>
            </a:r>
            <a:endParaRPr lang="nl-BE" dirty="0"/>
          </a:p>
        </p:txBody>
      </p:sp>
      <p:sp>
        <p:nvSpPr>
          <p:cNvPr id="5" name="Slide Number Placeholder 4"/>
          <p:cNvSpPr>
            <a:spLocks noGrp="1"/>
          </p:cNvSpPr>
          <p:nvPr>
            <p:ph type="sldNum" sz="quarter" idx="12"/>
          </p:nvPr>
        </p:nvSpPr>
        <p:spPr/>
        <p:txBody>
          <a:bodyPr/>
          <a:lstStyle/>
          <a:p>
            <a:fld id="{0D65AAE5-278B-471D-99EB-47EC81D812E7}" type="slidenum">
              <a:rPr lang="en-US" smtClean="0"/>
              <a:pPr/>
              <a:t>74</a:t>
            </a:fld>
            <a:endParaRPr lang="en-US"/>
          </a:p>
        </p:txBody>
      </p:sp>
      <p:sp>
        <p:nvSpPr>
          <p:cNvPr id="6" name="Content Placeholder 5"/>
          <p:cNvSpPr>
            <a:spLocks noGrp="1"/>
          </p:cNvSpPr>
          <p:nvPr>
            <p:ph sz="quarter" idx="13"/>
          </p:nvPr>
        </p:nvSpPr>
        <p:spPr/>
        <p:txBody>
          <a:bodyPr/>
          <a:lstStyle/>
          <a:p>
            <a:pPr marL="0" indent="0">
              <a:buNone/>
            </a:pPr>
            <a:r>
              <a:rPr lang="nl-BE" dirty="0"/>
              <a:t>		</a:t>
            </a:r>
          </a:p>
          <a:p>
            <a:pPr marL="0" indent="0">
              <a:buNone/>
            </a:pPr>
            <a:endParaRPr lang="nl-BE" dirty="0"/>
          </a:p>
          <a:p>
            <a:pPr marL="0" indent="0">
              <a:buNone/>
            </a:pPr>
            <a:endParaRPr lang="nl-BE" dirty="0"/>
          </a:p>
          <a:p>
            <a:pPr marL="0" indent="0">
              <a:buNone/>
            </a:pPr>
            <a:r>
              <a:rPr lang="nl-BE" dirty="0"/>
              <a:t>				</a:t>
            </a:r>
          </a:p>
          <a:p>
            <a:pPr marL="0" indent="0">
              <a:buNone/>
            </a:pPr>
            <a:r>
              <a:rPr lang="nl-BE" dirty="0"/>
              <a:t>	</a:t>
            </a:r>
          </a:p>
        </p:txBody>
      </p:sp>
      <p:grpSp>
        <p:nvGrpSpPr>
          <p:cNvPr id="19" name="Group 18"/>
          <p:cNvGrpSpPr/>
          <p:nvPr/>
        </p:nvGrpSpPr>
        <p:grpSpPr>
          <a:xfrm>
            <a:off x="1462885" y="792623"/>
            <a:ext cx="3086234" cy="2722674"/>
            <a:chOff x="2307681" y="1111253"/>
            <a:chExt cx="4114979" cy="3630232"/>
          </a:xfrm>
        </p:grpSpPr>
        <p:pic>
          <p:nvPicPr>
            <p:cNvPr id="7" name="Picture 6"/>
            <p:cNvPicPr>
              <a:picLocks noChangeAspect="1"/>
            </p:cNvPicPr>
            <p:nvPr/>
          </p:nvPicPr>
          <p:blipFill>
            <a:blip r:embed="rId3" cstate="print"/>
            <a:stretch>
              <a:fillRect/>
            </a:stretch>
          </p:blipFill>
          <p:spPr>
            <a:xfrm>
              <a:off x="2307681" y="2597153"/>
              <a:ext cx="4114979" cy="2144332"/>
            </a:xfrm>
            <a:prstGeom prst="rect">
              <a:avLst/>
            </a:prstGeom>
          </p:spPr>
        </p:pic>
        <p:pic>
          <p:nvPicPr>
            <p:cNvPr id="9" name="Picture 8"/>
            <p:cNvPicPr>
              <a:picLocks noChangeAspect="1"/>
            </p:cNvPicPr>
            <p:nvPr/>
          </p:nvPicPr>
          <p:blipFill>
            <a:blip r:embed="rId4" cstate="print"/>
            <a:stretch>
              <a:fillRect/>
            </a:stretch>
          </p:blipFill>
          <p:spPr>
            <a:xfrm>
              <a:off x="2965677" y="1111253"/>
              <a:ext cx="2428875" cy="1485900"/>
            </a:xfrm>
            <a:prstGeom prst="rect">
              <a:avLst/>
            </a:prstGeom>
          </p:spPr>
        </p:pic>
        <p:sp>
          <p:nvSpPr>
            <p:cNvPr id="10" name="Rectangle 9"/>
            <p:cNvSpPr/>
            <p:nvPr/>
          </p:nvSpPr>
          <p:spPr>
            <a:xfrm>
              <a:off x="2475819" y="2985419"/>
              <a:ext cx="3772862" cy="968828"/>
            </a:xfrm>
            <a:prstGeom prst="rect">
              <a:avLst/>
            </a:prstGeom>
            <a:solidFill>
              <a:schemeClr val="bg2">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11" name="TextBox 10"/>
            <p:cNvSpPr txBox="1"/>
            <p:nvPr/>
          </p:nvSpPr>
          <p:spPr>
            <a:xfrm>
              <a:off x="2828554" y="2985420"/>
              <a:ext cx="3067392" cy="284780"/>
            </a:xfrm>
            <a:prstGeom prst="rect">
              <a:avLst/>
            </a:prstGeom>
            <a:noFill/>
          </p:spPr>
          <p:txBody>
            <a:bodyPr wrap="square" rtlCol="0">
              <a:spAutoFit/>
            </a:bodyPr>
            <a:lstStyle/>
            <a:p>
              <a:pPr algn="ctr"/>
              <a:r>
                <a:rPr lang="nl-BE" sz="788" dirty="0"/>
                <a:t>shared container for tenants</a:t>
              </a:r>
            </a:p>
          </p:txBody>
        </p:sp>
        <p:grpSp>
          <p:nvGrpSpPr>
            <p:cNvPr id="15" name="Group 14"/>
            <p:cNvGrpSpPr/>
            <p:nvPr/>
          </p:nvGrpSpPr>
          <p:grpSpPr>
            <a:xfrm>
              <a:off x="2554256" y="3248711"/>
              <a:ext cx="3615978" cy="308063"/>
              <a:chOff x="3033233" y="5248949"/>
              <a:chExt cx="3615978" cy="308063"/>
            </a:xfrm>
          </p:grpSpPr>
          <p:sp>
            <p:nvSpPr>
              <p:cNvPr id="13" name="Rectangle 12"/>
              <p:cNvSpPr/>
              <p:nvPr/>
            </p:nvSpPr>
            <p:spPr>
              <a:xfrm>
                <a:off x="3033233" y="5248949"/>
                <a:ext cx="3615978" cy="3048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14" name="TextBox 13"/>
              <p:cNvSpPr txBox="1"/>
              <p:nvPr/>
            </p:nvSpPr>
            <p:spPr>
              <a:xfrm>
                <a:off x="3295406" y="5272232"/>
                <a:ext cx="3091631" cy="284780"/>
              </a:xfrm>
              <a:prstGeom prst="rect">
                <a:avLst/>
              </a:prstGeom>
              <a:noFill/>
            </p:spPr>
            <p:txBody>
              <a:bodyPr wrap="square" rtlCol="0">
                <a:spAutoFit/>
              </a:bodyPr>
              <a:lstStyle/>
              <a:p>
                <a:pPr algn="ctr"/>
                <a:r>
                  <a:rPr lang="nl-BE" sz="788" dirty="0">
                    <a:solidFill>
                      <a:schemeClr val="bg1"/>
                    </a:solidFill>
                  </a:rPr>
                  <a:t>shared tenant-aware application </a:t>
                </a:r>
              </a:p>
            </p:txBody>
          </p:sp>
        </p:grpSp>
        <p:grpSp>
          <p:nvGrpSpPr>
            <p:cNvPr id="16" name="Group 15"/>
            <p:cNvGrpSpPr/>
            <p:nvPr/>
          </p:nvGrpSpPr>
          <p:grpSpPr>
            <a:xfrm>
              <a:off x="2554265" y="3597059"/>
              <a:ext cx="3615978" cy="308063"/>
              <a:chOff x="3033233" y="5248949"/>
              <a:chExt cx="3615978" cy="308063"/>
            </a:xfrm>
          </p:grpSpPr>
          <p:sp>
            <p:nvSpPr>
              <p:cNvPr id="17" name="Rectangle 16"/>
              <p:cNvSpPr/>
              <p:nvPr/>
            </p:nvSpPr>
            <p:spPr>
              <a:xfrm>
                <a:off x="3033233" y="5248949"/>
                <a:ext cx="3615978" cy="3048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18" name="TextBox 17"/>
              <p:cNvSpPr txBox="1"/>
              <p:nvPr/>
            </p:nvSpPr>
            <p:spPr>
              <a:xfrm>
                <a:off x="3295406" y="5272232"/>
                <a:ext cx="3091631" cy="284780"/>
              </a:xfrm>
              <a:prstGeom prst="rect">
                <a:avLst/>
              </a:prstGeom>
              <a:noFill/>
            </p:spPr>
            <p:txBody>
              <a:bodyPr wrap="square" rtlCol="0">
                <a:spAutoFit/>
              </a:bodyPr>
              <a:lstStyle/>
              <a:p>
                <a:pPr algn="ctr"/>
                <a:r>
                  <a:rPr lang="nl-BE" sz="788" dirty="0">
                    <a:solidFill>
                      <a:schemeClr val="bg1"/>
                    </a:solidFill>
                  </a:rPr>
                  <a:t>tenant-aware libraries </a:t>
                </a:r>
              </a:p>
            </p:txBody>
          </p:sp>
        </p:grpSp>
      </p:grpSp>
      <p:pic>
        <p:nvPicPr>
          <p:cNvPr id="21" name="Picture 20"/>
          <p:cNvPicPr>
            <a:picLocks noChangeAspect="1"/>
          </p:cNvPicPr>
          <p:nvPr/>
        </p:nvPicPr>
        <p:blipFill>
          <a:blip r:embed="rId3" cstate="print"/>
          <a:stretch>
            <a:fillRect/>
          </a:stretch>
        </p:blipFill>
        <p:spPr>
          <a:xfrm>
            <a:off x="4801824" y="1907048"/>
            <a:ext cx="3086234" cy="1608249"/>
          </a:xfrm>
          <a:prstGeom prst="rect">
            <a:avLst/>
          </a:prstGeom>
        </p:spPr>
      </p:pic>
      <p:pic>
        <p:nvPicPr>
          <p:cNvPr id="22" name="Picture 21"/>
          <p:cNvPicPr>
            <a:picLocks noChangeAspect="1"/>
          </p:cNvPicPr>
          <p:nvPr/>
        </p:nvPicPr>
        <p:blipFill>
          <a:blip r:embed="rId4" cstate="print"/>
          <a:stretch>
            <a:fillRect/>
          </a:stretch>
        </p:blipFill>
        <p:spPr>
          <a:xfrm>
            <a:off x="5295321" y="792623"/>
            <a:ext cx="1821656" cy="1114425"/>
          </a:xfrm>
          <a:prstGeom prst="rect">
            <a:avLst/>
          </a:prstGeom>
        </p:spPr>
      </p:pic>
      <p:sp>
        <p:nvSpPr>
          <p:cNvPr id="29" name="Rectangle 28"/>
          <p:cNvSpPr/>
          <p:nvPr/>
        </p:nvSpPr>
        <p:spPr>
          <a:xfrm>
            <a:off x="4980677" y="2388685"/>
            <a:ext cx="801257" cy="23563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grpSp>
        <p:nvGrpSpPr>
          <p:cNvPr id="47" name="Group 46"/>
          <p:cNvGrpSpPr/>
          <p:nvPr/>
        </p:nvGrpSpPr>
        <p:grpSpPr>
          <a:xfrm>
            <a:off x="4968983" y="2391553"/>
            <a:ext cx="821116" cy="240931"/>
            <a:chOff x="6376197" y="3177848"/>
            <a:chExt cx="1094821" cy="321241"/>
          </a:xfrm>
        </p:grpSpPr>
        <p:sp>
          <p:nvSpPr>
            <p:cNvPr id="45" name="Rectangle 44"/>
            <p:cNvSpPr/>
            <p:nvPr/>
          </p:nvSpPr>
          <p:spPr>
            <a:xfrm>
              <a:off x="6376197" y="3177848"/>
              <a:ext cx="1094821" cy="3212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46" name="TextBox 45"/>
            <p:cNvSpPr txBox="1"/>
            <p:nvPr/>
          </p:nvSpPr>
          <p:spPr>
            <a:xfrm>
              <a:off x="6431194" y="3211511"/>
              <a:ext cx="984826" cy="284780"/>
            </a:xfrm>
            <a:prstGeom prst="rect">
              <a:avLst/>
            </a:prstGeom>
            <a:noFill/>
          </p:spPr>
          <p:txBody>
            <a:bodyPr wrap="square" rtlCol="0">
              <a:spAutoFit/>
            </a:bodyPr>
            <a:lstStyle/>
            <a:p>
              <a:pPr algn="ctr"/>
              <a:r>
                <a:rPr lang="nl-BE" sz="788" dirty="0">
                  <a:solidFill>
                    <a:schemeClr val="bg1"/>
                  </a:solidFill>
                </a:rPr>
                <a:t>gold tenant</a:t>
              </a:r>
            </a:p>
          </p:txBody>
        </p:sp>
      </p:grpSp>
      <p:grpSp>
        <p:nvGrpSpPr>
          <p:cNvPr id="48" name="Group 47"/>
          <p:cNvGrpSpPr/>
          <p:nvPr/>
        </p:nvGrpSpPr>
        <p:grpSpPr>
          <a:xfrm>
            <a:off x="5925147" y="2391552"/>
            <a:ext cx="821116" cy="240931"/>
            <a:chOff x="6376197" y="3177848"/>
            <a:chExt cx="1094821" cy="321241"/>
          </a:xfrm>
        </p:grpSpPr>
        <p:sp>
          <p:nvSpPr>
            <p:cNvPr id="49" name="Rectangle 48"/>
            <p:cNvSpPr/>
            <p:nvPr/>
          </p:nvSpPr>
          <p:spPr>
            <a:xfrm>
              <a:off x="6376197" y="3177848"/>
              <a:ext cx="1094821" cy="321241"/>
            </a:xfrm>
            <a:prstGeom prst="rect">
              <a:avLst/>
            </a:prstGeom>
            <a:solidFill>
              <a:srgbClr val="0099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50" name="TextBox 49"/>
            <p:cNvSpPr txBox="1"/>
            <p:nvPr/>
          </p:nvSpPr>
          <p:spPr>
            <a:xfrm>
              <a:off x="6431194" y="3211511"/>
              <a:ext cx="1039824" cy="284780"/>
            </a:xfrm>
            <a:prstGeom prst="rect">
              <a:avLst/>
            </a:prstGeom>
            <a:noFill/>
          </p:spPr>
          <p:txBody>
            <a:bodyPr wrap="square" rtlCol="0">
              <a:spAutoFit/>
            </a:bodyPr>
            <a:lstStyle/>
            <a:p>
              <a:pPr algn="ctr"/>
              <a:r>
                <a:rPr lang="nl-BE" sz="788" dirty="0">
                  <a:solidFill>
                    <a:schemeClr val="bg1"/>
                  </a:solidFill>
                </a:rPr>
                <a:t>silver tenant</a:t>
              </a:r>
            </a:p>
          </p:txBody>
        </p:sp>
      </p:grpSp>
      <p:grpSp>
        <p:nvGrpSpPr>
          <p:cNvPr id="51" name="Group 50"/>
          <p:cNvGrpSpPr/>
          <p:nvPr/>
        </p:nvGrpSpPr>
        <p:grpSpPr>
          <a:xfrm>
            <a:off x="6832750" y="2391551"/>
            <a:ext cx="905780" cy="240931"/>
            <a:chOff x="6311448" y="3177848"/>
            <a:chExt cx="1207706" cy="321241"/>
          </a:xfrm>
        </p:grpSpPr>
        <p:sp>
          <p:nvSpPr>
            <p:cNvPr id="52" name="Rectangle 51"/>
            <p:cNvSpPr/>
            <p:nvPr/>
          </p:nvSpPr>
          <p:spPr>
            <a:xfrm>
              <a:off x="6376197" y="3177848"/>
              <a:ext cx="1094821" cy="321241"/>
            </a:xfrm>
            <a:prstGeom prst="rect">
              <a:avLst/>
            </a:prstGeom>
            <a:solidFill>
              <a:srgbClr val="6AA8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53" name="TextBox 52"/>
            <p:cNvSpPr txBox="1"/>
            <p:nvPr/>
          </p:nvSpPr>
          <p:spPr>
            <a:xfrm>
              <a:off x="6311448" y="3211511"/>
              <a:ext cx="1207706" cy="284780"/>
            </a:xfrm>
            <a:prstGeom prst="rect">
              <a:avLst/>
            </a:prstGeom>
            <a:noFill/>
          </p:spPr>
          <p:txBody>
            <a:bodyPr wrap="square" rtlCol="0">
              <a:spAutoFit/>
            </a:bodyPr>
            <a:lstStyle/>
            <a:p>
              <a:pPr algn="ctr"/>
              <a:r>
                <a:rPr lang="nl-BE" sz="788" dirty="0">
                  <a:solidFill>
                    <a:schemeClr val="bg1"/>
                  </a:solidFill>
                </a:rPr>
                <a:t>bronze tenant</a:t>
              </a:r>
            </a:p>
          </p:txBody>
        </p:sp>
      </p:grpSp>
      <p:sp>
        <p:nvSpPr>
          <p:cNvPr id="54" name="Right Arrow 53"/>
          <p:cNvSpPr/>
          <p:nvPr/>
        </p:nvSpPr>
        <p:spPr>
          <a:xfrm>
            <a:off x="1844446" y="3409371"/>
            <a:ext cx="5508000" cy="648000"/>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50" dirty="0"/>
              <a:t>High tenant isolation but higher cost/tenant</a:t>
            </a:r>
          </a:p>
        </p:txBody>
      </p:sp>
      <p:sp>
        <p:nvSpPr>
          <p:cNvPr id="55" name="Left Arrow 54"/>
          <p:cNvSpPr/>
          <p:nvPr/>
        </p:nvSpPr>
        <p:spPr>
          <a:xfrm>
            <a:off x="1844446" y="4038021"/>
            <a:ext cx="5508000" cy="648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1650" dirty="0"/>
              <a:t>Lower cost/tenant but less tenant isolation</a:t>
            </a:r>
            <a:endParaRPr lang="en-US" sz="1650" dirty="0"/>
          </a:p>
        </p:txBody>
      </p:sp>
    </p:spTree>
    <p:extLst>
      <p:ext uri="{BB962C8B-B14F-4D97-AF65-F5344CB8AC3E}">
        <p14:creationId xmlns:p14="http://schemas.microsoft.com/office/powerpoint/2010/main" val="2034846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4432059" y="4793102"/>
            <a:ext cx="279883" cy="276999"/>
          </a:xfrm>
        </p:spPr>
        <p:txBody>
          <a:bodyPr/>
          <a:lstStyle/>
          <a:p>
            <a:fld id="{0D65AAE5-278B-471D-99EB-47EC81D812E7}" type="slidenum">
              <a:rPr lang="en-US" smtClean="0"/>
              <a:pPr/>
              <a:t>75</a:t>
            </a:fld>
            <a:endParaRPr lang="en-US" dirty="0"/>
          </a:p>
        </p:txBody>
      </p:sp>
      <p:sp>
        <p:nvSpPr>
          <p:cNvPr id="6" name="Content Placeholder 5"/>
          <p:cNvSpPr>
            <a:spLocks noGrp="1"/>
          </p:cNvSpPr>
          <p:nvPr>
            <p:ph sz="quarter" idx="13"/>
          </p:nvPr>
        </p:nvSpPr>
        <p:spPr>
          <a:xfrm>
            <a:off x="1380530" y="833440"/>
            <a:ext cx="6542783" cy="1825940"/>
          </a:xfrm>
        </p:spPr>
        <p:txBody>
          <a:bodyPr>
            <a:normAutofit fontScale="70000" lnSpcReduction="20000"/>
          </a:bodyPr>
          <a:lstStyle/>
          <a:p>
            <a:r>
              <a:rPr lang="en-US" dirty="0"/>
              <a:t>One instance of SaaS app deployed in 1 Pod on each Node of the cluster</a:t>
            </a:r>
          </a:p>
          <a:p>
            <a:r>
              <a:rPr lang="nl-BE" dirty="0"/>
              <a:t>A Pod runs existing multi-tenant App components without modifications</a:t>
            </a:r>
            <a:endParaRPr lang="en-US" dirty="0"/>
          </a:p>
          <a:p>
            <a:r>
              <a:rPr lang="en-US" dirty="0"/>
              <a:t>1 Service needed</a:t>
            </a:r>
            <a:endParaRPr lang="nl-BE" dirty="0"/>
          </a:p>
        </p:txBody>
      </p:sp>
      <p:pic>
        <p:nvPicPr>
          <p:cNvPr id="1027" name="Picture 3"/>
          <p:cNvPicPr>
            <a:picLocks noChangeAspect="1" noChangeArrowheads="1"/>
          </p:cNvPicPr>
          <p:nvPr/>
        </p:nvPicPr>
        <p:blipFill>
          <a:blip r:embed="rId3" cstate="print"/>
          <a:srcRect/>
          <a:stretch>
            <a:fillRect/>
          </a:stretch>
        </p:blipFill>
        <p:spPr bwMode="auto">
          <a:xfrm>
            <a:off x="2981877" y="2949971"/>
            <a:ext cx="2900363" cy="14859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703158" y="2107724"/>
            <a:ext cx="1564481" cy="564356"/>
          </a:xfrm>
          <a:prstGeom prst="rect">
            <a:avLst/>
          </a:prstGeom>
          <a:noFill/>
          <a:ln w="9525">
            <a:noFill/>
            <a:miter lim="800000"/>
            <a:headEnd/>
            <a:tailEnd/>
          </a:ln>
        </p:spPr>
      </p:pic>
      <p:cxnSp>
        <p:nvCxnSpPr>
          <p:cNvPr id="12" name="Straight Arrow Connector 11"/>
          <p:cNvCxnSpPr/>
          <p:nvPr/>
        </p:nvCxnSpPr>
        <p:spPr>
          <a:xfrm>
            <a:off x="3951998" y="2683271"/>
            <a:ext cx="571500" cy="236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622558" y="2622311"/>
            <a:ext cx="320040"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60629" y="199542"/>
            <a:ext cx="8229600" cy="994172"/>
          </a:xfrm>
        </p:spPr>
        <p:txBody>
          <a:bodyPr lIns="45719" rIns="45719" anchor="t">
            <a:normAutofit/>
          </a:bodyPr>
          <a:lstStyle/>
          <a:p>
            <a:r>
              <a:rPr lang="nl-BE" dirty="0" smtClean="0"/>
              <a:t>Resource quota management for multi-tenancy </a:t>
            </a:r>
            <a:endParaRPr lang="nl-BE" dirty="0"/>
          </a:p>
        </p:txBody>
      </p:sp>
      <p:sp>
        <p:nvSpPr>
          <p:cNvPr id="11"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8"/>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smtClean="0"/>
              <a:t>Single namespace for all tenants</a:t>
            </a:r>
            <a:endParaRPr lang="en-GB" sz="2000" dirty="0"/>
          </a:p>
        </p:txBody>
      </p:sp>
    </p:spTree>
    <p:extLst>
      <p:ext uri="{BB962C8B-B14F-4D97-AF65-F5344CB8AC3E}">
        <p14:creationId xmlns:p14="http://schemas.microsoft.com/office/powerpoint/2010/main" val="5178236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998720" y="2415540"/>
            <a:ext cx="2948940" cy="251460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23" name="Rectangle 22"/>
          <p:cNvSpPr/>
          <p:nvPr/>
        </p:nvSpPr>
        <p:spPr>
          <a:xfrm>
            <a:off x="1470660" y="2415540"/>
            <a:ext cx="2948940" cy="251460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sp>
        <p:nvSpPr>
          <p:cNvPr id="5" name="Slide Number Placeholder 4"/>
          <p:cNvSpPr>
            <a:spLocks noGrp="1"/>
          </p:cNvSpPr>
          <p:nvPr>
            <p:ph type="sldNum" sz="quarter" idx="12"/>
          </p:nvPr>
        </p:nvSpPr>
        <p:spPr/>
        <p:txBody>
          <a:bodyPr/>
          <a:lstStyle/>
          <a:p>
            <a:fld id="{0D65AAE5-278B-471D-99EB-47EC81D812E7}" type="slidenum">
              <a:rPr lang="en-US" smtClean="0"/>
              <a:pPr/>
              <a:t>76</a:t>
            </a:fld>
            <a:endParaRPr lang="en-US"/>
          </a:p>
        </p:txBody>
      </p:sp>
      <p:sp>
        <p:nvSpPr>
          <p:cNvPr id="6" name="Content Placeholder 5"/>
          <p:cNvSpPr>
            <a:spLocks noGrp="1"/>
          </p:cNvSpPr>
          <p:nvPr>
            <p:ph sz="quarter" idx="13"/>
          </p:nvPr>
        </p:nvSpPr>
        <p:spPr>
          <a:xfrm>
            <a:off x="1380530" y="833440"/>
            <a:ext cx="6542783" cy="1612580"/>
          </a:xfrm>
        </p:spPr>
        <p:txBody>
          <a:bodyPr>
            <a:normAutofit fontScale="62500" lnSpcReduction="20000"/>
          </a:bodyPr>
          <a:lstStyle/>
          <a:p>
            <a:r>
              <a:rPr lang="en-US" dirty="0"/>
              <a:t>Separate Namespace and Service per tenant</a:t>
            </a:r>
            <a:endParaRPr lang="nl-BE" dirty="0"/>
          </a:p>
          <a:p>
            <a:r>
              <a:rPr lang="nl-BE" dirty="0"/>
              <a:t>Namespaces are associated resource quota in accordance with SLA requirements of tenant</a:t>
            </a:r>
          </a:p>
          <a:p>
            <a:r>
              <a:rPr lang="nl-BE" dirty="0"/>
              <a:t>Each SaaS container reads in the appropriate tenant configuration at start-up time</a:t>
            </a:r>
          </a:p>
          <a:p>
            <a:endParaRPr lang="nl-BE" dirty="0"/>
          </a:p>
          <a:p>
            <a:pPr marL="0" indent="0">
              <a:buNone/>
            </a:pPr>
            <a:endParaRPr lang="nl-BE" dirty="0"/>
          </a:p>
          <a:p>
            <a:endParaRPr lang="nl-BE" dirty="0"/>
          </a:p>
        </p:txBody>
      </p:sp>
      <p:pic>
        <p:nvPicPr>
          <p:cNvPr id="7" name="Picture 3"/>
          <p:cNvPicPr>
            <a:picLocks noChangeAspect="1" noChangeArrowheads="1"/>
          </p:cNvPicPr>
          <p:nvPr/>
        </p:nvPicPr>
        <p:blipFill>
          <a:blip r:embed="rId3" cstate="print"/>
          <a:srcRect/>
          <a:stretch>
            <a:fillRect/>
          </a:stretch>
        </p:blipFill>
        <p:spPr bwMode="auto">
          <a:xfrm>
            <a:off x="1369219" y="3375660"/>
            <a:ext cx="2900363" cy="148590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5100637" y="3375660"/>
            <a:ext cx="2900363" cy="14859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523411" y="2411969"/>
            <a:ext cx="607219" cy="578644"/>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6227684" y="2435781"/>
            <a:ext cx="635794" cy="607219"/>
          </a:xfrm>
          <a:prstGeom prst="rect">
            <a:avLst/>
          </a:prstGeom>
          <a:noFill/>
          <a:ln w="9525">
            <a:noFill/>
            <a:miter lim="800000"/>
            <a:headEnd/>
            <a:tailEnd/>
          </a:ln>
        </p:spPr>
      </p:pic>
      <p:sp>
        <p:nvSpPr>
          <p:cNvPr id="13" name="TextBox 12"/>
          <p:cNvSpPr txBox="1"/>
          <p:nvPr/>
        </p:nvSpPr>
        <p:spPr>
          <a:xfrm>
            <a:off x="4213860" y="3268981"/>
            <a:ext cx="1143000" cy="276999"/>
          </a:xfrm>
          <a:prstGeom prst="rect">
            <a:avLst/>
          </a:prstGeom>
          <a:noFill/>
        </p:spPr>
        <p:txBody>
          <a:bodyPr wrap="square" rtlCol="0">
            <a:spAutoFit/>
          </a:bodyPr>
          <a:lstStyle/>
          <a:p>
            <a:pPr algn="ctr"/>
            <a:r>
              <a:rPr lang="nl-BE" sz="1200" dirty="0"/>
              <a:t>...</a:t>
            </a:r>
          </a:p>
        </p:txBody>
      </p:sp>
      <p:cxnSp>
        <p:nvCxnSpPr>
          <p:cNvPr id="15" name="Straight Arrow Connector 14"/>
          <p:cNvCxnSpPr>
            <a:stCxn id="2051" idx="2"/>
            <a:endCxn id="7" idx="0"/>
          </p:cNvCxnSpPr>
          <p:nvPr/>
        </p:nvCxnSpPr>
        <p:spPr>
          <a:xfrm flipH="1">
            <a:off x="2819400" y="2990613"/>
            <a:ext cx="7621" cy="385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52" idx="2"/>
            <a:endCxn id="8" idx="0"/>
          </p:cNvCxnSpPr>
          <p:nvPr/>
        </p:nvCxnSpPr>
        <p:spPr>
          <a:xfrm>
            <a:off x="6545581" y="3043000"/>
            <a:ext cx="5238" cy="332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78281" y="2438400"/>
            <a:ext cx="1018227" cy="253916"/>
          </a:xfrm>
          <a:prstGeom prst="rect">
            <a:avLst/>
          </a:prstGeom>
          <a:noFill/>
        </p:spPr>
        <p:txBody>
          <a:bodyPr wrap="none" rtlCol="0">
            <a:spAutoFit/>
          </a:bodyPr>
          <a:lstStyle/>
          <a:p>
            <a:r>
              <a:rPr lang="nl-BE" sz="1050" i="1" dirty="0"/>
              <a:t>Namespace 1</a:t>
            </a:r>
          </a:p>
        </p:txBody>
      </p:sp>
      <p:sp>
        <p:nvSpPr>
          <p:cNvPr id="26" name="TextBox 25"/>
          <p:cNvSpPr txBox="1"/>
          <p:nvPr/>
        </p:nvSpPr>
        <p:spPr>
          <a:xfrm>
            <a:off x="5036821" y="2453640"/>
            <a:ext cx="1018227" cy="253916"/>
          </a:xfrm>
          <a:prstGeom prst="rect">
            <a:avLst/>
          </a:prstGeom>
          <a:noFill/>
        </p:spPr>
        <p:txBody>
          <a:bodyPr wrap="none" rtlCol="0">
            <a:spAutoFit/>
          </a:bodyPr>
          <a:lstStyle/>
          <a:p>
            <a:r>
              <a:rPr lang="nl-BE" sz="1050" i="1" dirty="0"/>
              <a:t>Namespace n</a:t>
            </a:r>
          </a:p>
        </p:txBody>
      </p:sp>
      <p:sp>
        <p:nvSpPr>
          <p:cNvPr id="18" name="Title 1"/>
          <p:cNvSpPr>
            <a:spLocks noGrp="1"/>
          </p:cNvSpPr>
          <p:nvPr>
            <p:ph type="title"/>
          </p:nvPr>
        </p:nvSpPr>
        <p:spPr>
          <a:xfrm>
            <a:off x="160629" y="211079"/>
            <a:ext cx="8229600" cy="994172"/>
          </a:xfrm>
        </p:spPr>
        <p:txBody>
          <a:bodyPr lIns="45719" rIns="45719" anchor="t">
            <a:normAutofit/>
          </a:bodyPr>
          <a:lstStyle/>
          <a:p>
            <a:r>
              <a:rPr lang="nl-BE" dirty="0" smtClean="0"/>
              <a:t>Resource quota management for multi-tenancy </a:t>
            </a:r>
            <a:endParaRPr lang="nl-BE" dirty="0"/>
          </a:p>
        </p:txBody>
      </p:sp>
      <p:sp>
        <p:nvSpPr>
          <p:cNvPr id="19"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8"/>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9"/>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smtClean="0"/>
              <a:t>Separate namespace per tenant</a:t>
            </a:r>
            <a:endParaRPr lang="en-GB" sz="2000" dirty="0"/>
          </a:p>
        </p:txBody>
      </p:sp>
    </p:spTree>
    <p:extLst>
      <p:ext uri="{BB962C8B-B14F-4D97-AF65-F5344CB8AC3E}">
        <p14:creationId xmlns:p14="http://schemas.microsoft.com/office/powerpoint/2010/main" val="1175169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5382028" y="3018385"/>
            <a:ext cx="2123948" cy="191913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pic>
        <p:nvPicPr>
          <p:cNvPr id="44" name="Picture 3"/>
          <p:cNvPicPr>
            <a:picLocks noChangeAspect="1" noChangeArrowheads="1"/>
          </p:cNvPicPr>
          <p:nvPr/>
        </p:nvPicPr>
        <p:blipFill>
          <a:blip r:embed="rId3" cstate="print"/>
          <a:srcRect/>
          <a:stretch>
            <a:fillRect/>
          </a:stretch>
        </p:blipFill>
        <p:spPr bwMode="auto">
          <a:xfrm>
            <a:off x="5474262" y="3613528"/>
            <a:ext cx="2088961" cy="1251421"/>
          </a:xfrm>
          <a:prstGeom prst="rect">
            <a:avLst/>
          </a:prstGeom>
          <a:noFill/>
          <a:ln w="9525">
            <a:noFill/>
            <a:miter lim="800000"/>
            <a:headEnd/>
            <a:tailEnd/>
          </a:ln>
        </p:spPr>
      </p:pic>
      <p:sp>
        <p:nvSpPr>
          <p:cNvPr id="39" name="Rectangle 38"/>
          <p:cNvSpPr/>
          <p:nvPr/>
        </p:nvSpPr>
        <p:spPr>
          <a:xfrm>
            <a:off x="3150305" y="3018385"/>
            <a:ext cx="2123948" cy="191913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pic>
        <p:nvPicPr>
          <p:cNvPr id="32" name="Picture 3"/>
          <p:cNvPicPr>
            <a:picLocks noChangeAspect="1" noChangeArrowheads="1"/>
          </p:cNvPicPr>
          <p:nvPr/>
        </p:nvPicPr>
        <p:blipFill>
          <a:blip r:embed="rId3" cstate="print"/>
          <a:srcRect/>
          <a:stretch>
            <a:fillRect/>
          </a:stretch>
        </p:blipFill>
        <p:spPr bwMode="auto">
          <a:xfrm>
            <a:off x="3242538" y="3613528"/>
            <a:ext cx="2088961" cy="1251421"/>
          </a:xfrm>
          <a:prstGeom prst="rect">
            <a:avLst/>
          </a:prstGeom>
          <a:noFill/>
          <a:ln w="9525">
            <a:noFill/>
            <a:miter lim="800000"/>
            <a:headEnd/>
            <a:tailEnd/>
          </a:ln>
        </p:spPr>
      </p:pic>
      <p:grpSp>
        <p:nvGrpSpPr>
          <p:cNvPr id="46" name="Group 45"/>
          <p:cNvGrpSpPr/>
          <p:nvPr/>
        </p:nvGrpSpPr>
        <p:grpSpPr>
          <a:xfrm>
            <a:off x="918582" y="3009661"/>
            <a:ext cx="2181194" cy="1919137"/>
            <a:chOff x="5171440" y="4155440"/>
            <a:chExt cx="3213622" cy="2418080"/>
          </a:xfrm>
        </p:grpSpPr>
        <p:sp>
          <p:nvSpPr>
            <p:cNvPr id="48" name="Rectangle 47"/>
            <p:cNvSpPr/>
            <p:nvPr/>
          </p:nvSpPr>
          <p:spPr>
            <a:xfrm>
              <a:off x="5171440" y="4155440"/>
              <a:ext cx="3129280" cy="241808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a:p>
          </p:txBody>
        </p:sp>
        <p:pic>
          <p:nvPicPr>
            <p:cNvPr id="47" name="Picture 3"/>
            <p:cNvPicPr>
              <a:picLocks noChangeAspect="1" noChangeArrowheads="1"/>
            </p:cNvPicPr>
            <p:nvPr/>
          </p:nvPicPr>
          <p:blipFill>
            <a:blip r:embed="rId3" cstate="print"/>
            <a:srcRect/>
            <a:stretch>
              <a:fillRect/>
            </a:stretch>
          </p:blipFill>
          <p:spPr bwMode="auto">
            <a:xfrm>
              <a:off x="5307330" y="4905310"/>
              <a:ext cx="3077732" cy="1576769"/>
            </a:xfrm>
            <a:prstGeom prst="rect">
              <a:avLst/>
            </a:prstGeom>
            <a:noFill/>
            <a:ln w="9525">
              <a:noFill/>
              <a:miter lim="800000"/>
              <a:headEnd/>
              <a:tailEnd/>
            </a:ln>
          </p:spPr>
        </p:pic>
      </p:grpSp>
      <p:sp>
        <p:nvSpPr>
          <p:cNvPr id="5" name="Slide Number Placeholder 4"/>
          <p:cNvSpPr>
            <a:spLocks noGrp="1"/>
          </p:cNvSpPr>
          <p:nvPr>
            <p:ph type="sldNum" sz="quarter" idx="12"/>
          </p:nvPr>
        </p:nvSpPr>
        <p:spPr>
          <a:xfrm>
            <a:off x="3971421" y="4800483"/>
            <a:ext cx="279883" cy="276999"/>
          </a:xfrm>
        </p:spPr>
        <p:txBody>
          <a:bodyPr/>
          <a:lstStyle/>
          <a:p>
            <a:fld id="{0D65AAE5-278B-471D-99EB-47EC81D812E7}" type="slidenum">
              <a:rPr lang="en-US" smtClean="0"/>
              <a:pPr/>
              <a:t>77</a:t>
            </a:fld>
            <a:endParaRPr lang="en-US"/>
          </a:p>
        </p:txBody>
      </p:sp>
      <p:sp>
        <p:nvSpPr>
          <p:cNvPr id="6" name="Content Placeholder 5"/>
          <p:cNvSpPr>
            <a:spLocks noGrp="1"/>
          </p:cNvSpPr>
          <p:nvPr>
            <p:ph sz="quarter" idx="13"/>
          </p:nvPr>
        </p:nvSpPr>
        <p:spPr>
          <a:xfrm>
            <a:off x="1415851" y="832492"/>
            <a:ext cx="6542783" cy="1704968"/>
          </a:xfrm>
        </p:spPr>
        <p:txBody>
          <a:bodyPr>
            <a:normAutofit fontScale="85000" lnSpcReduction="10000"/>
          </a:bodyPr>
          <a:lstStyle/>
          <a:p>
            <a:r>
              <a:rPr lang="nl-BE" sz="2100" dirty="0" smtClean="0"/>
              <a:t>Gold</a:t>
            </a:r>
            <a:r>
              <a:rPr lang="nl-BE" sz="2100" dirty="0"/>
              <a:t>, silver and bronze namespaces</a:t>
            </a:r>
          </a:p>
          <a:p>
            <a:r>
              <a:rPr lang="nl-BE" sz="2100" dirty="0"/>
              <a:t>Within each Namespace we deploy a multi-tenant SaaS application that is customized to serve that SLA class only</a:t>
            </a:r>
          </a:p>
          <a:p>
            <a:pPr lvl="1"/>
            <a:r>
              <a:rPr lang="en-US" sz="2100" dirty="0"/>
              <a:t>1 Service per Namespace</a:t>
            </a:r>
            <a:endParaRPr lang="nl-BE" dirty="0"/>
          </a:p>
        </p:txBody>
      </p:sp>
      <p:sp>
        <p:nvSpPr>
          <p:cNvPr id="40" name="TextBox 39"/>
          <p:cNvSpPr txBox="1"/>
          <p:nvPr/>
        </p:nvSpPr>
        <p:spPr>
          <a:xfrm>
            <a:off x="918583" y="3051154"/>
            <a:ext cx="1264919" cy="253916"/>
          </a:xfrm>
          <a:prstGeom prst="rect">
            <a:avLst/>
          </a:prstGeom>
          <a:noFill/>
        </p:spPr>
        <p:txBody>
          <a:bodyPr wrap="square" rtlCol="0">
            <a:spAutoFit/>
          </a:bodyPr>
          <a:lstStyle/>
          <a:p>
            <a:r>
              <a:rPr lang="nl-BE" sz="1050" i="1" dirty="0"/>
              <a:t>Namespace gold</a:t>
            </a:r>
          </a:p>
        </p:txBody>
      </p:sp>
      <p:sp>
        <p:nvSpPr>
          <p:cNvPr id="50" name="TextBox 49"/>
          <p:cNvSpPr txBox="1"/>
          <p:nvPr/>
        </p:nvSpPr>
        <p:spPr>
          <a:xfrm>
            <a:off x="3196963" y="3074014"/>
            <a:ext cx="1264919" cy="253916"/>
          </a:xfrm>
          <a:prstGeom prst="rect">
            <a:avLst/>
          </a:prstGeom>
          <a:noFill/>
        </p:spPr>
        <p:txBody>
          <a:bodyPr wrap="square" rtlCol="0">
            <a:spAutoFit/>
          </a:bodyPr>
          <a:lstStyle/>
          <a:p>
            <a:r>
              <a:rPr lang="nl-BE" sz="1050" i="1" dirty="0"/>
              <a:t>Namespace silver</a:t>
            </a:r>
          </a:p>
        </p:txBody>
      </p:sp>
      <p:sp>
        <p:nvSpPr>
          <p:cNvPr id="51" name="TextBox 50"/>
          <p:cNvSpPr txBox="1"/>
          <p:nvPr/>
        </p:nvSpPr>
        <p:spPr>
          <a:xfrm>
            <a:off x="5414382" y="3074014"/>
            <a:ext cx="1531620" cy="253916"/>
          </a:xfrm>
          <a:prstGeom prst="rect">
            <a:avLst/>
          </a:prstGeom>
          <a:noFill/>
        </p:spPr>
        <p:txBody>
          <a:bodyPr wrap="square" rtlCol="0">
            <a:spAutoFit/>
          </a:bodyPr>
          <a:lstStyle/>
          <a:p>
            <a:r>
              <a:rPr lang="nl-BE" sz="1050" i="1" dirty="0"/>
              <a:t>Namespace bronze</a:t>
            </a:r>
          </a:p>
        </p:txBody>
      </p:sp>
      <p:pic>
        <p:nvPicPr>
          <p:cNvPr id="3076" name="Picture 4"/>
          <p:cNvPicPr>
            <a:picLocks noChangeAspect="1" noChangeArrowheads="1"/>
          </p:cNvPicPr>
          <p:nvPr/>
        </p:nvPicPr>
        <p:blipFill>
          <a:blip r:embed="rId4" cstate="print"/>
          <a:srcRect/>
          <a:stretch>
            <a:fillRect/>
          </a:stretch>
        </p:blipFill>
        <p:spPr bwMode="auto">
          <a:xfrm>
            <a:off x="1490082" y="2490072"/>
            <a:ext cx="1170146" cy="420344"/>
          </a:xfrm>
          <a:prstGeom prst="rect">
            <a:avLst/>
          </a:prstGeom>
          <a:noFill/>
          <a:ln w="9525">
            <a:noFill/>
            <a:miter lim="800000"/>
            <a:headEnd/>
            <a:tailEnd/>
          </a:ln>
        </p:spPr>
      </p:pic>
      <p:pic>
        <p:nvPicPr>
          <p:cNvPr id="59" name="Picture 4"/>
          <p:cNvPicPr>
            <a:picLocks noChangeAspect="1" noChangeArrowheads="1"/>
          </p:cNvPicPr>
          <p:nvPr/>
        </p:nvPicPr>
        <p:blipFill>
          <a:blip r:embed="rId4" cstate="print"/>
          <a:srcRect/>
          <a:stretch>
            <a:fillRect/>
          </a:stretch>
        </p:blipFill>
        <p:spPr bwMode="auto">
          <a:xfrm>
            <a:off x="3494142" y="2543412"/>
            <a:ext cx="1170146" cy="420344"/>
          </a:xfrm>
          <a:prstGeom prst="rect">
            <a:avLst/>
          </a:prstGeom>
          <a:noFill/>
          <a:ln w="9525">
            <a:noFill/>
            <a:miter lim="800000"/>
            <a:headEnd/>
            <a:tailEnd/>
          </a:ln>
        </p:spPr>
      </p:pic>
      <p:pic>
        <p:nvPicPr>
          <p:cNvPr id="60" name="Picture 4"/>
          <p:cNvPicPr>
            <a:picLocks noChangeAspect="1" noChangeArrowheads="1"/>
          </p:cNvPicPr>
          <p:nvPr/>
        </p:nvPicPr>
        <p:blipFill>
          <a:blip r:embed="rId4" cstate="print"/>
          <a:srcRect/>
          <a:stretch>
            <a:fillRect/>
          </a:stretch>
        </p:blipFill>
        <p:spPr bwMode="auto">
          <a:xfrm>
            <a:off x="5757282" y="2512932"/>
            <a:ext cx="1170146" cy="420344"/>
          </a:xfrm>
          <a:prstGeom prst="rect">
            <a:avLst/>
          </a:prstGeom>
          <a:noFill/>
          <a:ln w="9525">
            <a:noFill/>
            <a:miter lim="800000"/>
            <a:headEnd/>
            <a:tailEnd/>
          </a:ln>
        </p:spPr>
      </p:pic>
      <p:sp>
        <p:nvSpPr>
          <p:cNvPr id="19" name="Title 1"/>
          <p:cNvSpPr>
            <a:spLocks noGrp="1"/>
          </p:cNvSpPr>
          <p:nvPr>
            <p:ph type="title"/>
          </p:nvPr>
        </p:nvSpPr>
        <p:spPr>
          <a:xfrm>
            <a:off x="172218" y="195446"/>
            <a:ext cx="8229600" cy="994172"/>
          </a:xfrm>
        </p:spPr>
        <p:txBody>
          <a:bodyPr lIns="45719" rIns="45719" anchor="t">
            <a:normAutofit/>
          </a:bodyPr>
          <a:lstStyle/>
          <a:p>
            <a:r>
              <a:rPr lang="nl-BE" dirty="0" smtClean="0"/>
              <a:t>Resource quota management for multi-tenancy </a:t>
            </a:r>
            <a:endParaRPr lang="nl-BE" dirty="0"/>
          </a:p>
        </p:txBody>
      </p:sp>
      <p:sp>
        <p:nvSpPr>
          <p:cNvPr id="20"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8"/>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smtClean="0"/>
              <a:t>Separate namespace per SLA class</a:t>
            </a:r>
            <a:endParaRPr lang="en-GB" sz="2000" dirty="0"/>
          </a:p>
        </p:txBody>
      </p:sp>
    </p:spTree>
    <p:extLst>
      <p:ext uri="{BB962C8B-B14F-4D97-AF65-F5344CB8AC3E}">
        <p14:creationId xmlns:p14="http://schemas.microsoft.com/office/powerpoint/2010/main" val="38863651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1" y="170416"/>
            <a:ext cx="8753476" cy="873380"/>
          </a:xfrm>
        </p:spPr>
        <p:txBody>
          <a:bodyPr>
            <a:normAutofit/>
          </a:bodyPr>
          <a:lstStyle/>
          <a:p>
            <a:r>
              <a:rPr lang="en-GB" sz="2100" dirty="0"/>
              <a:t>Resource quota management</a:t>
            </a:r>
          </a:p>
        </p:txBody>
      </p:sp>
      <p:sp>
        <p:nvSpPr>
          <p:cNvPr id="3" name="Text Placeholder 2"/>
          <p:cNvSpPr>
            <a:spLocks noGrp="1"/>
          </p:cNvSpPr>
          <p:nvPr>
            <p:ph type="body" sz="half" idx="1"/>
          </p:nvPr>
        </p:nvSpPr>
        <p:spPr>
          <a:xfrm>
            <a:off x="1052423" y="750498"/>
            <a:ext cx="7861684" cy="4611153"/>
          </a:xfrm>
        </p:spPr>
        <p:txBody>
          <a:bodyPr>
            <a:normAutofit fontScale="62500" lnSpcReduction="20000"/>
          </a:bodyPr>
          <a:lstStyle/>
          <a:p>
            <a:r>
              <a:rPr lang="en-GB" sz="2600" dirty="0"/>
              <a:t>Resource quota management for multi-tenancy</a:t>
            </a:r>
          </a:p>
          <a:p>
            <a:pPr lvl="1"/>
            <a:r>
              <a:rPr lang="en-GB" sz="2600" dirty="0"/>
              <a:t>Partitioning API objects into user groups: Namespaces != linux namespaces</a:t>
            </a:r>
          </a:p>
          <a:p>
            <a:pPr lvl="1"/>
            <a:r>
              <a:rPr lang="en-GB" sz="2600" b="1" dirty="0"/>
              <a:t>Resource quota per </a:t>
            </a:r>
            <a:r>
              <a:rPr lang="en-GB" sz="2600" b="1" dirty="0" smtClean="0"/>
              <a:t>Namespace</a:t>
            </a:r>
          </a:p>
          <a:p>
            <a:pPr marL="822961" lvl="2" indent="0">
              <a:buNone/>
            </a:pPr>
            <a:endParaRPr lang="en-US" dirty="0" smtClean="0"/>
          </a:p>
          <a:p>
            <a:pPr marL="822961" lvl="2" indent="0">
              <a:buNone/>
            </a:pPr>
            <a:endParaRPr lang="en-GB" dirty="0"/>
          </a:p>
          <a:p>
            <a:pPr marL="822961" lvl="2" indent="0">
              <a:buNone/>
            </a:pPr>
            <a:endParaRPr lang="en-GB" dirty="0"/>
          </a:p>
          <a:p>
            <a:r>
              <a:rPr lang="en-GB" sz="2600" dirty="0"/>
              <a:t>Container CPU and mem allocation with support for oversubscription</a:t>
            </a:r>
          </a:p>
          <a:p>
            <a:pPr lvl="1"/>
            <a:r>
              <a:rPr lang="en-GB" sz="2600" dirty="0"/>
              <a:t>Minimum guarantees for CPU and mem</a:t>
            </a:r>
          </a:p>
          <a:p>
            <a:pPr lvl="1"/>
            <a:r>
              <a:rPr lang="en-GB" sz="2600" dirty="0"/>
              <a:t>Maximum limits for CPU and mem</a:t>
            </a:r>
          </a:p>
          <a:p>
            <a:pPr lvl="1"/>
            <a:r>
              <a:rPr lang="en-GB" sz="2600" dirty="0"/>
              <a:t>Abstraction of complex </a:t>
            </a:r>
            <a:r>
              <a:rPr lang="en-GB" sz="2600" dirty="0" err="1"/>
              <a:t>cpu</a:t>
            </a:r>
            <a:r>
              <a:rPr lang="en-GB" sz="2600" dirty="0"/>
              <a:t>-shares parameter of Linux kernel’s CPU scheduler</a:t>
            </a:r>
          </a:p>
          <a:p>
            <a:r>
              <a:rPr lang="en-GB" sz="2600" dirty="0"/>
              <a:t>Controlling scheduling behaviour by means of expressive placement </a:t>
            </a:r>
            <a:r>
              <a:rPr lang="en-GB" sz="2600" dirty="0" smtClean="0"/>
              <a:t>constraints</a:t>
            </a:r>
          </a:p>
          <a:p>
            <a:r>
              <a:rPr lang="en-US" sz="2600" dirty="0"/>
              <a:t>Pod priority and preemption</a:t>
            </a:r>
            <a:endParaRPr lang="en-GB" sz="2600" dirty="0"/>
          </a:p>
          <a:p>
            <a:endParaRPr lang="en-GB" sz="2600" dirty="0"/>
          </a:p>
        </p:txBody>
      </p:sp>
      <p:sp>
        <p:nvSpPr>
          <p:cNvPr id="5" name="Title 1"/>
          <p:cNvSpPr txBox="1">
            <a:spLocks/>
          </p:cNvSpPr>
          <p:nvPr/>
        </p:nvSpPr>
        <p:spPr>
          <a:xfrm>
            <a:off x="160631" y="2374588"/>
            <a:ext cx="8753476" cy="68148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7500"/>
          </a:bodyPr>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lnSpc>
                <a:spcPct val="130000"/>
              </a:lnSpc>
            </a:pPr>
            <a:r>
              <a:rPr lang="en-GB" sz="2100" dirty="0"/>
              <a:t>Container </a:t>
            </a:r>
            <a:r>
              <a:rPr lang="en-GB" sz="2100" dirty="0" err="1"/>
              <a:t>QoS</a:t>
            </a:r>
            <a:r>
              <a:rPr lang="en-GB" sz="2100" dirty="0"/>
              <a:t> management</a:t>
            </a:r>
          </a:p>
        </p:txBody>
      </p:sp>
      <p:sp>
        <p:nvSpPr>
          <p:cNvPr id="4" name="Slide Number Placeholder 3"/>
          <p:cNvSpPr>
            <a:spLocks noGrp="1"/>
          </p:cNvSpPr>
          <p:nvPr>
            <p:ph type="sldNum" sz="quarter" idx="2"/>
          </p:nvPr>
        </p:nvSpPr>
        <p:spPr/>
        <p:txBody>
          <a:bodyPr/>
          <a:lstStyle/>
          <a:p>
            <a:fld id="{86CB4B4D-7CA3-9044-876B-883B54F8677D}" type="slidenum">
              <a:rPr lang="en-GB" smtClean="0"/>
              <a:t>78</a:t>
            </a:fld>
            <a:endParaRPr lang="en-GB"/>
          </a:p>
        </p:txBody>
      </p:sp>
    </p:spTree>
    <p:extLst>
      <p:ext uri="{BB962C8B-B14F-4D97-AF65-F5344CB8AC3E}">
        <p14:creationId xmlns:p14="http://schemas.microsoft.com/office/powerpoint/2010/main" val="2533289383"/>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AB1732-5056-4D2A-8D24-8C17FCC96E80}"/>
              </a:ext>
            </a:extLst>
          </p:cNvPr>
          <p:cNvSpPr>
            <a:spLocks noGrp="1"/>
          </p:cNvSpPr>
          <p:nvPr>
            <p:ph type="title"/>
          </p:nvPr>
        </p:nvSpPr>
        <p:spPr>
          <a:xfrm>
            <a:off x="160629" y="156161"/>
            <a:ext cx="8229600" cy="994172"/>
          </a:xfrm>
        </p:spPr>
        <p:txBody>
          <a:bodyPr/>
          <a:lstStyle/>
          <a:p>
            <a:r>
              <a:rPr lang="nl-BE" dirty="0" smtClean="0"/>
              <a:t>Resource Quota Management</a:t>
            </a:r>
            <a:endParaRPr lang="en-GB" dirty="0"/>
          </a:p>
        </p:txBody>
      </p:sp>
      <p:sp>
        <p:nvSpPr>
          <p:cNvPr id="3" name="Tijdelijke aanduiding voor inhoud 2">
            <a:extLst>
              <a:ext uri="{FF2B5EF4-FFF2-40B4-BE49-F238E27FC236}">
                <a16:creationId xmlns:a16="http://schemas.microsoft.com/office/drawing/2014/main" xmlns="" id="{ACE818D7-2407-4451-B4BA-C11D4C5B66FF}"/>
              </a:ext>
            </a:extLst>
          </p:cNvPr>
          <p:cNvSpPr>
            <a:spLocks noGrp="1"/>
          </p:cNvSpPr>
          <p:nvPr>
            <p:ph sz="quarter" idx="13"/>
          </p:nvPr>
        </p:nvSpPr>
        <p:spPr>
          <a:xfrm>
            <a:off x="316706" y="833439"/>
            <a:ext cx="8597399" cy="3731419"/>
          </a:xfrm>
        </p:spPr>
        <p:txBody>
          <a:bodyPr>
            <a:normAutofit fontScale="70000" lnSpcReduction="20000"/>
          </a:bodyPr>
          <a:lstStyle/>
          <a:p>
            <a:r>
              <a:rPr lang="nl-BE" dirty="0" smtClean="0"/>
              <a:t>Types of quota</a:t>
            </a:r>
          </a:p>
          <a:p>
            <a:pPr lvl="1"/>
            <a:r>
              <a:rPr lang="nl-BE" dirty="0" smtClean="0"/>
              <a:t>Compute Resource quota</a:t>
            </a:r>
          </a:p>
          <a:p>
            <a:pPr lvl="2"/>
            <a:r>
              <a:rPr lang="nl-BE" dirty="0" smtClean="0"/>
              <a:t>Defined in terms of maximum of sum of requested CPU and memory by all Pods  in namespace)</a:t>
            </a:r>
          </a:p>
          <a:p>
            <a:pPr lvl="1"/>
            <a:r>
              <a:rPr lang="nl-BE" dirty="0" smtClean="0"/>
              <a:t>Storage Resource Quota</a:t>
            </a:r>
          </a:p>
          <a:p>
            <a:pPr lvl="2"/>
            <a:r>
              <a:rPr lang="nl-BE" dirty="0" smtClean="0"/>
              <a:t>Defined in terms of maximum of number of storage requests and persistent volume claims</a:t>
            </a:r>
          </a:p>
          <a:p>
            <a:pPr lvl="2"/>
            <a:r>
              <a:rPr lang="nl-BE" dirty="0" smtClean="0"/>
              <a:t>Defined in terms of maximum of sum of requested ephemeral storage</a:t>
            </a:r>
          </a:p>
          <a:p>
            <a:pPr lvl="1"/>
            <a:r>
              <a:rPr lang="nl-BE" dirty="0" smtClean="0"/>
              <a:t>Object Count Quota</a:t>
            </a:r>
          </a:p>
          <a:p>
            <a:pPr lvl="2"/>
            <a:r>
              <a:rPr lang="nl-BE" dirty="0" smtClean="0"/>
              <a:t>Defined in maximum number of Pods, services, nodeports, secrets etc </a:t>
            </a:r>
          </a:p>
          <a:p>
            <a:pPr lvl="1"/>
            <a:endParaRPr lang="nl-BE" dirty="0" smtClean="0"/>
          </a:p>
          <a:p>
            <a:pPr lvl="1"/>
            <a:endParaRPr lang="nl-BE" dirty="0" smtClean="0"/>
          </a:p>
          <a:p>
            <a:endParaRPr lang="nl-BE" dirty="0"/>
          </a:p>
        </p:txBody>
      </p:sp>
      <p:sp>
        <p:nvSpPr>
          <p:cNvPr id="4"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2"/>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smtClean="0"/>
              <a:t>Managing resource quota per namespace</a:t>
            </a:r>
            <a:endParaRPr lang="en-GB" sz="2000" dirty="0"/>
          </a:p>
        </p:txBody>
      </p:sp>
      <p:sp>
        <p:nvSpPr>
          <p:cNvPr id="5" name="Slide Number Placeholder 4"/>
          <p:cNvSpPr>
            <a:spLocks noGrp="1"/>
          </p:cNvSpPr>
          <p:nvPr>
            <p:ph type="sldNum" sz="quarter" idx="12"/>
          </p:nvPr>
        </p:nvSpPr>
        <p:spPr/>
        <p:txBody>
          <a:bodyPr/>
          <a:lstStyle/>
          <a:p>
            <a:fld id="{0D65AAE5-278B-471D-99EB-47EC81D812E7}" type="slidenum">
              <a:rPr lang="en-US" smtClean="0"/>
              <a:pPr/>
              <a:t>79</a:t>
            </a:fld>
            <a:endParaRPr lang="en-US"/>
          </a:p>
        </p:txBody>
      </p:sp>
    </p:spTree>
    <p:extLst>
      <p:ext uri="{BB962C8B-B14F-4D97-AF65-F5344CB8AC3E}">
        <p14:creationId xmlns:p14="http://schemas.microsoft.com/office/powerpoint/2010/main" val="60788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Linux containers</a:t>
            </a:r>
            <a:endParaRPr lang="en-GB" dirty="0"/>
          </a:p>
        </p:txBody>
      </p:sp>
      <p:sp>
        <p:nvSpPr>
          <p:cNvPr id="4" name="Text Placeholder 3"/>
          <p:cNvSpPr>
            <a:spLocks noGrp="1"/>
          </p:cNvSpPr>
          <p:nvPr>
            <p:ph type="body" sz="quarter" idx="13"/>
          </p:nvPr>
        </p:nvSpPr>
        <p:spPr>
          <a:xfrm>
            <a:off x="160631" y="444733"/>
            <a:ext cx="8753476" cy="523221"/>
          </a:xfrm>
        </p:spPr>
        <p:txBody>
          <a:bodyPr>
            <a:normAutofit fontScale="92500"/>
          </a:bodyPr>
          <a:lstStyle/>
          <a:p>
            <a:pPr marL="0" indent="0">
              <a:buNone/>
            </a:pPr>
            <a:r>
              <a:rPr lang="en-US" sz="2200" dirty="0"/>
              <a:t>Detailed comparison: virtual machines vs containers</a:t>
            </a:r>
            <a:r>
              <a:rPr lang="en-US" sz="2200" baseline="30000" dirty="0"/>
              <a:t>1</a:t>
            </a:r>
            <a:endParaRPr lang="en-GB" sz="2200" dirty="0"/>
          </a:p>
        </p:txBody>
      </p:sp>
      <p:pic>
        <p:nvPicPr>
          <p:cNvPr id="3" name="Picture 2"/>
          <p:cNvPicPr>
            <a:picLocks noChangeAspect="1"/>
          </p:cNvPicPr>
          <p:nvPr/>
        </p:nvPicPr>
        <p:blipFill>
          <a:blip r:embed="rId2"/>
          <a:stretch>
            <a:fillRect/>
          </a:stretch>
        </p:blipFill>
        <p:spPr>
          <a:xfrm>
            <a:off x="268200" y="1288354"/>
            <a:ext cx="7845802" cy="3425632"/>
          </a:xfrm>
          <a:prstGeom prst="rect">
            <a:avLst/>
          </a:prstGeom>
        </p:spPr>
      </p:pic>
      <p:sp>
        <p:nvSpPr>
          <p:cNvPr id="7" name="TextBox 6"/>
          <p:cNvSpPr txBox="1"/>
          <p:nvPr/>
        </p:nvSpPr>
        <p:spPr>
          <a:xfrm>
            <a:off x="355180" y="4791154"/>
            <a:ext cx="708093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aseline="30000" dirty="0"/>
              <a:t>1 </a:t>
            </a:r>
            <a:r>
              <a:rPr lang="en-US" dirty="0"/>
              <a:t>R. </a:t>
            </a:r>
            <a:r>
              <a:rPr lang="en-US" dirty="0" err="1"/>
              <a:t>Dua</a:t>
            </a:r>
            <a:r>
              <a:rPr lang="en-US" dirty="0"/>
              <a:t>, “Virtualization vs Containerization to support PaaS,” 2014.</a:t>
            </a:r>
            <a:endParaRPr kumimoji="0" lang="en-GB" sz="1600" b="0" i="0" u="none" strike="noStrike" cap="none" spc="0" normalizeH="0" baseline="0" dirty="0">
              <a:ln>
                <a:noFill/>
              </a:ln>
              <a:solidFill>
                <a:srgbClr val="262626"/>
              </a:solidFill>
              <a:effectLst/>
              <a:uFillTx/>
              <a:latin typeface="Arial"/>
              <a:ea typeface="Arial"/>
              <a:cs typeface="Arial"/>
              <a:sym typeface="Arial"/>
            </a:endParaRPr>
          </a:p>
        </p:txBody>
      </p:sp>
      <p:sp>
        <p:nvSpPr>
          <p:cNvPr id="5" name="Slide Number Placeholder 4"/>
          <p:cNvSpPr>
            <a:spLocks noGrp="1"/>
          </p:cNvSpPr>
          <p:nvPr>
            <p:ph type="sldNum" sz="quarter" idx="2"/>
          </p:nvPr>
        </p:nvSpPr>
        <p:spPr/>
        <p:txBody>
          <a:bodyPr/>
          <a:lstStyle/>
          <a:p>
            <a:fld id="{86CB4B4D-7CA3-9044-876B-883B54F8677D}" type="slidenum">
              <a:rPr lang="en-GB" smtClean="0"/>
              <a:t>8</a:t>
            </a:fld>
            <a:endParaRPr lang="en-GB"/>
          </a:p>
        </p:txBody>
      </p:sp>
    </p:spTree>
    <p:extLst>
      <p:ext uri="{BB962C8B-B14F-4D97-AF65-F5344CB8AC3E}">
        <p14:creationId xmlns:p14="http://schemas.microsoft.com/office/powerpoint/2010/main" val="2918481635"/>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AB1732-5056-4D2A-8D24-8C17FCC96E80}"/>
              </a:ext>
            </a:extLst>
          </p:cNvPr>
          <p:cNvSpPr>
            <a:spLocks noGrp="1"/>
          </p:cNvSpPr>
          <p:nvPr>
            <p:ph type="title"/>
          </p:nvPr>
        </p:nvSpPr>
        <p:spPr>
          <a:xfrm>
            <a:off x="160629" y="156161"/>
            <a:ext cx="8229600" cy="994172"/>
          </a:xfrm>
        </p:spPr>
        <p:txBody>
          <a:bodyPr/>
          <a:lstStyle/>
          <a:p>
            <a:r>
              <a:rPr lang="nl-BE" dirty="0" smtClean="0"/>
              <a:t>Resource Quota Management</a:t>
            </a:r>
            <a:endParaRPr lang="en-GB" dirty="0"/>
          </a:p>
        </p:txBody>
      </p:sp>
      <p:sp>
        <p:nvSpPr>
          <p:cNvPr id="3" name="Tijdelijke aanduiding voor inhoud 2">
            <a:extLst>
              <a:ext uri="{FF2B5EF4-FFF2-40B4-BE49-F238E27FC236}">
                <a16:creationId xmlns:a16="http://schemas.microsoft.com/office/drawing/2014/main" xmlns="" id="{ACE818D7-2407-4451-B4BA-C11D4C5B66FF}"/>
              </a:ext>
            </a:extLst>
          </p:cNvPr>
          <p:cNvSpPr>
            <a:spLocks noGrp="1"/>
          </p:cNvSpPr>
          <p:nvPr>
            <p:ph sz="quarter" idx="13"/>
          </p:nvPr>
        </p:nvSpPr>
        <p:spPr>
          <a:xfrm>
            <a:off x="316706" y="833439"/>
            <a:ext cx="8597399" cy="3731419"/>
          </a:xfrm>
        </p:spPr>
        <p:txBody>
          <a:bodyPr>
            <a:normAutofit fontScale="85000" lnSpcReduction="10000"/>
          </a:bodyPr>
          <a:lstStyle/>
          <a:p>
            <a:r>
              <a:rPr lang="nl-BE" dirty="0" smtClean="0"/>
              <a:t>Quota Scopes</a:t>
            </a:r>
          </a:p>
          <a:p>
            <a:pPr lvl="1"/>
            <a:r>
              <a:rPr lang="nl-BE" dirty="0" smtClean="0"/>
              <a:t>Restricts the number of resources that will be tracked by the quota</a:t>
            </a:r>
          </a:p>
          <a:p>
            <a:pPr lvl="1"/>
            <a:r>
              <a:rPr lang="nl-BE" dirty="0" smtClean="0"/>
              <a:t>Pods cannot request resources that are outside their scope</a:t>
            </a:r>
          </a:p>
          <a:p>
            <a:pPr lvl="1"/>
            <a:r>
              <a:rPr lang="nl-BE" dirty="0">
                <a:hlinkClick r:id="rId2"/>
              </a:rPr>
              <a:t>https://kubernetes.io/docs/concepts/policy/resource-quotas/#</a:t>
            </a:r>
            <a:r>
              <a:rPr lang="nl-BE" dirty="0" smtClean="0">
                <a:hlinkClick r:id="rId2"/>
              </a:rPr>
              <a:t>quota-scopes</a:t>
            </a:r>
            <a:endParaRPr lang="nl-BE" dirty="0" smtClean="0"/>
          </a:p>
          <a:p>
            <a:r>
              <a:rPr lang="nl-BE" dirty="0" smtClean="0"/>
              <a:t>Resource Quota per PriorityClass (see container QoS management)</a:t>
            </a:r>
          </a:p>
          <a:p>
            <a:pPr lvl="1"/>
            <a:r>
              <a:rPr lang="nl-BE" dirty="0">
                <a:hlinkClick r:id="rId3"/>
              </a:rPr>
              <a:t>https://kubernetes.io/docs/concepts/policy/resource-quotas/#</a:t>
            </a:r>
            <a:r>
              <a:rPr lang="nl-BE" dirty="0" smtClean="0">
                <a:hlinkClick r:id="rId3"/>
              </a:rPr>
              <a:t>resource-quota-per-priorityclass</a:t>
            </a:r>
            <a:endParaRPr lang="nl-BE" dirty="0" smtClean="0"/>
          </a:p>
          <a:p>
            <a:endParaRPr lang="nl-BE" dirty="0" smtClean="0"/>
          </a:p>
          <a:p>
            <a:endParaRPr lang="nl-BE" dirty="0"/>
          </a:p>
        </p:txBody>
      </p:sp>
      <p:sp>
        <p:nvSpPr>
          <p:cNvPr id="4" name="Text Placeholder 3"/>
          <p:cNvSpPr txBox="1">
            <a:spLocks/>
          </p:cNvSpPr>
          <p:nvPr/>
        </p:nvSpPr>
        <p:spPr>
          <a:xfrm>
            <a:off x="160629" y="473055"/>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r>
              <a:rPr lang="nl-BE" sz="2000" dirty="0" smtClean="0"/>
              <a:t>Managing resource quota per namespace</a:t>
            </a:r>
            <a:endParaRPr lang="en-GB" sz="2000" dirty="0"/>
          </a:p>
        </p:txBody>
      </p:sp>
      <p:sp>
        <p:nvSpPr>
          <p:cNvPr id="5" name="Slide Number Placeholder 4"/>
          <p:cNvSpPr>
            <a:spLocks noGrp="1"/>
          </p:cNvSpPr>
          <p:nvPr>
            <p:ph type="sldNum" sz="quarter" idx="12"/>
          </p:nvPr>
        </p:nvSpPr>
        <p:spPr/>
        <p:txBody>
          <a:bodyPr/>
          <a:lstStyle/>
          <a:p>
            <a:fld id="{0D65AAE5-278B-471D-99EB-47EC81D812E7}" type="slidenum">
              <a:rPr lang="en-US" smtClean="0"/>
              <a:pPr/>
              <a:t>80</a:t>
            </a:fld>
            <a:endParaRPr lang="en-US"/>
          </a:p>
        </p:txBody>
      </p:sp>
    </p:spTree>
    <p:extLst>
      <p:ext uri="{BB962C8B-B14F-4D97-AF65-F5344CB8AC3E}">
        <p14:creationId xmlns:p14="http://schemas.microsoft.com/office/powerpoint/2010/main" val="17483701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1" y="170416"/>
            <a:ext cx="8753476" cy="873380"/>
          </a:xfrm>
        </p:spPr>
        <p:txBody>
          <a:bodyPr>
            <a:normAutofit/>
          </a:bodyPr>
          <a:lstStyle/>
          <a:p>
            <a:r>
              <a:rPr lang="en-GB" sz="2100" dirty="0"/>
              <a:t>Resource quota management</a:t>
            </a:r>
          </a:p>
        </p:txBody>
      </p:sp>
      <p:sp>
        <p:nvSpPr>
          <p:cNvPr id="3" name="Text Placeholder 2"/>
          <p:cNvSpPr>
            <a:spLocks noGrp="1"/>
          </p:cNvSpPr>
          <p:nvPr>
            <p:ph type="body" sz="half" idx="1"/>
          </p:nvPr>
        </p:nvSpPr>
        <p:spPr>
          <a:xfrm>
            <a:off x="1052423" y="750498"/>
            <a:ext cx="7861684" cy="4611153"/>
          </a:xfrm>
        </p:spPr>
        <p:txBody>
          <a:bodyPr>
            <a:normAutofit fontScale="62500" lnSpcReduction="20000"/>
          </a:bodyPr>
          <a:lstStyle/>
          <a:p>
            <a:r>
              <a:rPr lang="en-GB" sz="2600" dirty="0"/>
              <a:t>Resource quota management for multi-tenancy</a:t>
            </a:r>
          </a:p>
          <a:p>
            <a:pPr lvl="1"/>
            <a:r>
              <a:rPr lang="en-GB" sz="2600" dirty="0"/>
              <a:t>Partitioning API objects into user groups: Namespaces != linux namespaces</a:t>
            </a:r>
          </a:p>
          <a:p>
            <a:pPr lvl="1"/>
            <a:r>
              <a:rPr lang="en-GB" sz="2600" dirty="0"/>
              <a:t>Resource quota per </a:t>
            </a:r>
            <a:r>
              <a:rPr lang="en-GB" sz="2600" dirty="0" smtClean="0"/>
              <a:t>Namespace</a:t>
            </a:r>
          </a:p>
          <a:p>
            <a:pPr marL="822961" lvl="2" indent="0">
              <a:buNone/>
            </a:pPr>
            <a:endParaRPr lang="en-US" dirty="0" smtClean="0"/>
          </a:p>
          <a:p>
            <a:pPr marL="822961" lvl="2" indent="0">
              <a:buNone/>
            </a:pPr>
            <a:endParaRPr lang="en-GB" dirty="0"/>
          </a:p>
          <a:p>
            <a:pPr marL="822961" lvl="2" indent="0">
              <a:buNone/>
            </a:pPr>
            <a:endParaRPr lang="en-GB" dirty="0"/>
          </a:p>
          <a:p>
            <a:r>
              <a:rPr lang="en-GB" sz="2600" b="1" dirty="0" smtClean="0"/>
              <a:t>Container </a:t>
            </a:r>
            <a:r>
              <a:rPr lang="en-GB" sz="2600" b="1" dirty="0"/>
              <a:t>CPU and mem allocation with support for oversubscription</a:t>
            </a:r>
          </a:p>
          <a:p>
            <a:pPr lvl="1"/>
            <a:r>
              <a:rPr lang="en-GB" sz="2600" dirty="0"/>
              <a:t>Minimum guarantees for CPU and mem</a:t>
            </a:r>
          </a:p>
          <a:p>
            <a:pPr lvl="1"/>
            <a:r>
              <a:rPr lang="en-GB" sz="2600" dirty="0"/>
              <a:t>Maximum limits for CPU and mem</a:t>
            </a:r>
          </a:p>
          <a:p>
            <a:pPr lvl="1"/>
            <a:r>
              <a:rPr lang="en-GB" sz="2600" dirty="0"/>
              <a:t>Abstraction of complex </a:t>
            </a:r>
            <a:r>
              <a:rPr lang="en-GB" sz="2600" dirty="0" err="1"/>
              <a:t>cpu</a:t>
            </a:r>
            <a:r>
              <a:rPr lang="en-GB" sz="2600" dirty="0"/>
              <a:t>-shares parameter of Linux kernel’s CPU scheduler</a:t>
            </a:r>
          </a:p>
          <a:p>
            <a:r>
              <a:rPr lang="en-GB" sz="2600" dirty="0"/>
              <a:t>Controlling scheduling behaviour by means of expressive placement </a:t>
            </a:r>
            <a:r>
              <a:rPr lang="en-GB" sz="2600" dirty="0" smtClean="0"/>
              <a:t>constraints</a:t>
            </a:r>
          </a:p>
          <a:p>
            <a:r>
              <a:rPr lang="en-US" sz="2600" dirty="0"/>
              <a:t>Pod priority and preemption</a:t>
            </a:r>
            <a:endParaRPr lang="en-GB" sz="2600" dirty="0"/>
          </a:p>
          <a:p>
            <a:endParaRPr lang="en-GB" sz="2600" dirty="0"/>
          </a:p>
        </p:txBody>
      </p:sp>
      <p:sp>
        <p:nvSpPr>
          <p:cNvPr id="5" name="Title 1"/>
          <p:cNvSpPr txBox="1">
            <a:spLocks/>
          </p:cNvSpPr>
          <p:nvPr/>
        </p:nvSpPr>
        <p:spPr>
          <a:xfrm>
            <a:off x="160631" y="2374588"/>
            <a:ext cx="8753476" cy="68148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7500"/>
          </a:bodyPr>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lnSpc>
                <a:spcPct val="130000"/>
              </a:lnSpc>
            </a:pPr>
            <a:r>
              <a:rPr lang="en-GB" sz="2100" dirty="0"/>
              <a:t>Container </a:t>
            </a:r>
            <a:r>
              <a:rPr lang="en-GB" sz="2100" dirty="0" err="1"/>
              <a:t>QoS</a:t>
            </a:r>
            <a:r>
              <a:rPr lang="en-GB" sz="2100" dirty="0"/>
              <a:t> management</a:t>
            </a:r>
          </a:p>
        </p:txBody>
      </p:sp>
      <p:sp>
        <p:nvSpPr>
          <p:cNvPr id="4" name="Slide Number Placeholder 3"/>
          <p:cNvSpPr>
            <a:spLocks noGrp="1"/>
          </p:cNvSpPr>
          <p:nvPr>
            <p:ph type="sldNum" sz="quarter" idx="2"/>
          </p:nvPr>
        </p:nvSpPr>
        <p:spPr/>
        <p:txBody>
          <a:bodyPr/>
          <a:lstStyle/>
          <a:p>
            <a:fld id="{86CB4B4D-7CA3-9044-876B-883B54F8677D}" type="slidenum">
              <a:rPr lang="en-GB" smtClean="0"/>
              <a:t>81</a:t>
            </a:fld>
            <a:endParaRPr lang="en-GB"/>
          </a:p>
        </p:txBody>
      </p:sp>
    </p:spTree>
    <p:extLst>
      <p:ext uri="{BB962C8B-B14F-4D97-AF65-F5344CB8AC3E}">
        <p14:creationId xmlns:p14="http://schemas.microsoft.com/office/powerpoint/2010/main" val="3829814293"/>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313031" y="151805"/>
            <a:ext cx="8229600" cy="994172"/>
          </a:xfrm>
        </p:spPr>
        <p:txBody>
          <a:bodyPr/>
          <a:lstStyle/>
          <a:p>
            <a:r>
              <a:rPr lang="en-GB" dirty="0" smtClean="0"/>
              <a:t>Container QoS Management</a:t>
            </a:r>
            <a:endParaRPr lang="en-GB" dirty="0"/>
          </a:p>
        </p:txBody>
      </p:sp>
      <p:sp>
        <p:nvSpPr>
          <p:cNvPr id="3" name="Tijdelijke aanduiding voor dianummer 2"/>
          <p:cNvSpPr>
            <a:spLocks noGrp="1"/>
          </p:cNvSpPr>
          <p:nvPr>
            <p:ph type="sldNum" sz="quarter" idx="12"/>
          </p:nvPr>
        </p:nvSpPr>
        <p:spPr/>
        <p:txBody>
          <a:bodyPr/>
          <a:lstStyle/>
          <a:p>
            <a:fld id="{0A297500-7527-634B-90F4-69D0994C32B4}" type="slidenum">
              <a:rPr lang="nl-NL" smtClean="0"/>
              <a:pPr/>
              <a:t>82</a:t>
            </a:fld>
            <a:endParaRPr lang="nl-NL" dirty="0"/>
          </a:p>
        </p:txBody>
      </p:sp>
      <p:sp>
        <p:nvSpPr>
          <p:cNvPr id="4" name="Tijdelijke aanduiding voor inhoud 3"/>
          <p:cNvSpPr>
            <a:spLocks noGrp="1"/>
          </p:cNvSpPr>
          <p:nvPr>
            <p:ph sz="quarter" idx="13"/>
          </p:nvPr>
        </p:nvSpPr>
        <p:spPr>
          <a:xfrm>
            <a:off x="576264" y="1241998"/>
            <a:ext cx="8337843" cy="3624725"/>
          </a:xfrm>
        </p:spPr>
        <p:txBody>
          <a:bodyPr>
            <a:normAutofit fontScale="55000" lnSpcReduction="20000"/>
          </a:bodyPr>
          <a:lstStyle/>
          <a:p>
            <a:r>
              <a:rPr lang="en-GB" dirty="0"/>
              <a:t>Requests and limits:</a:t>
            </a:r>
          </a:p>
          <a:p>
            <a:pPr lvl="1"/>
            <a:r>
              <a:rPr lang="en-GB" dirty="0"/>
              <a:t>Request: resources a container is guaranteed to get</a:t>
            </a:r>
          </a:p>
          <a:p>
            <a:pPr lvl="2"/>
            <a:r>
              <a:rPr lang="el-GR" dirty="0"/>
              <a:t>Σ</a:t>
            </a:r>
            <a:r>
              <a:rPr lang="nl-BE" dirty="0"/>
              <a:t>container </a:t>
            </a:r>
            <a:r>
              <a:rPr lang="nl-BE" dirty="0" err="1"/>
              <a:t>requests</a:t>
            </a:r>
            <a:r>
              <a:rPr lang="nl-BE" dirty="0"/>
              <a:t> </a:t>
            </a:r>
            <a:r>
              <a:rPr lang="en-US" dirty="0"/>
              <a:t>≤ node resources</a:t>
            </a:r>
            <a:endParaRPr lang="en-GB" dirty="0"/>
          </a:p>
          <a:p>
            <a:pPr lvl="1"/>
            <a:r>
              <a:rPr lang="en-GB" dirty="0"/>
              <a:t>Limit: maximum amount of resources used by container</a:t>
            </a:r>
          </a:p>
          <a:p>
            <a:pPr lvl="2"/>
            <a:r>
              <a:rPr lang="el-GR" dirty="0"/>
              <a:t>Σ</a:t>
            </a:r>
            <a:r>
              <a:rPr lang="nl-BE" dirty="0"/>
              <a:t>container </a:t>
            </a:r>
            <a:r>
              <a:rPr lang="nl-BE" dirty="0" err="1"/>
              <a:t>limits</a:t>
            </a:r>
            <a:r>
              <a:rPr lang="nl-BE" dirty="0"/>
              <a:t> </a:t>
            </a:r>
            <a:r>
              <a:rPr lang="nl-BE" dirty="0" err="1"/>
              <a:t>may</a:t>
            </a:r>
            <a:r>
              <a:rPr lang="nl-BE" dirty="0"/>
              <a:t> </a:t>
            </a:r>
            <a:r>
              <a:rPr lang="nl-BE" dirty="0" err="1"/>
              <a:t>be</a:t>
            </a:r>
            <a:r>
              <a:rPr lang="nl-BE" dirty="0"/>
              <a:t> </a:t>
            </a:r>
            <a:r>
              <a:rPr lang="nl-BE" dirty="0" err="1"/>
              <a:t>higher</a:t>
            </a:r>
            <a:r>
              <a:rPr lang="nl-BE" dirty="0"/>
              <a:t> </a:t>
            </a:r>
            <a:r>
              <a:rPr lang="nl-BE" dirty="0" err="1"/>
              <a:t>than</a:t>
            </a:r>
            <a:r>
              <a:rPr lang="nl-BE" dirty="0"/>
              <a:t> </a:t>
            </a:r>
            <a:r>
              <a:rPr lang="nl-BE" dirty="0" err="1"/>
              <a:t>total</a:t>
            </a:r>
            <a:r>
              <a:rPr lang="en-US" dirty="0"/>
              <a:t> node </a:t>
            </a:r>
            <a:r>
              <a:rPr lang="en-US" dirty="0" smtClean="0"/>
              <a:t>resources </a:t>
            </a:r>
            <a:endParaRPr lang="en-GB" dirty="0" smtClean="0"/>
          </a:p>
          <a:p>
            <a:pPr lvl="1">
              <a:buNone/>
            </a:pPr>
            <a:r>
              <a:rPr lang="en-GB" dirty="0" smtClean="0"/>
              <a:t>		→ Oversubscription</a:t>
            </a:r>
          </a:p>
          <a:p>
            <a:r>
              <a:rPr lang="en-US" dirty="0" smtClean="0"/>
              <a:t>QoS classes: </a:t>
            </a:r>
          </a:p>
          <a:p>
            <a:pPr lvl="1"/>
            <a:r>
              <a:rPr lang="en-US" dirty="0" smtClean="0"/>
              <a:t>Guaranteed: request==limit </a:t>
            </a:r>
          </a:p>
          <a:p>
            <a:pPr lvl="1"/>
            <a:r>
              <a:rPr lang="en-US" dirty="0" smtClean="0"/>
              <a:t>Bursty: request &lt; limit</a:t>
            </a:r>
          </a:p>
          <a:p>
            <a:pPr lvl="1"/>
            <a:r>
              <a:rPr lang="en-US" dirty="0" smtClean="0"/>
              <a:t>best-effort: no request is specified</a:t>
            </a:r>
          </a:p>
          <a:p>
            <a:r>
              <a:rPr lang="en-GB" dirty="0">
                <a:hlinkClick r:id="rId3"/>
              </a:rPr>
              <a:t>https://</a:t>
            </a:r>
            <a:r>
              <a:rPr lang="en-GB" dirty="0" smtClean="0">
                <a:hlinkClick r:id="rId3"/>
              </a:rPr>
              <a:t>github.com/kubernetes/community/blob/master/contributors/design-proposals/node/resource-qos.md</a:t>
            </a:r>
            <a:endParaRPr lang="en-GB" dirty="0" smtClean="0"/>
          </a:p>
          <a:p>
            <a:pPr>
              <a:buNone/>
            </a:pPr>
            <a:endParaRPr lang="en-GB" dirty="0"/>
          </a:p>
          <a:p>
            <a:pPr>
              <a:buNone/>
            </a:pPr>
            <a:endParaRPr lang="en-GB" dirty="0"/>
          </a:p>
        </p:txBody>
      </p:sp>
      <p:sp>
        <p:nvSpPr>
          <p:cNvPr id="6" name="Text Placeholder 3"/>
          <p:cNvSpPr txBox="1">
            <a:spLocks/>
          </p:cNvSpPr>
          <p:nvPr/>
        </p:nvSpPr>
        <p:spPr>
          <a:xfrm>
            <a:off x="160631" y="496491"/>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92500" lnSpcReduction="20000"/>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endParaRPr lang="en-GB" dirty="0"/>
          </a:p>
        </p:txBody>
      </p:sp>
      <p:sp>
        <p:nvSpPr>
          <p:cNvPr id="7" name="Text Placeholder 3"/>
          <p:cNvSpPr txBox="1">
            <a:spLocks/>
          </p:cNvSpPr>
          <p:nvPr/>
        </p:nvSpPr>
        <p:spPr>
          <a:xfrm>
            <a:off x="313031" y="648891"/>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92500" lnSpcReduction="20000"/>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lvl="2" indent="0">
              <a:buNone/>
            </a:pPr>
            <a:r>
              <a:rPr lang="en-GB" dirty="0"/>
              <a:t>Container CPU and mem allocation with support for oversubscription</a:t>
            </a:r>
          </a:p>
          <a:p>
            <a:pPr lvl="2"/>
            <a:endParaRPr lang="en-GB" dirty="0"/>
          </a:p>
        </p:txBody>
      </p:sp>
    </p:spTree>
    <p:extLst>
      <p:ext uri="{BB962C8B-B14F-4D97-AF65-F5344CB8AC3E}">
        <p14:creationId xmlns:p14="http://schemas.microsoft.com/office/powerpoint/2010/main" val="22741914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313031" y="151805"/>
            <a:ext cx="8229600" cy="994172"/>
          </a:xfrm>
        </p:spPr>
        <p:txBody>
          <a:bodyPr/>
          <a:lstStyle/>
          <a:p>
            <a:r>
              <a:rPr lang="en-GB" dirty="0" smtClean="0"/>
              <a:t>Container QoS Management</a:t>
            </a:r>
            <a:endParaRPr lang="en-GB" dirty="0"/>
          </a:p>
        </p:txBody>
      </p:sp>
      <p:sp>
        <p:nvSpPr>
          <p:cNvPr id="3" name="Tijdelijke aanduiding voor dianummer 2"/>
          <p:cNvSpPr>
            <a:spLocks noGrp="1"/>
          </p:cNvSpPr>
          <p:nvPr>
            <p:ph type="sldNum" sz="quarter" idx="12"/>
          </p:nvPr>
        </p:nvSpPr>
        <p:spPr/>
        <p:txBody>
          <a:bodyPr/>
          <a:lstStyle/>
          <a:p>
            <a:fld id="{0A297500-7527-634B-90F4-69D0994C32B4}" type="slidenum">
              <a:rPr lang="nl-NL" smtClean="0"/>
              <a:pPr/>
              <a:t>83</a:t>
            </a:fld>
            <a:endParaRPr lang="nl-NL" dirty="0"/>
          </a:p>
        </p:txBody>
      </p:sp>
      <p:sp>
        <p:nvSpPr>
          <p:cNvPr id="4" name="Tijdelijke aanduiding voor inhoud 3"/>
          <p:cNvSpPr>
            <a:spLocks noGrp="1"/>
          </p:cNvSpPr>
          <p:nvPr>
            <p:ph sz="quarter" idx="13"/>
          </p:nvPr>
        </p:nvSpPr>
        <p:spPr>
          <a:xfrm>
            <a:off x="576264" y="1241999"/>
            <a:ext cx="8490243" cy="3692738"/>
          </a:xfrm>
        </p:spPr>
        <p:txBody>
          <a:bodyPr>
            <a:normAutofit fontScale="55000" lnSpcReduction="20000"/>
          </a:bodyPr>
          <a:lstStyle/>
          <a:p>
            <a:r>
              <a:rPr lang="en-US" dirty="0" smtClean="0"/>
              <a:t>Compressible resources (CPU) </a:t>
            </a:r>
            <a:endParaRPr lang="en-GB" dirty="0" smtClean="0"/>
          </a:p>
          <a:p>
            <a:pPr lvl="1"/>
            <a:r>
              <a:rPr lang="en-GB" u="sng" dirty="0" smtClean="0"/>
              <a:t>Overprovisioned CPU resources </a:t>
            </a:r>
            <a:r>
              <a:rPr lang="en-GB" u="sng" dirty="0"/>
              <a:t>divided according to relative weight of the </a:t>
            </a:r>
            <a:r>
              <a:rPr lang="en-GB" u="sng" dirty="0" smtClean="0"/>
              <a:t>requests</a:t>
            </a:r>
          </a:p>
          <a:p>
            <a:r>
              <a:rPr lang="en-US" dirty="0" smtClean="0"/>
              <a:t>Incompressible resources (Memory)</a:t>
            </a:r>
          </a:p>
          <a:p>
            <a:pPr lvl="1"/>
            <a:r>
              <a:rPr lang="en-US" dirty="0" smtClean="0"/>
              <a:t>Pro-active: Kubelet ranks Pods according to</a:t>
            </a:r>
          </a:p>
          <a:p>
            <a:pPr lvl="2"/>
            <a:r>
              <a:rPr lang="en-US" dirty="0"/>
              <a:t>first by whether or not their usage of the starved resource exceeds requests, </a:t>
            </a:r>
            <a:endParaRPr lang="en-US" dirty="0" smtClean="0"/>
          </a:p>
          <a:p>
            <a:pPr lvl="2"/>
            <a:r>
              <a:rPr lang="en-US" dirty="0" smtClean="0"/>
              <a:t>then </a:t>
            </a:r>
            <a:r>
              <a:rPr lang="en-US" dirty="0"/>
              <a:t>by </a:t>
            </a:r>
            <a:r>
              <a:rPr lang="en-US" dirty="0" err="1" smtClean="0"/>
              <a:t>PriorityClass</a:t>
            </a:r>
            <a:r>
              <a:rPr lang="en-US" dirty="0" smtClean="0"/>
              <a:t> (see Pod priority and preemption), </a:t>
            </a:r>
          </a:p>
          <a:p>
            <a:pPr lvl="2"/>
            <a:r>
              <a:rPr lang="en-US" u="sng" dirty="0" smtClean="0"/>
              <a:t>and </a:t>
            </a:r>
            <a:r>
              <a:rPr lang="en-US" u="sng" dirty="0"/>
              <a:t>then by the consumption of the starved compute resource relative to the Pods’ scheduling requests</a:t>
            </a:r>
            <a:endParaRPr lang="en-US" u="sng" dirty="0" smtClean="0"/>
          </a:p>
          <a:p>
            <a:pPr lvl="1"/>
            <a:r>
              <a:rPr lang="en-US" dirty="0" smtClean="0"/>
              <a:t>Reactive: Killing the process with the largest OOM score</a:t>
            </a:r>
          </a:p>
          <a:p>
            <a:pPr lvl="2"/>
            <a:r>
              <a:rPr lang="en-US" dirty="0"/>
              <a:t>Containers with the lowest quality of service that are consuming the largest amount of memory relative to the scheduling request should be killed first in order to reclaim memory</a:t>
            </a:r>
            <a:endParaRPr lang="en-US" dirty="0" smtClean="0">
              <a:hlinkClick r:id="rId3"/>
            </a:endParaRPr>
          </a:p>
          <a:p>
            <a:pPr lvl="2"/>
            <a:r>
              <a:rPr lang="en-US" dirty="0" smtClean="0">
                <a:hlinkClick r:id="rId3"/>
              </a:rPr>
              <a:t>https</a:t>
            </a:r>
            <a:r>
              <a:rPr lang="en-US" dirty="0">
                <a:hlinkClick r:id="rId3"/>
              </a:rPr>
              <a:t>://kubernetes.io/docs/tasks/administer-cluster/out-of-resource/#</a:t>
            </a:r>
            <a:r>
              <a:rPr lang="en-US" dirty="0" smtClean="0">
                <a:hlinkClick r:id="rId3"/>
              </a:rPr>
              <a:t>evicting-end-user-pods</a:t>
            </a:r>
            <a:endParaRPr lang="en-US" dirty="0" smtClean="0"/>
          </a:p>
          <a:p>
            <a:pPr lvl="1"/>
            <a:endParaRPr lang="en-US" dirty="0" smtClean="0"/>
          </a:p>
          <a:p>
            <a:pPr>
              <a:buNone/>
            </a:pPr>
            <a:endParaRPr lang="en-GB" dirty="0"/>
          </a:p>
          <a:p>
            <a:pPr>
              <a:buNone/>
            </a:pPr>
            <a:endParaRPr lang="en-GB" dirty="0"/>
          </a:p>
        </p:txBody>
      </p:sp>
      <p:sp>
        <p:nvSpPr>
          <p:cNvPr id="6" name="Text Placeholder 3"/>
          <p:cNvSpPr txBox="1">
            <a:spLocks/>
          </p:cNvSpPr>
          <p:nvPr/>
        </p:nvSpPr>
        <p:spPr>
          <a:xfrm>
            <a:off x="160631" y="496491"/>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92500" lnSpcReduction="20000"/>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Font typeface="Arial"/>
              <a:buNone/>
            </a:pPr>
            <a:endParaRPr lang="en-GB" dirty="0"/>
          </a:p>
        </p:txBody>
      </p:sp>
      <p:sp>
        <p:nvSpPr>
          <p:cNvPr id="7" name="Text Placeholder 3"/>
          <p:cNvSpPr txBox="1">
            <a:spLocks/>
          </p:cNvSpPr>
          <p:nvPr/>
        </p:nvSpPr>
        <p:spPr>
          <a:xfrm>
            <a:off x="313031" y="648891"/>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92500" lnSpcReduction="20000"/>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lvl="2" indent="0">
              <a:buNone/>
            </a:pPr>
            <a:r>
              <a:rPr lang="en-GB" dirty="0" smtClean="0"/>
              <a:t>Oversubscription may lead to a node running out of resources</a:t>
            </a:r>
          </a:p>
          <a:p>
            <a:pPr marL="0" lvl="2" indent="0">
              <a:buNone/>
            </a:pPr>
            <a:endParaRPr lang="en-GB" dirty="0" smtClean="0"/>
          </a:p>
          <a:p>
            <a:pPr lvl="2"/>
            <a:endParaRPr lang="en-GB"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xmlns="" id="{ACE818D7-2407-4451-B4BA-C11D4C5B66FF}"/>
              </a:ext>
            </a:extLst>
          </p:cNvPr>
          <p:cNvSpPr>
            <a:spLocks noGrp="1"/>
          </p:cNvSpPr>
          <p:nvPr>
            <p:ph sz="quarter" idx="13"/>
          </p:nvPr>
        </p:nvSpPr>
        <p:spPr>
          <a:xfrm>
            <a:off x="313031" y="1172112"/>
            <a:ext cx="8723710" cy="3731419"/>
          </a:xfrm>
        </p:spPr>
        <p:txBody>
          <a:bodyPr/>
          <a:lstStyle/>
          <a:p>
            <a:r>
              <a:rPr lang="nl-BE" dirty="0" smtClean="0"/>
              <a:t>Example: oversubscription of CPU resources</a:t>
            </a:r>
          </a:p>
          <a:p>
            <a:r>
              <a:rPr lang="nl-BE" dirty="0" smtClean="0"/>
              <a:t>Multi-tenant </a:t>
            </a:r>
            <a:r>
              <a:rPr lang="nl-BE" dirty="0"/>
              <a:t>SaaS benchmark at k8-scalar</a:t>
            </a:r>
          </a:p>
          <a:p>
            <a:pPr lvl="1"/>
            <a:r>
              <a:rPr lang="nl-BE" sz="1600" dirty="0">
                <a:hlinkClick r:id="rId2"/>
              </a:rPr>
              <a:t>https://github.com/k8-scalar/k8-scalar/tree/master/studies/WOC2019</a:t>
            </a:r>
            <a:r>
              <a:rPr lang="nl-BE" sz="1600" dirty="0" smtClean="0">
                <a:hlinkClick r:id="rId2"/>
              </a:rPr>
              <a:t>/</a:t>
            </a:r>
            <a:endParaRPr lang="nl-BE" dirty="0"/>
          </a:p>
        </p:txBody>
      </p:sp>
      <p:sp>
        <p:nvSpPr>
          <p:cNvPr id="5" name="Titel 4"/>
          <p:cNvSpPr>
            <a:spLocks noGrp="1"/>
          </p:cNvSpPr>
          <p:nvPr>
            <p:ph type="title"/>
          </p:nvPr>
        </p:nvSpPr>
        <p:spPr>
          <a:xfrm>
            <a:off x="313031" y="151805"/>
            <a:ext cx="8229600" cy="994172"/>
          </a:xfrm>
        </p:spPr>
        <p:txBody>
          <a:bodyPr/>
          <a:lstStyle/>
          <a:p>
            <a:r>
              <a:rPr lang="en-GB" dirty="0" smtClean="0"/>
              <a:t>Container QoS Management</a:t>
            </a:r>
            <a:endParaRPr lang="en-GB" dirty="0"/>
          </a:p>
        </p:txBody>
      </p:sp>
      <p:sp>
        <p:nvSpPr>
          <p:cNvPr id="6" name="Text Placeholder 3"/>
          <p:cNvSpPr txBox="1">
            <a:spLocks/>
          </p:cNvSpPr>
          <p:nvPr/>
        </p:nvSpPr>
        <p:spPr>
          <a:xfrm>
            <a:off x="313031" y="648891"/>
            <a:ext cx="8753476" cy="52322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92500" lnSpcReduction="20000"/>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lvl="2" indent="0">
              <a:buNone/>
            </a:pPr>
            <a:r>
              <a:rPr lang="en-GB" dirty="0" smtClean="0"/>
              <a:t>Example: oversubscription of CPU resources</a:t>
            </a:r>
            <a:endParaRPr lang="en-GB" dirty="0"/>
          </a:p>
          <a:p>
            <a:pPr lvl="2"/>
            <a:endParaRPr lang="en-GB" dirty="0"/>
          </a:p>
          <a:p>
            <a:pPr marL="0" lvl="2" indent="0">
              <a:buNone/>
            </a:pPr>
            <a:endParaRPr lang="en-GB" dirty="0"/>
          </a:p>
          <a:p>
            <a:pPr marL="822961" lvl="2" indent="0">
              <a:buNone/>
            </a:pPr>
            <a:endParaRPr lang="en-GB" dirty="0"/>
          </a:p>
        </p:txBody>
      </p:sp>
      <p:sp>
        <p:nvSpPr>
          <p:cNvPr id="2" name="Slide Number Placeholder 1"/>
          <p:cNvSpPr>
            <a:spLocks noGrp="1"/>
          </p:cNvSpPr>
          <p:nvPr>
            <p:ph type="sldNum" sz="quarter" idx="12"/>
          </p:nvPr>
        </p:nvSpPr>
        <p:spPr/>
        <p:txBody>
          <a:bodyPr/>
          <a:lstStyle/>
          <a:p>
            <a:fld id="{0D65AAE5-278B-471D-99EB-47EC81D812E7}" type="slidenum">
              <a:rPr lang="en-US" smtClean="0"/>
              <a:pPr/>
              <a:t>84</a:t>
            </a:fld>
            <a:endParaRPr lang="en-US"/>
          </a:p>
        </p:txBody>
      </p:sp>
    </p:spTree>
    <p:extLst>
      <p:ext uri="{BB962C8B-B14F-4D97-AF65-F5344CB8AC3E}">
        <p14:creationId xmlns:p14="http://schemas.microsoft.com/office/powerpoint/2010/main" val="31579467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inhoud 3"/>
          <p:cNvSpPr>
            <a:spLocks noGrp="1"/>
          </p:cNvSpPr>
          <p:nvPr>
            <p:ph idx="1"/>
          </p:nvPr>
        </p:nvSpPr>
        <p:spPr>
          <a:xfrm>
            <a:off x="167774" y="1113822"/>
            <a:ext cx="8883358" cy="3502945"/>
          </a:xfrm>
        </p:spPr>
        <p:txBody>
          <a:bodyPr/>
          <a:lstStyle/>
          <a:p>
            <a:r>
              <a:rPr lang="en-US" dirty="0"/>
              <a:t>SLO: 95% of the requests sent to the Cassandra application must be handled within 150ms, as measured by the experiment controller.</a:t>
            </a:r>
          </a:p>
          <a:p>
            <a:endParaRPr lang="en-GB" dirty="0"/>
          </a:p>
        </p:txBody>
      </p:sp>
      <p:sp>
        <p:nvSpPr>
          <p:cNvPr id="3" name="Tijdelijke aanduiding voor dianummer 2"/>
          <p:cNvSpPr>
            <a:spLocks noGrp="1"/>
          </p:cNvSpPr>
          <p:nvPr>
            <p:ph type="sldNum" sz="quarter" idx="12"/>
          </p:nvPr>
        </p:nvSpPr>
        <p:spPr/>
        <p:txBody>
          <a:bodyPr/>
          <a:lstStyle/>
          <a:p>
            <a:fld id="{0A297500-7527-634B-90F4-69D0994C32B4}" type="slidenum">
              <a:rPr lang="nl-NL" smtClean="0"/>
              <a:pPr/>
              <a:t>85</a:t>
            </a:fld>
            <a:endParaRPr lang="nl-NL" dirty="0"/>
          </a:p>
        </p:txBody>
      </p:sp>
      <p:sp>
        <p:nvSpPr>
          <p:cNvPr id="10" name="Tijdelijke aanduiding voor tekst 9">
            <a:extLst>
              <a:ext uri="{FF2B5EF4-FFF2-40B4-BE49-F238E27FC236}">
                <a16:creationId xmlns:a16="http://schemas.microsoft.com/office/drawing/2014/main" xmlns="" id="{6B9B0263-515A-4D36-AC70-192C7CA01017}"/>
              </a:ext>
            </a:extLst>
          </p:cNvPr>
          <p:cNvSpPr>
            <a:spLocks noGrp="1"/>
          </p:cNvSpPr>
          <p:nvPr>
            <p:ph type="body" sz="quarter" idx="13"/>
          </p:nvPr>
        </p:nvSpPr>
        <p:spPr>
          <a:xfrm>
            <a:off x="160631" y="576315"/>
            <a:ext cx="8753475" cy="1018227"/>
          </a:xfrm>
        </p:spPr>
        <p:txBody>
          <a:bodyPr/>
          <a:lstStyle/>
          <a:p>
            <a:r>
              <a:rPr lang="en-US" dirty="0" smtClean="0"/>
              <a:t>Example: Mapping an SLO to requests </a:t>
            </a:r>
            <a:r>
              <a:rPr lang="en-US" dirty="0"/>
              <a:t>and limits</a:t>
            </a:r>
            <a:endParaRPr lang="en-GB" dirty="0"/>
          </a:p>
          <a:p>
            <a:endParaRPr lang="en-GB" dirty="0"/>
          </a:p>
        </p:txBody>
      </p:sp>
      <p:pic>
        <p:nvPicPr>
          <p:cNvPr id="1027" name="Picture 3"/>
          <p:cNvPicPr>
            <a:picLocks noChangeAspect="1" noChangeArrowheads="1"/>
          </p:cNvPicPr>
          <p:nvPr/>
        </p:nvPicPr>
        <p:blipFill>
          <a:blip r:embed="rId3"/>
          <a:srcRect/>
          <a:stretch>
            <a:fillRect/>
          </a:stretch>
        </p:blipFill>
        <p:spPr bwMode="auto">
          <a:xfrm>
            <a:off x="2724060" y="2959289"/>
            <a:ext cx="3695880" cy="1509532"/>
          </a:xfrm>
          <a:prstGeom prst="rect">
            <a:avLst/>
          </a:prstGeom>
          <a:noFill/>
          <a:ln w="9525">
            <a:noFill/>
            <a:miter lim="800000"/>
            <a:headEnd/>
            <a:tailEnd/>
          </a:ln>
          <a:effectLst/>
        </p:spPr>
      </p:pic>
      <p:sp>
        <p:nvSpPr>
          <p:cNvPr id="8" name="Titel 4"/>
          <p:cNvSpPr>
            <a:spLocks noGrp="1"/>
          </p:cNvSpPr>
          <p:nvPr>
            <p:ph type="title"/>
          </p:nvPr>
        </p:nvSpPr>
        <p:spPr>
          <a:xfrm>
            <a:off x="167774" y="177257"/>
            <a:ext cx="8229600" cy="994172"/>
          </a:xfrm>
        </p:spPr>
        <p:txBody>
          <a:bodyPr/>
          <a:lstStyle/>
          <a:p>
            <a:r>
              <a:rPr lang="en-GB" dirty="0" smtClean="0"/>
              <a:t>Container QoS Management</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6">
            <a:extLst>
              <a:ext uri="{FF2B5EF4-FFF2-40B4-BE49-F238E27FC236}">
                <a16:creationId xmlns:a16="http://schemas.microsoft.com/office/drawing/2014/main" xmlns="" id="{2782A8FF-CC72-46BF-953A-8077E3534104}"/>
              </a:ext>
            </a:extLst>
          </p:cNvPr>
          <p:cNvSpPr>
            <a:spLocks noGrp="1"/>
          </p:cNvSpPr>
          <p:nvPr>
            <p:ph idx="1"/>
          </p:nvPr>
        </p:nvSpPr>
        <p:spPr/>
        <p:txBody>
          <a:bodyPr/>
          <a:lstStyle/>
          <a:p>
            <a:endParaRPr lang="en-GB" dirty="0"/>
          </a:p>
        </p:txBody>
      </p:sp>
      <p:sp>
        <p:nvSpPr>
          <p:cNvPr id="4" name="Tijdelijke aanduiding voor dianummer 3">
            <a:extLst>
              <a:ext uri="{FF2B5EF4-FFF2-40B4-BE49-F238E27FC236}">
                <a16:creationId xmlns:a16="http://schemas.microsoft.com/office/drawing/2014/main" xmlns="" id="{6F701744-F3C9-4BE0-AF45-A496C85057C4}"/>
              </a:ext>
            </a:extLst>
          </p:cNvPr>
          <p:cNvSpPr>
            <a:spLocks noGrp="1"/>
          </p:cNvSpPr>
          <p:nvPr>
            <p:ph type="sldNum" sz="quarter" idx="4"/>
          </p:nvPr>
        </p:nvSpPr>
        <p:spPr/>
        <p:txBody>
          <a:bodyPr/>
          <a:lstStyle/>
          <a:p>
            <a:fld id="{8836216C-5BC3-7C44-80F8-E30864FFC228}" type="slidenum">
              <a:rPr lang="en-US" smtClean="0"/>
              <a:t>86</a:t>
            </a:fld>
            <a:endParaRPr lang="en-US"/>
          </a:p>
        </p:txBody>
      </p:sp>
      <p:pic>
        <p:nvPicPr>
          <p:cNvPr id="5" name="Tijdelijke aanduiding voor inhoud 5" descr="cas-li.PNG">
            <a:extLst>
              <a:ext uri="{FF2B5EF4-FFF2-40B4-BE49-F238E27FC236}">
                <a16:creationId xmlns:a16="http://schemas.microsoft.com/office/drawing/2014/main" xmlns="" id="{87AE725A-E587-4F83-8A16-016C2E662741}"/>
              </a:ext>
            </a:extLst>
          </p:cNvPr>
          <p:cNvPicPr>
            <a:picLocks noChangeAspect="1"/>
          </p:cNvPicPr>
          <p:nvPr/>
        </p:nvPicPr>
        <p:blipFill>
          <a:blip r:embed="rId3"/>
          <a:stretch>
            <a:fillRect/>
          </a:stretch>
        </p:blipFill>
        <p:spPr>
          <a:xfrm>
            <a:off x="3307556" y="3216371"/>
            <a:ext cx="2126479" cy="1532987"/>
          </a:xfrm>
          <a:prstGeom prst="rect">
            <a:avLst/>
          </a:prstGeom>
        </p:spPr>
      </p:pic>
      <p:pic>
        <p:nvPicPr>
          <p:cNvPr id="6" name="Afbeelding 5" descr="cpu-cas-li.PNG">
            <a:extLst>
              <a:ext uri="{FF2B5EF4-FFF2-40B4-BE49-F238E27FC236}">
                <a16:creationId xmlns:a16="http://schemas.microsoft.com/office/drawing/2014/main" xmlns="" id="{51AF62E8-8513-415A-BCDB-69FA757CB977}"/>
              </a:ext>
            </a:extLst>
          </p:cNvPr>
          <p:cNvPicPr>
            <a:picLocks noChangeAspect="1"/>
          </p:cNvPicPr>
          <p:nvPr/>
        </p:nvPicPr>
        <p:blipFill>
          <a:blip r:embed="rId4"/>
          <a:stretch>
            <a:fillRect/>
          </a:stretch>
        </p:blipFill>
        <p:spPr>
          <a:xfrm>
            <a:off x="2299992" y="1113823"/>
            <a:ext cx="4544015" cy="2054811"/>
          </a:xfrm>
          <a:prstGeom prst="rect">
            <a:avLst/>
          </a:prstGeom>
        </p:spPr>
      </p:pic>
      <p:sp>
        <p:nvSpPr>
          <p:cNvPr id="11" name="Tijdelijke aanduiding voor tekst 9">
            <a:extLst>
              <a:ext uri="{FF2B5EF4-FFF2-40B4-BE49-F238E27FC236}">
                <a16:creationId xmlns:a16="http://schemas.microsoft.com/office/drawing/2014/main" xmlns="" id="{6B9B0263-515A-4D36-AC70-192C7CA01017}"/>
              </a:ext>
            </a:extLst>
          </p:cNvPr>
          <p:cNvSpPr>
            <a:spLocks noGrp="1"/>
          </p:cNvSpPr>
          <p:nvPr>
            <p:ph type="body" sz="quarter" idx="13"/>
          </p:nvPr>
        </p:nvSpPr>
        <p:spPr>
          <a:xfrm>
            <a:off x="160631" y="576315"/>
            <a:ext cx="8753475" cy="895117"/>
          </a:xfrm>
        </p:spPr>
        <p:txBody>
          <a:bodyPr/>
          <a:lstStyle/>
          <a:p>
            <a:r>
              <a:rPr lang="en-US" dirty="0" smtClean="0"/>
              <a:t>Example: Mapping an SLO to requests </a:t>
            </a:r>
            <a:r>
              <a:rPr lang="en-US" dirty="0"/>
              <a:t>and limits</a:t>
            </a:r>
            <a:endParaRPr lang="en-GB" dirty="0"/>
          </a:p>
          <a:p>
            <a:endParaRPr lang="en-GB" dirty="0"/>
          </a:p>
        </p:txBody>
      </p:sp>
      <p:sp>
        <p:nvSpPr>
          <p:cNvPr id="12" name="Titel 4"/>
          <p:cNvSpPr>
            <a:spLocks noGrp="1"/>
          </p:cNvSpPr>
          <p:nvPr>
            <p:ph type="title"/>
          </p:nvPr>
        </p:nvSpPr>
        <p:spPr>
          <a:xfrm>
            <a:off x="167774" y="177257"/>
            <a:ext cx="8229600" cy="994172"/>
          </a:xfrm>
        </p:spPr>
        <p:txBody>
          <a:bodyPr/>
          <a:lstStyle/>
          <a:p>
            <a:r>
              <a:rPr lang="en-GB" dirty="0" smtClean="0"/>
              <a:t>Container QoS Management</a:t>
            </a:r>
            <a:endParaRPr lang="en-GB" dirty="0"/>
          </a:p>
        </p:txBody>
      </p:sp>
    </p:spTree>
    <p:extLst>
      <p:ext uri="{BB962C8B-B14F-4D97-AF65-F5344CB8AC3E}">
        <p14:creationId xmlns:p14="http://schemas.microsoft.com/office/powerpoint/2010/main" val="320198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4"/>
          <p:cNvSpPr>
            <a:spLocks noGrp="1"/>
          </p:cNvSpPr>
          <p:nvPr>
            <p:ph type="title"/>
          </p:nvPr>
        </p:nvSpPr>
        <p:spPr>
          <a:xfrm>
            <a:off x="160629" y="205978"/>
            <a:ext cx="8817116" cy="994172"/>
          </a:xfrm>
        </p:spPr>
        <p:txBody>
          <a:bodyPr/>
          <a:lstStyle/>
          <a:p>
            <a:r>
              <a:rPr lang="en-GB" dirty="0" smtClean="0"/>
              <a:t>Container QoS Management</a:t>
            </a:r>
            <a:endParaRPr lang="en-GB" dirty="0"/>
          </a:p>
        </p:txBody>
      </p:sp>
      <p:sp>
        <p:nvSpPr>
          <p:cNvPr id="4" name="Tijdelijke aanduiding voor inhoud 3"/>
          <p:cNvSpPr>
            <a:spLocks noGrp="1"/>
          </p:cNvSpPr>
          <p:nvPr>
            <p:ph idx="1"/>
          </p:nvPr>
        </p:nvSpPr>
        <p:spPr>
          <a:xfrm>
            <a:off x="160629" y="1099534"/>
            <a:ext cx="8753475" cy="3502945"/>
          </a:xfrm>
        </p:spPr>
        <p:txBody>
          <a:bodyPr/>
          <a:lstStyle/>
          <a:p>
            <a:r>
              <a:rPr lang="en-GB" dirty="0"/>
              <a:t>Low priority pod added</a:t>
            </a:r>
          </a:p>
          <a:p>
            <a:r>
              <a:rPr lang="en-GB" dirty="0"/>
              <a:t>Two tests</a:t>
            </a:r>
          </a:p>
          <a:p>
            <a:pPr lvl="1"/>
            <a:r>
              <a:rPr lang="en-GB" dirty="0"/>
              <a:t>Equal requests</a:t>
            </a:r>
          </a:p>
          <a:p>
            <a:pPr lvl="1"/>
            <a:r>
              <a:rPr lang="en-GB" dirty="0"/>
              <a:t>High and low requests</a:t>
            </a:r>
          </a:p>
        </p:txBody>
      </p:sp>
      <p:sp>
        <p:nvSpPr>
          <p:cNvPr id="3" name="Tijdelijke aanduiding voor dianummer 2"/>
          <p:cNvSpPr>
            <a:spLocks noGrp="1"/>
          </p:cNvSpPr>
          <p:nvPr>
            <p:ph type="sldNum" sz="quarter" idx="12"/>
          </p:nvPr>
        </p:nvSpPr>
        <p:spPr/>
        <p:txBody>
          <a:bodyPr/>
          <a:lstStyle/>
          <a:p>
            <a:fld id="{0A297500-7527-634B-90F4-69D0994C32B4}" type="slidenum">
              <a:rPr lang="nl-NL" smtClean="0"/>
              <a:pPr/>
              <a:t>87</a:t>
            </a:fld>
            <a:endParaRPr lang="nl-NL" dirty="0"/>
          </a:p>
        </p:txBody>
      </p:sp>
      <p:sp>
        <p:nvSpPr>
          <p:cNvPr id="6" name="Tijdelijke aanduiding voor tekst 5">
            <a:extLst>
              <a:ext uri="{FF2B5EF4-FFF2-40B4-BE49-F238E27FC236}">
                <a16:creationId xmlns:a16="http://schemas.microsoft.com/office/drawing/2014/main" xmlns="" id="{5F445D7C-8924-4563-90D8-A72AADA18763}"/>
              </a:ext>
            </a:extLst>
          </p:cNvPr>
          <p:cNvSpPr>
            <a:spLocks noGrp="1"/>
          </p:cNvSpPr>
          <p:nvPr>
            <p:ph type="body" sz="quarter" idx="13"/>
          </p:nvPr>
        </p:nvSpPr>
        <p:spPr>
          <a:xfrm>
            <a:off x="160631" y="576315"/>
            <a:ext cx="8753475" cy="523220"/>
          </a:xfrm>
        </p:spPr>
        <p:txBody>
          <a:bodyPr/>
          <a:lstStyle/>
          <a:p>
            <a:r>
              <a:rPr lang="en-US" dirty="0" smtClean="0"/>
              <a:t>Example: Improving server consolidation with and without impacting the SLO</a:t>
            </a:r>
            <a:endParaRPr lang="en-GB" dirty="0"/>
          </a:p>
        </p:txBody>
      </p:sp>
      <p:pic>
        <p:nvPicPr>
          <p:cNvPr id="2050" name="Picture 2"/>
          <p:cNvPicPr>
            <a:picLocks noChangeAspect="1" noChangeArrowheads="1"/>
          </p:cNvPicPr>
          <p:nvPr/>
        </p:nvPicPr>
        <p:blipFill>
          <a:blip r:embed="rId3"/>
          <a:srcRect/>
          <a:stretch>
            <a:fillRect/>
          </a:stretch>
        </p:blipFill>
        <p:spPr bwMode="auto">
          <a:xfrm>
            <a:off x="4757738" y="1704910"/>
            <a:ext cx="3351809" cy="1366638"/>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0A297500-7527-634B-90F4-69D0994C32B4}" type="slidenum">
              <a:rPr lang="nl-NL" smtClean="0"/>
              <a:pPr/>
              <a:t>88</a:t>
            </a:fld>
            <a:endParaRPr lang="nl-NL" dirty="0"/>
          </a:p>
        </p:txBody>
      </p:sp>
      <p:sp>
        <p:nvSpPr>
          <p:cNvPr id="4" name="Tijdelijke aanduiding voor inhoud 3"/>
          <p:cNvSpPr>
            <a:spLocks noGrp="1"/>
          </p:cNvSpPr>
          <p:nvPr>
            <p:ph type="body" sz="quarter" idx="14"/>
          </p:nvPr>
        </p:nvSpPr>
        <p:spPr>
          <a:xfrm>
            <a:off x="1898746" y="4013613"/>
            <a:ext cx="8753475" cy="523220"/>
          </a:xfrm>
        </p:spPr>
        <p:txBody>
          <a:bodyPr/>
          <a:lstStyle/>
          <a:p>
            <a:r>
              <a:rPr lang="en-GB" dirty="0" smtClean="0">
                <a:latin typeface="Arial" panose="020B0604020202020204" pitchFamily="34" charset="0"/>
                <a:cs typeface="Arial" panose="020B0604020202020204" pitchFamily="34" charset="0"/>
              </a:rPr>
              <a:t>Oversubscription with </a:t>
            </a:r>
            <a:r>
              <a:rPr lang="en-GB" dirty="0">
                <a:latin typeface="Arial" panose="020B0604020202020204" pitchFamily="34" charset="0"/>
                <a:cs typeface="Arial" panose="020B0604020202020204" pitchFamily="34" charset="0"/>
              </a:rPr>
              <a:t>equal requests</a:t>
            </a:r>
          </a:p>
        </p:txBody>
      </p:sp>
      <p:pic>
        <p:nvPicPr>
          <p:cNvPr id="6" name="Tijdelijke aanduiding voor inhoud 5" descr="lat-cas-lpp-li.PNG"/>
          <p:cNvPicPr>
            <a:picLocks noChangeAspect="1"/>
          </p:cNvPicPr>
          <p:nvPr/>
        </p:nvPicPr>
        <p:blipFill>
          <a:blip r:embed="rId3"/>
          <a:stretch>
            <a:fillRect/>
          </a:stretch>
        </p:blipFill>
        <p:spPr>
          <a:xfrm>
            <a:off x="4921245" y="1820850"/>
            <a:ext cx="3410639" cy="2093302"/>
          </a:xfrm>
          <a:prstGeom prst="rect">
            <a:avLst/>
          </a:prstGeom>
        </p:spPr>
      </p:pic>
      <p:pic>
        <p:nvPicPr>
          <p:cNvPr id="7" name="Afbeelding 6" descr="cpu-cas-lpp-li.PNG"/>
          <p:cNvPicPr>
            <a:picLocks noChangeAspect="1"/>
          </p:cNvPicPr>
          <p:nvPr/>
        </p:nvPicPr>
        <p:blipFill>
          <a:blip r:embed="rId4"/>
          <a:stretch>
            <a:fillRect/>
          </a:stretch>
        </p:blipFill>
        <p:spPr>
          <a:xfrm>
            <a:off x="219563" y="1772110"/>
            <a:ext cx="4164804" cy="2101670"/>
          </a:xfrm>
          <a:prstGeom prst="rect">
            <a:avLst/>
          </a:prstGeom>
        </p:spPr>
      </p:pic>
      <p:sp>
        <p:nvSpPr>
          <p:cNvPr id="14" name="Titel 4"/>
          <p:cNvSpPr>
            <a:spLocks noGrp="1"/>
          </p:cNvSpPr>
          <p:nvPr>
            <p:ph type="title"/>
          </p:nvPr>
        </p:nvSpPr>
        <p:spPr>
          <a:xfrm>
            <a:off x="160629" y="205978"/>
            <a:ext cx="8817116" cy="994172"/>
          </a:xfrm>
        </p:spPr>
        <p:txBody>
          <a:bodyPr/>
          <a:lstStyle/>
          <a:p>
            <a:r>
              <a:rPr lang="en-GB" dirty="0" smtClean="0"/>
              <a:t>Container QoS Management</a:t>
            </a:r>
            <a:endParaRPr lang="en-GB" dirty="0"/>
          </a:p>
        </p:txBody>
      </p:sp>
      <p:sp>
        <p:nvSpPr>
          <p:cNvPr id="15" name="Tijdelijke aanduiding voor tekst 5">
            <a:extLst>
              <a:ext uri="{FF2B5EF4-FFF2-40B4-BE49-F238E27FC236}">
                <a16:creationId xmlns:a16="http://schemas.microsoft.com/office/drawing/2014/main" xmlns="" id="{5F445D7C-8924-4563-90D8-A72AADA18763}"/>
              </a:ext>
            </a:extLst>
          </p:cNvPr>
          <p:cNvSpPr txBox="1">
            <a:spLocks/>
          </p:cNvSpPr>
          <p:nvPr/>
        </p:nvSpPr>
        <p:spPr>
          <a:xfrm>
            <a:off x="160631" y="576315"/>
            <a:ext cx="8877571" cy="473912"/>
          </a:xfrm>
          <a:prstGeom prst="rect">
            <a:avLst/>
          </a:prstGeom>
        </p:spPr>
        <p:txBody>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8"/>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None/>
            </a:pPr>
            <a:r>
              <a:rPr lang="en-US" sz="2000" dirty="0"/>
              <a:t>Example: </a:t>
            </a:r>
            <a:r>
              <a:rPr lang="en-US" sz="2000" dirty="0" smtClean="0"/>
              <a:t>Improving server consolidation with and without impacting the SLO</a:t>
            </a:r>
            <a:endParaRPr lang="en-GB"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0A297500-7527-634B-90F4-69D0994C32B4}" type="slidenum">
              <a:rPr lang="nl-NL" smtClean="0"/>
              <a:pPr/>
              <a:t>89</a:t>
            </a:fld>
            <a:endParaRPr lang="nl-NL" dirty="0"/>
          </a:p>
        </p:txBody>
      </p:sp>
      <p:sp>
        <p:nvSpPr>
          <p:cNvPr id="4" name="Tijdelijke aanduiding voor inhoud 3"/>
          <p:cNvSpPr>
            <a:spLocks noGrp="1"/>
          </p:cNvSpPr>
          <p:nvPr>
            <p:ph type="body" sz="quarter" idx="14"/>
          </p:nvPr>
        </p:nvSpPr>
        <p:spPr>
          <a:xfrm>
            <a:off x="1233728" y="4125622"/>
            <a:ext cx="8753475" cy="523220"/>
          </a:xfrm>
        </p:spPr>
        <p:txBody>
          <a:bodyPr/>
          <a:lstStyle/>
          <a:p>
            <a:r>
              <a:rPr lang="en-GB" dirty="0" smtClean="0">
                <a:latin typeface="Arial" panose="020B0604020202020204" pitchFamily="34" charset="0"/>
                <a:cs typeface="Arial" panose="020B0604020202020204" pitchFamily="34" charset="0"/>
              </a:rPr>
              <a:t>Oversubscription with high and low requests</a:t>
            </a:r>
            <a:endParaRPr lang="en-GB" dirty="0">
              <a:latin typeface="Arial" panose="020B0604020202020204" pitchFamily="34" charset="0"/>
              <a:cs typeface="Arial" panose="020B0604020202020204" pitchFamily="34" charset="0"/>
            </a:endParaRPr>
          </a:p>
        </p:txBody>
      </p:sp>
      <p:pic>
        <p:nvPicPr>
          <p:cNvPr id="3075" name="Picture 3" descr="F:\School\KUL\CW\Thesis\kuleuven template\tex\latex\kulemt\Images\Experiments\CPU\Grafana\cpu-cas-lpp-li-2.PNG"/>
          <p:cNvPicPr>
            <a:picLocks noChangeAspect="1" noChangeArrowheads="1"/>
          </p:cNvPicPr>
          <p:nvPr/>
        </p:nvPicPr>
        <p:blipFill>
          <a:blip r:embed="rId3"/>
          <a:srcRect/>
          <a:stretch>
            <a:fillRect/>
          </a:stretch>
        </p:blipFill>
        <p:spPr bwMode="auto">
          <a:xfrm>
            <a:off x="897402" y="1803290"/>
            <a:ext cx="7349196" cy="2171700"/>
          </a:xfrm>
          <a:prstGeom prst="rect">
            <a:avLst/>
          </a:prstGeom>
          <a:noFill/>
        </p:spPr>
      </p:pic>
      <p:sp>
        <p:nvSpPr>
          <p:cNvPr id="11" name="Titel 4"/>
          <p:cNvSpPr>
            <a:spLocks noGrp="1"/>
          </p:cNvSpPr>
          <p:nvPr>
            <p:ph type="title"/>
          </p:nvPr>
        </p:nvSpPr>
        <p:spPr>
          <a:xfrm>
            <a:off x="160629" y="205978"/>
            <a:ext cx="8817116" cy="994172"/>
          </a:xfrm>
        </p:spPr>
        <p:txBody>
          <a:bodyPr/>
          <a:lstStyle/>
          <a:p>
            <a:r>
              <a:rPr lang="en-GB" dirty="0" smtClean="0"/>
              <a:t>Container QoS Management</a:t>
            </a:r>
            <a:endParaRPr lang="en-GB" dirty="0"/>
          </a:p>
        </p:txBody>
      </p:sp>
      <p:sp>
        <p:nvSpPr>
          <p:cNvPr id="12" name="Tijdelijke aanduiding voor tekst 5">
            <a:extLst>
              <a:ext uri="{FF2B5EF4-FFF2-40B4-BE49-F238E27FC236}">
                <a16:creationId xmlns:a16="http://schemas.microsoft.com/office/drawing/2014/main" xmlns="" id="{5F445D7C-8924-4563-90D8-A72AADA18763}"/>
              </a:ext>
            </a:extLst>
          </p:cNvPr>
          <p:cNvSpPr txBox="1">
            <a:spLocks/>
          </p:cNvSpPr>
          <p:nvPr/>
        </p:nvSpPr>
        <p:spPr>
          <a:xfrm>
            <a:off x="160631" y="576315"/>
            <a:ext cx="8983369" cy="473912"/>
          </a:xfrm>
          <a:prstGeom prst="rect">
            <a:avLst/>
          </a:prstGeom>
        </p:spPr>
        <p:txBody>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7"/>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None/>
            </a:pPr>
            <a:r>
              <a:rPr lang="en-US" sz="2000" dirty="0"/>
              <a:t>Example: </a:t>
            </a:r>
            <a:r>
              <a:rPr lang="en-US" sz="2000" dirty="0" smtClean="0"/>
              <a:t>Improving server consolidation with and without impacting the SLO</a:t>
            </a:r>
            <a:endParaRPr lang="en-GB"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Linux containers</a:t>
            </a:r>
            <a:endParaRPr lang="en-GB" dirty="0"/>
          </a:p>
        </p:txBody>
      </p:sp>
      <p:sp>
        <p:nvSpPr>
          <p:cNvPr id="3" name="Text Placeholder 2"/>
          <p:cNvSpPr>
            <a:spLocks noGrp="1"/>
          </p:cNvSpPr>
          <p:nvPr>
            <p:ph type="body" sz="half" idx="1"/>
          </p:nvPr>
        </p:nvSpPr>
        <p:spPr/>
        <p:txBody>
          <a:bodyPr>
            <a:normAutofit fontScale="55000" lnSpcReduction="20000"/>
          </a:bodyPr>
          <a:lstStyle/>
          <a:p>
            <a:r>
              <a:rPr lang="en-US" dirty="0"/>
              <a:t>Filesystem isolation</a:t>
            </a:r>
          </a:p>
          <a:p>
            <a:pPr lvl="1"/>
            <a:r>
              <a:rPr lang="en-US" dirty="0" err="1"/>
              <a:t>chroot</a:t>
            </a:r>
            <a:endParaRPr lang="en-US" dirty="0"/>
          </a:p>
          <a:p>
            <a:r>
              <a:rPr lang="en-US" dirty="0"/>
              <a:t>Resource isolation</a:t>
            </a:r>
          </a:p>
          <a:p>
            <a:pPr lvl="1"/>
            <a:r>
              <a:rPr lang="en-US" dirty="0"/>
              <a:t>cgroups</a:t>
            </a:r>
          </a:p>
          <a:p>
            <a:r>
              <a:rPr lang="en-US" dirty="0"/>
              <a:t>Kernel namespaces</a:t>
            </a:r>
          </a:p>
          <a:p>
            <a:pPr lvl="1"/>
            <a:r>
              <a:rPr lang="en-US" dirty="0" err="1"/>
              <a:t>Pid</a:t>
            </a:r>
            <a:r>
              <a:rPr lang="en-US" dirty="0"/>
              <a:t> namespaces</a:t>
            </a:r>
          </a:p>
          <a:p>
            <a:pPr lvl="1"/>
            <a:r>
              <a:rPr lang="en-US" dirty="0"/>
              <a:t>Network namespaces</a:t>
            </a:r>
          </a:p>
          <a:p>
            <a:r>
              <a:rPr lang="en-US" dirty="0"/>
              <a:t>Access control:</a:t>
            </a:r>
          </a:p>
          <a:p>
            <a:pPr lvl="1"/>
            <a:r>
              <a:rPr lang="en-US" dirty="0"/>
              <a:t>Privileged containers</a:t>
            </a:r>
          </a:p>
          <a:p>
            <a:pPr lvl="1"/>
            <a:r>
              <a:rPr lang="en-US" dirty="0"/>
              <a:t>Linux capabilities</a:t>
            </a:r>
          </a:p>
          <a:p>
            <a:pPr lvl="1"/>
            <a:r>
              <a:rPr lang="en-US" dirty="0"/>
              <a:t>Seccomp, AppArmor..</a:t>
            </a:r>
            <a:endParaRPr lang="en-GB" dirty="0"/>
          </a:p>
        </p:txBody>
      </p:sp>
      <p:sp>
        <p:nvSpPr>
          <p:cNvPr id="4" name="Text Placeholder 3"/>
          <p:cNvSpPr>
            <a:spLocks noGrp="1"/>
          </p:cNvSpPr>
          <p:nvPr>
            <p:ph type="body" sz="quarter" idx="13"/>
          </p:nvPr>
        </p:nvSpPr>
        <p:spPr>
          <a:xfrm>
            <a:off x="160631" y="406148"/>
            <a:ext cx="8753476" cy="523221"/>
          </a:xfrm>
        </p:spPr>
        <p:txBody>
          <a:bodyPr>
            <a:normAutofit/>
          </a:bodyPr>
          <a:lstStyle/>
          <a:p>
            <a:pPr marL="0" indent="0">
              <a:buNone/>
            </a:pPr>
            <a:r>
              <a:rPr lang="en-US" sz="2000" dirty="0"/>
              <a:t>Linux kernel isolation features</a:t>
            </a:r>
            <a:endParaRPr lang="en-GB" sz="2000" dirty="0"/>
          </a:p>
        </p:txBody>
      </p:sp>
      <p:sp>
        <p:nvSpPr>
          <p:cNvPr id="6" name="TextBox 5"/>
          <p:cNvSpPr txBox="1"/>
          <p:nvPr/>
        </p:nvSpPr>
        <p:spPr>
          <a:xfrm>
            <a:off x="355180" y="4791154"/>
            <a:ext cx="708093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aseline="30000" dirty="0"/>
              <a:t>1 </a:t>
            </a:r>
            <a:r>
              <a:rPr lang="en-US" dirty="0"/>
              <a:t>R. </a:t>
            </a:r>
            <a:r>
              <a:rPr lang="en-US" dirty="0" err="1"/>
              <a:t>Dua</a:t>
            </a:r>
            <a:r>
              <a:rPr lang="en-US" dirty="0"/>
              <a:t>, “Virtualization vs Containerization to support PaaS,” 2014.</a:t>
            </a:r>
            <a:endParaRPr kumimoji="0" lang="en-GB" sz="1600" b="0" i="0" u="none" strike="noStrike" cap="none" spc="0" normalizeH="0" baseline="0" dirty="0">
              <a:ln>
                <a:noFill/>
              </a:ln>
              <a:solidFill>
                <a:srgbClr val="262626"/>
              </a:solidFill>
              <a:effectLst/>
              <a:uFillTx/>
              <a:latin typeface="Arial"/>
              <a:ea typeface="Arial"/>
              <a:cs typeface="Arial"/>
              <a:sym typeface="Arial"/>
            </a:endParaRPr>
          </a:p>
        </p:txBody>
      </p:sp>
      <p:sp>
        <p:nvSpPr>
          <p:cNvPr id="5" name="Slide Number Placeholder 4"/>
          <p:cNvSpPr>
            <a:spLocks noGrp="1"/>
          </p:cNvSpPr>
          <p:nvPr>
            <p:ph type="sldNum" sz="quarter" idx="2"/>
          </p:nvPr>
        </p:nvSpPr>
        <p:spPr/>
        <p:txBody>
          <a:bodyPr/>
          <a:lstStyle/>
          <a:p>
            <a:fld id="{86CB4B4D-7CA3-9044-876B-883B54F8677D}" type="slidenum">
              <a:rPr lang="en-GB" smtClean="0"/>
              <a:t>9</a:t>
            </a:fld>
            <a:endParaRPr lang="en-GB"/>
          </a:p>
        </p:txBody>
      </p:sp>
    </p:spTree>
    <p:extLst>
      <p:ext uri="{BB962C8B-B14F-4D97-AF65-F5344CB8AC3E}">
        <p14:creationId xmlns:p14="http://schemas.microsoft.com/office/powerpoint/2010/main" val="2945485874"/>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0A297500-7527-634B-90F4-69D0994C32B4}" type="slidenum">
              <a:rPr lang="nl-NL" smtClean="0"/>
              <a:pPr/>
              <a:t>90</a:t>
            </a:fld>
            <a:endParaRPr lang="nl-NL" dirty="0"/>
          </a:p>
        </p:txBody>
      </p:sp>
      <p:sp>
        <p:nvSpPr>
          <p:cNvPr id="11" name="Tijdelijke aanduiding voor tekst 10">
            <a:extLst>
              <a:ext uri="{FF2B5EF4-FFF2-40B4-BE49-F238E27FC236}">
                <a16:creationId xmlns:a16="http://schemas.microsoft.com/office/drawing/2014/main" xmlns="" id="{826EAF47-A0A8-4395-B81C-51A45B81E3E8}"/>
              </a:ext>
            </a:extLst>
          </p:cNvPr>
          <p:cNvSpPr>
            <a:spLocks noGrp="1"/>
          </p:cNvSpPr>
          <p:nvPr>
            <p:ph type="body" sz="quarter" idx="14"/>
          </p:nvPr>
        </p:nvSpPr>
        <p:spPr>
          <a:xfrm>
            <a:off x="3364809" y="4457689"/>
            <a:ext cx="8753475" cy="473912"/>
          </a:xfrm>
        </p:spPr>
        <p:txBody>
          <a:bodyPr/>
          <a:lstStyle/>
          <a:p>
            <a:r>
              <a:rPr lang="en-US" dirty="0" smtClean="0">
                <a:latin typeface="Arial" panose="020B0604020202020204" pitchFamily="34" charset="0"/>
                <a:cs typeface="Arial" panose="020B0604020202020204" pitchFamily="34" charset="0"/>
              </a:rPr>
              <a:t>Summary</a:t>
            </a:r>
            <a:endParaRPr lang="en-GB" dirty="0">
              <a:latin typeface="Arial" panose="020B0604020202020204" pitchFamily="34" charset="0"/>
              <a:cs typeface="Arial" panose="020B0604020202020204" pitchFamily="34" charset="0"/>
            </a:endParaRPr>
          </a:p>
        </p:txBody>
      </p:sp>
      <p:pic>
        <p:nvPicPr>
          <p:cNvPr id="2" name="Afbeelding 1">
            <a:extLst>
              <a:ext uri="{FF2B5EF4-FFF2-40B4-BE49-F238E27FC236}">
                <a16:creationId xmlns:a16="http://schemas.microsoft.com/office/drawing/2014/main" xmlns="" id="{33E89B3C-E92B-4B39-9638-C5627F370DFE}"/>
              </a:ext>
            </a:extLst>
          </p:cNvPr>
          <p:cNvPicPr>
            <a:picLocks noChangeAspect="1"/>
          </p:cNvPicPr>
          <p:nvPr/>
        </p:nvPicPr>
        <p:blipFill>
          <a:blip r:embed="rId2"/>
          <a:stretch>
            <a:fillRect/>
          </a:stretch>
        </p:blipFill>
        <p:spPr>
          <a:xfrm>
            <a:off x="1844712" y="1409813"/>
            <a:ext cx="5454576" cy="2928631"/>
          </a:xfrm>
          <a:prstGeom prst="rect">
            <a:avLst/>
          </a:prstGeom>
        </p:spPr>
      </p:pic>
      <p:sp>
        <p:nvSpPr>
          <p:cNvPr id="8" name="Titel 4"/>
          <p:cNvSpPr>
            <a:spLocks noGrp="1"/>
          </p:cNvSpPr>
          <p:nvPr>
            <p:ph type="title"/>
          </p:nvPr>
        </p:nvSpPr>
        <p:spPr>
          <a:xfrm>
            <a:off x="160629" y="205978"/>
            <a:ext cx="8817116" cy="994172"/>
          </a:xfrm>
        </p:spPr>
        <p:txBody>
          <a:bodyPr/>
          <a:lstStyle/>
          <a:p>
            <a:r>
              <a:rPr lang="en-GB" dirty="0" smtClean="0"/>
              <a:t>Container QoS Management</a:t>
            </a:r>
            <a:endParaRPr lang="en-GB" dirty="0"/>
          </a:p>
        </p:txBody>
      </p:sp>
      <p:sp>
        <p:nvSpPr>
          <p:cNvPr id="9" name="Tijdelijke aanduiding voor tekst 5">
            <a:extLst>
              <a:ext uri="{FF2B5EF4-FFF2-40B4-BE49-F238E27FC236}">
                <a16:creationId xmlns:a16="http://schemas.microsoft.com/office/drawing/2014/main" xmlns="" id="{5F445D7C-8924-4563-90D8-A72AADA18763}"/>
              </a:ext>
            </a:extLst>
          </p:cNvPr>
          <p:cNvSpPr txBox="1">
            <a:spLocks/>
          </p:cNvSpPr>
          <p:nvPr/>
        </p:nvSpPr>
        <p:spPr>
          <a:xfrm>
            <a:off x="160631" y="576315"/>
            <a:ext cx="8915356" cy="473912"/>
          </a:xfrm>
          <a:prstGeom prst="rect">
            <a:avLst/>
          </a:prstGeom>
        </p:spPr>
        <p:txBody>
          <a:bodyPr/>
          <a:lstStyle>
            <a:lvl1pPr marL="308609" marR="0" indent="-30860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1pPr>
            <a:lvl2pPr marL="720090" marR="0" indent="-308610" algn="l" defTabSz="411480" rtl="0" latinLnBrk="0">
              <a:lnSpc>
                <a:spcPct val="140000"/>
              </a:lnSpc>
              <a:spcBef>
                <a:spcPts val="500"/>
              </a:spcBef>
              <a:spcAft>
                <a:spcPts val="0"/>
              </a:spcAft>
              <a:buClr>
                <a:srgbClr val="4A9CC2"/>
              </a:buClr>
              <a:buSzPct val="100000"/>
              <a:buFont typeface="Arial"/>
              <a:buBlip>
                <a:blip r:embed="rId3"/>
              </a:buBlip>
              <a:tabLst/>
              <a:defRPr sz="2400" b="0" i="0" u="none" strike="noStrike" cap="none" spc="0" baseline="0">
                <a:ln>
                  <a:noFill/>
                </a:ln>
                <a:solidFill>
                  <a:srgbClr val="000000"/>
                </a:solidFill>
                <a:uFillTx/>
                <a:latin typeface="Arial"/>
                <a:ea typeface="Arial"/>
                <a:cs typeface="Arial"/>
                <a:sym typeface="Arial"/>
              </a:defRPr>
            </a:lvl2pPr>
            <a:lvl3pPr marL="1097280" marR="0" indent="-274319" algn="l" defTabSz="411480" rtl="0" latinLnBrk="0">
              <a:lnSpc>
                <a:spcPct val="140000"/>
              </a:lnSpc>
              <a:spcBef>
                <a:spcPts val="500"/>
              </a:spcBef>
              <a:spcAft>
                <a:spcPts val="0"/>
              </a:spcAft>
              <a:buClr>
                <a:srgbClr val="4A9CC2"/>
              </a:buClr>
              <a:buSzPct val="100000"/>
              <a:buFont typeface="Arial"/>
              <a:buBlip>
                <a:blip r:embed="rId4"/>
              </a:buBlip>
              <a:tabLst/>
              <a:defRPr sz="2400" b="0" i="0" u="none" strike="noStrike" cap="none" spc="0" baseline="0">
                <a:ln>
                  <a:noFill/>
                </a:ln>
                <a:solidFill>
                  <a:srgbClr val="000000"/>
                </a:solidFill>
                <a:uFillTx/>
                <a:latin typeface="Arial"/>
                <a:ea typeface="Arial"/>
                <a:cs typeface="Arial"/>
                <a:sym typeface="Arial"/>
              </a:defRPr>
            </a:lvl3pPr>
            <a:lvl4pPr marL="1543050" marR="0" indent="-308610" algn="l" defTabSz="411480" rtl="0" latinLnBrk="0">
              <a:lnSpc>
                <a:spcPct val="140000"/>
              </a:lnSpc>
              <a:spcBef>
                <a:spcPts val="500"/>
              </a:spcBef>
              <a:spcAft>
                <a:spcPts val="0"/>
              </a:spcAft>
              <a:buClr>
                <a:srgbClr val="4A9CC2"/>
              </a:buClr>
              <a:buSzPct val="100000"/>
              <a:buFont typeface="Arial"/>
              <a:buBlip>
                <a:blip r:embed="rId5"/>
              </a:buBlip>
              <a:tabLst/>
              <a:defRPr sz="2400" b="0" i="0" u="none" strike="noStrike" cap="none" spc="0" baseline="0">
                <a:ln>
                  <a:noFill/>
                </a:ln>
                <a:solidFill>
                  <a:srgbClr val="000000"/>
                </a:solidFill>
                <a:uFillTx/>
                <a:latin typeface="Arial"/>
                <a:ea typeface="Arial"/>
                <a:cs typeface="Arial"/>
                <a:sym typeface="Arial"/>
              </a:defRPr>
            </a:lvl4pPr>
            <a:lvl5pPr marL="2135777" marR="0" indent="-489857" algn="l" defTabSz="411480" rtl="0" latinLnBrk="0">
              <a:lnSpc>
                <a:spcPct val="140000"/>
              </a:lnSpc>
              <a:spcBef>
                <a:spcPts val="500"/>
              </a:spcBef>
              <a:spcAft>
                <a:spcPts val="0"/>
              </a:spcAft>
              <a:buClr>
                <a:srgbClr val="4A9CC2"/>
              </a:buClr>
              <a:buSzPct val="100000"/>
              <a:buFont typeface="Arial"/>
              <a:buBlip>
                <a:blip r:embed="rId6"/>
              </a:buBlip>
              <a:tabLst/>
              <a:defRPr sz="2400" b="0" i="0" u="none" strike="noStrike" cap="none" spc="0" baseline="0">
                <a:ln>
                  <a:noFill/>
                </a:ln>
                <a:solidFill>
                  <a:srgbClr val="000000"/>
                </a:solidFill>
                <a:uFillTx/>
                <a:latin typeface="Arial"/>
                <a:ea typeface="Arial"/>
                <a:cs typeface="Arial"/>
                <a:sym typeface="Arial"/>
              </a:defRPr>
            </a:lvl5pPr>
            <a:lvl6pPr marL="233171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6pPr>
            <a:lvl7pPr marL="2743200"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7pPr>
            <a:lvl8pPr marL="3154679" marR="0" indent="-274319"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8pPr>
            <a:lvl9pPr marL="3566159" marR="0" indent="-274320" algn="l" defTabSz="411480" rtl="0" latinLnBrk="0">
              <a:lnSpc>
                <a:spcPct val="140000"/>
              </a:lnSpc>
              <a:spcBef>
                <a:spcPts val="500"/>
              </a:spcBef>
              <a:spcAft>
                <a:spcPts val="0"/>
              </a:spcAft>
              <a:buClr>
                <a:srgbClr val="4A9CC2"/>
              </a:buClr>
              <a:buSzPct val="100000"/>
              <a:buFont typeface="Arial"/>
              <a:buChar char="•"/>
              <a:tabLst/>
              <a:defRPr sz="2400" b="0" i="0" u="none" strike="noStrike" cap="none" spc="0" baseline="0">
                <a:ln>
                  <a:noFill/>
                </a:ln>
                <a:solidFill>
                  <a:srgbClr val="000000"/>
                </a:solidFill>
                <a:uFillTx/>
                <a:latin typeface="Arial"/>
                <a:ea typeface="Arial"/>
                <a:cs typeface="Arial"/>
                <a:sym typeface="Arial"/>
              </a:defRPr>
            </a:lvl9pPr>
          </a:lstStyle>
          <a:p>
            <a:pPr marL="0" indent="0" hangingPunct="1">
              <a:buNone/>
            </a:pPr>
            <a:r>
              <a:rPr lang="en-US" sz="2000" dirty="0" smtClean="0"/>
              <a:t>Example: Improving server consolidation with and without impacting the SLO</a:t>
            </a:r>
            <a:endParaRPr lang="en-GB"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1" y="170416"/>
            <a:ext cx="8753476" cy="873380"/>
          </a:xfrm>
        </p:spPr>
        <p:txBody>
          <a:bodyPr>
            <a:normAutofit/>
          </a:bodyPr>
          <a:lstStyle/>
          <a:p>
            <a:r>
              <a:rPr lang="en-GB" sz="2100" dirty="0"/>
              <a:t>Resource quota management</a:t>
            </a:r>
          </a:p>
        </p:txBody>
      </p:sp>
      <p:sp>
        <p:nvSpPr>
          <p:cNvPr id="3" name="Text Placeholder 2"/>
          <p:cNvSpPr>
            <a:spLocks noGrp="1"/>
          </p:cNvSpPr>
          <p:nvPr>
            <p:ph type="body" sz="half" idx="1"/>
          </p:nvPr>
        </p:nvSpPr>
        <p:spPr>
          <a:xfrm>
            <a:off x="808602" y="750498"/>
            <a:ext cx="8418525" cy="4611153"/>
          </a:xfrm>
        </p:spPr>
        <p:txBody>
          <a:bodyPr>
            <a:normAutofit fontScale="62500" lnSpcReduction="20000"/>
          </a:bodyPr>
          <a:lstStyle/>
          <a:p>
            <a:r>
              <a:rPr lang="en-GB" sz="2600" dirty="0"/>
              <a:t>Resource quota management for multi-tenancy</a:t>
            </a:r>
          </a:p>
          <a:p>
            <a:pPr lvl="1"/>
            <a:r>
              <a:rPr lang="en-GB" sz="2600" dirty="0"/>
              <a:t>Partitioning API objects into user groups: Namespaces != linux namespaces</a:t>
            </a:r>
          </a:p>
          <a:p>
            <a:pPr lvl="1"/>
            <a:r>
              <a:rPr lang="en-GB" sz="2600" dirty="0"/>
              <a:t>Resource quota per </a:t>
            </a:r>
            <a:r>
              <a:rPr lang="en-GB" sz="2600" dirty="0" smtClean="0"/>
              <a:t>Namespace</a:t>
            </a:r>
          </a:p>
          <a:p>
            <a:pPr marL="822961" lvl="2" indent="0">
              <a:buNone/>
            </a:pPr>
            <a:endParaRPr lang="en-US" dirty="0" smtClean="0"/>
          </a:p>
          <a:p>
            <a:pPr marL="822961" lvl="2" indent="0">
              <a:buNone/>
            </a:pPr>
            <a:endParaRPr lang="en-GB" dirty="0"/>
          </a:p>
          <a:p>
            <a:pPr marL="822961" lvl="2" indent="0">
              <a:buNone/>
            </a:pPr>
            <a:endParaRPr lang="en-GB" dirty="0"/>
          </a:p>
          <a:p>
            <a:r>
              <a:rPr lang="en-GB" sz="2600" dirty="0" smtClean="0"/>
              <a:t>Container </a:t>
            </a:r>
            <a:r>
              <a:rPr lang="en-GB" sz="2600" dirty="0"/>
              <a:t>CPU and mem allocation with support for oversubscription</a:t>
            </a:r>
          </a:p>
          <a:p>
            <a:pPr lvl="1"/>
            <a:r>
              <a:rPr lang="en-GB" sz="2600" dirty="0"/>
              <a:t>Minimum guarantees for CPU and mem</a:t>
            </a:r>
          </a:p>
          <a:p>
            <a:pPr lvl="1"/>
            <a:r>
              <a:rPr lang="en-GB" sz="2600" dirty="0"/>
              <a:t>Maximum limits for CPU and mem</a:t>
            </a:r>
          </a:p>
          <a:p>
            <a:pPr lvl="1"/>
            <a:r>
              <a:rPr lang="en-GB" sz="2600" dirty="0"/>
              <a:t>Abstraction of complex </a:t>
            </a:r>
            <a:r>
              <a:rPr lang="en-GB" sz="2600" dirty="0" err="1"/>
              <a:t>cpu</a:t>
            </a:r>
            <a:r>
              <a:rPr lang="en-GB" sz="2600" dirty="0"/>
              <a:t>-shares parameter of Linux kernel’s CPU scheduler</a:t>
            </a:r>
          </a:p>
          <a:p>
            <a:r>
              <a:rPr lang="en-GB" sz="2600" b="1" dirty="0"/>
              <a:t>Controlling scheduling behaviour by means of expressive placement </a:t>
            </a:r>
            <a:r>
              <a:rPr lang="en-GB" sz="2600" b="1" dirty="0" smtClean="0"/>
              <a:t>constraints</a:t>
            </a:r>
          </a:p>
          <a:p>
            <a:r>
              <a:rPr lang="en-US" sz="2600" dirty="0"/>
              <a:t>Pod priority and preemption</a:t>
            </a:r>
            <a:endParaRPr lang="en-GB" sz="2600" dirty="0"/>
          </a:p>
          <a:p>
            <a:endParaRPr lang="en-GB" sz="2600" dirty="0"/>
          </a:p>
        </p:txBody>
      </p:sp>
      <p:sp>
        <p:nvSpPr>
          <p:cNvPr id="5" name="Title 1"/>
          <p:cNvSpPr txBox="1">
            <a:spLocks/>
          </p:cNvSpPr>
          <p:nvPr/>
        </p:nvSpPr>
        <p:spPr>
          <a:xfrm>
            <a:off x="160631" y="2374588"/>
            <a:ext cx="8753476" cy="68148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7500"/>
          </a:bodyPr>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lnSpc>
                <a:spcPct val="130000"/>
              </a:lnSpc>
            </a:pPr>
            <a:r>
              <a:rPr lang="en-GB" sz="2100" dirty="0"/>
              <a:t>Container </a:t>
            </a:r>
            <a:r>
              <a:rPr lang="en-GB" sz="2100" dirty="0" err="1"/>
              <a:t>QoS</a:t>
            </a:r>
            <a:r>
              <a:rPr lang="en-GB" sz="2100" dirty="0"/>
              <a:t> management</a:t>
            </a:r>
          </a:p>
        </p:txBody>
      </p:sp>
      <p:sp>
        <p:nvSpPr>
          <p:cNvPr id="4" name="Slide Number Placeholder 3"/>
          <p:cNvSpPr>
            <a:spLocks noGrp="1"/>
          </p:cNvSpPr>
          <p:nvPr>
            <p:ph type="sldNum" sz="quarter" idx="2"/>
          </p:nvPr>
        </p:nvSpPr>
        <p:spPr/>
        <p:txBody>
          <a:bodyPr/>
          <a:lstStyle/>
          <a:p>
            <a:fld id="{86CB4B4D-7CA3-9044-876B-883B54F8677D}" type="slidenum">
              <a:rPr lang="en-GB" smtClean="0"/>
              <a:t>91</a:t>
            </a:fld>
            <a:endParaRPr lang="en-GB"/>
          </a:p>
        </p:txBody>
      </p:sp>
    </p:spTree>
    <p:extLst>
      <p:ext uri="{BB962C8B-B14F-4D97-AF65-F5344CB8AC3E}">
        <p14:creationId xmlns:p14="http://schemas.microsoft.com/office/powerpoint/2010/main" val="135564518"/>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58203E1-6536-481C-8CCE-7E7BED7F3CB5}"/>
              </a:ext>
            </a:extLst>
          </p:cNvPr>
          <p:cNvSpPr>
            <a:spLocks noGrp="1"/>
          </p:cNvSpPr>
          <p:nvPr>
            <p:ph type="title"/>
          </p:nvPr>
        </p:nvSpPr>
        <p:spPr/>
        <p:txBody>
          <a:bodyPr/>
          <a:lstStyle/>
          <a:p>
            <a:r>
              <a:rPr lang="fr-BE" dirty="0"/>
              <a:t>Container QoS Management</a:t>
            </a:r>
            <a:endParaRPr lang="en-GB" dirty="0"/>
          </a:p>
        </p:txBody>
      </p:sp>
      <p:sp>
        <p:nvSpPr>
          <p:cNvPr id="3" name="Tijdelijke aanduiding voor tekst 2">
            <a:extLst>
              <a:ext uri="{FF2B5EF4-FFF2-40B4-BE49-F238E27FC236}">
                <a16:creationId xmlns:a16="http://schemas.microsoft.com/office/drawing/2014/main" xmlns="" id="{6DCBEA60-5D89-4986-ABBC-D5837C91891A}"/>
              </a:ext>
            </a:extLst>
          </p:cNvPr>
          <p:cNvSpPr>
            <a:spLocks noGrp="1"/>
          </p:cNvSpPr>
          <p:nvPr>
            <p:ph type="body" sz="half" idx="1"/>
          </p:nvPr>
        </p:nvSpPr>
        <p:spPr/>
        <p:txBody>
          <a:bodyPr>
            <a:normAutofit fontScale="62500" lnSpcReduction="20000"/>
          </a:bodyPr>
          <a:lstStyle/>
          <a:p>
            <a:r>
              <a:rPr lang="en-GB" dirty="0"/>
              <a:t>Kubernetes offers a generic scheduler component that performs the following three steps for computing a placement for a Pod: </a:t>
            </a:r>
          </a:p>
          <a:p>
            <a:pPr lvl="1"/>
            <a:r>
              <a:rPr lang="en-GB" dirty="0"/>
              <a:t>(1) filter the nodes using a set of predicates, </a:t>
            </a:r>
          </a:p>
          <a:p>
            <a:pPr lvl="1"/>
            <a:r>
              <a:rPr lang="en-GB" dirty="0"/>
              <a:t>(2) prioritize the filtered list of nodes using priority functions and </a:t>
            </a:r>
          </a:p>
          <a:p>
            <a:pPr lvl="1"/>
            <a:r>
              <a:rPr lang="en-GB" dirty="0"/>
              <a:t>(3) select the best fit node. </a:t>
            </a:r>
          </a:p>
          <a:p>
            <a:r>
              <a:rPr lang="en-GB" dirty="0"/>
              <a:t>The default scheduling algorithm guarantees that replicated Pods of the same ReplicaSet or StatefulSet are always spread on different nodes, and that nodes with conflicting hardware states (such as ports already in use by other containers) are filtered out. </a:t>
            </a:r>
          </a:p>
          <a:p>
            <a:r>
              <a:rPr lang="en-GB" dirty="0">
                <a:hlinkClick r:id="rId2"/>
              </a:rPr>
              <a:t>https://docs.okd.io/3.11/admin_guide/scheduling/scheduler.html#generic-scheduler</a:t>
            </a:r>
            <a:endParaRPr lang="en-GB" dirty="0"/>
          </a:p>
          <a:p>
            <a:r>
              <a:rPr lang="en-GB" dirty="0">
                <a:hlinkClick r:id="rId3"/>
              </a:rPr>
              <a:t>https://docs.okd.io/latest/admin_guide/scheduling/scheduler.html#default-scheduler-policy</a:t>
            </a:r>
            <a:endParaRPr lang="en-GB" dirty="0"/>
          </a:p>
          <a:p>
            <a:endParaRPr lang="en-GB" i="1" dirty="0"/>
          </a:p>
        </p:txBody>
      </p:sp>
      <p:sp>
        <p:nvSpPr>
          <p:cNvPr id="4" name="Tijdelijke aanduiding voor tekst 3">
            <a:extLst>
              <a:ext uri="{FF2B5EF4-FFF2-40B4-BE49-F238E27FC236}">
                <a16:creationId xmlns:a16="http://schemas.microsoft.com/office/drawing/2014/main" xmlns="" id="{39FFA7D2-10B9-4D4B-B38C-984B080D7AEF}"/>
              </a:ext>
            </a:extLst>
          </p:cNvPr>
          <p:cNvSpPr>
            <a:spLocks noGrp="1"/>
          </p:cNvSpPr>
          <p:nvPr>
            <p:ph type="body" sz="quarter" idx="13"/>
          </p:nvPr>
        </p:nvSpPr>
        <p:spPr/>
        <p:txBody>
          <a:bodyPr>
            <a:normAutofit fontScale="77500" lnSpcReduction="20000"/>
          </a:bodyPr>
          <a:lstStyle/>
          <a:p>
            <a:pPr marL="0" indent="0">
              <a:buNone/>
            </a:pPr>
            <a:r>
              <a:rPr lang="en-GB" dirty="0"/>
              <a:t>Controlling scheduling behaviour by means of expressive placement constraints</a:t>
            </a:r>
          </a:p>
          <a:p>
            <a:pPr marL="0" indent="0">
              <a:buNone/>
            </a:pPr>
            <a:endParaRPr lang="en-GB" dirty="0"/>
          </a:p>
        </p:txBody>
      </p:sp>
      <p:sp>
        <p:nvSpPr>
          <p:cNvPr id="5" name="Slide Number Placeholder 4"/>
          <p:cNvSpPr>
            <a:spLocks noGrp="1"/>
          </p:cNvSpPr>
          <p:nvPr>
            <p:ph type="sldNum" sz="quarter" idx="2"/>
          </p:nvPr>
        </p:nvSpPr>
        <p:spPr/>
        <p:txBody>
          <a:bodyPr/>
          <a:lstStyle/>
          <a:p>
            <a:fld id="{86CB4B4D-7CA3-9044-876B-883B54F8677D}" type="slidenum">
              <a:rPr lang="en-GB" smtClean="0"/>
              <a:t>92</a:t>
            </a:fld>
            <a:endParaRPr lang="en-GB"/>
          </a:p>
        </p:txBody>
      </p:sp>
    </p:spTree>
    <p:extLst>
      <p:ext uri="{BB962C8B-B14F-4D97-AF65-F5344CB8AC3E}">
        <p14:creationId xmlns:p14="http://schemas.microsoft.com/office/powerpoint/2010/main" val="468034358"/>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xmlns="" id="{6DCBEA60-5D89-4986-ABBC-D5837C91891A}"/>
              </a:ext>
            </a:extLst>
          </p:cNvPr>
          <p:cNvSpPr>
            <a:spLocks noGrp="1"/>
          </p:cNvSpPr>
          <p:nvPr>
            <p:ph type="body" sz="half" idx="1"/>
          </p:nvPr>
        </p:nvSpPr>
        <p:spPr>
          <a:xfrm>
            <a:off x="160629" y="1099534"/>
            <a:ext cx="8753478" cy="1472216"/>
          </a:xfrm>
        </p:spPr>
        <p:txBody>
          <a:bodyPr>
            <a:normAutofit fontScale="62500" lnSpcReduction="20000"/>
          </a:bodyPr>
          <a:lstStyle/>
          <a:p>
            <a:r>
              <a:rPr lang="fr-BE" dirty="0" err="1"/>
              <a:t>nodeSelector</a:t>
            </a:r>
            <a:endParaRPr lang="fr-BE" dirty="0"/>
          </a:p>
          <a:p>
            <a:pPr lvl="1"/>
            <a:r>
              <a:rPr lang="fr-BE" dirty="0"/>
              <a:t>Step1: </a:t>
            </a:r>
            <a:r>
              <a:rPr lang="fr-BE" dirty="0" err="1"/>
              <a:t>add</a:t>
            </a:r>
            <a:r>
              <a:rPr lang="fr-BE" dirty="0"/>
              <a:t> label to </a:t>
            </a:r>
            <a:r>
              <a:rPr lang="fr-BE" dirty="0" err="1"/>
              <a:t>node</a:t>
            </a:r>
            <a:r>
              <a:rPr lang="fr-BE" dirty="0"/>
              <a:t> or use a </a:t>
            </a:r>
            <a:r>
              <a:rPr lang="fr-BE" dirty="0">
                <a:hlinkClick r:id="rId2"/>
              </a:rPr>
              <a:t>built-in </a:t>
            </a:r>
            <a:r>
              <a:rPr lang="fr-BE" dirty="0" err="1">
                <a:hlinkClick r:id="rId2"/>
              </a:rPr>
              <a:t>node</a:t>
            </a:r>
            <a:r>
              <a:rPr lang="fr-BE" dirty="0">
                <a:hlinkClick r:id="rId2"/>
              </a:rPr>
              <a:t> label</a:t>
            </a:r>
            <a:endParaRPr lang="fr-BE" dirty="0"/>
          </a:p>
          <a:p>
            <a:pPr marL="411480" lvl="1" indent="0">
              <a:buNone/>
            </a:pPr>
            <a:r>
              <a:rPr lang="en-GB" dirty="0">
                <a:latin typeface="Courier New" panose="02070309020205020404" pitchFamily="49" charset="0"/>
                <a:cs typeface="Courier New" panose="02070309020205020404" pitchFamily="49" charset="0"/>
              </a:rPr>
              <a:t>   kubectl label nodes &lt;node-name&gt; &lt;label-key&gt;=&lt;label-value&gt;</a:t>
            </a:r>
          </a:p>
          <a:p>
            <a:pPr lvl="1"/>
            <a:r>
              <a:rPr lang="en-GB" dirty="0">
                <a:latin typeface="Arial" panose="020B0604020202020204" pitchFamily="34" charset="0"/>
                <a:cs typeface="Arial" panose="020B0604020202020204" pitchFamily="34" charset="0"/>
              </a:rPr>
              <a:t>Step2: </a:t>
            </a:r>
            <a:r>
              <a:rPr lang="en-GB" dirty="0"/>
              <a:t>Add a </a:t>
            </a:r>
            <a:r>
              <a:rPr lang="en-GB" dirty="0" err="1"/>
              <a:t>nodeSelector</a:t>
            </a:r>
            <a:r>
              <a:rPr lang="en-GB" dirty="0"/>
              <a:t> field to your pod configuration</a:t>
            </a:r>
          </a:p>
          <a:p>
            <a:pPr marL="411480" lvl="1" indent="0">
              <a:buNone/>
            </a:pPr>
            <a:endParaRPr lang="en-GB" dirty="0"/>
          </a:p>
          <a:p>
            <a:pPr lvl="1"/>
            <a:endParaRPr lang="en-GB" dirty="0"/>
          </a:p>
          <a:p>
            <a:pPr marL="411480" lvl="1" indent="0">
              <a:buNone/>
            </a:pPr>
            <a:endParaRPr lang="en-GB" dirty="0"/>
          </a:p>
          <a:p>
            <a:pPr lvl="1"/>
            <a:endParaRPr lang="en-GB" dirty="0"/>
          </a:p>
          <a:p>
            <a:endParaRPr lang="en-GB" dirty="0">
              <a:latin typeface="Arial" panose="020B0604020202020204" pitchFamily="34" charset="0"/>
              <a:cs typeface="Arial" panose="020B0604020202020204" pitchFamily="34" charset="0"/>
            </a:endParaRPr>
          </a:p>
        </p:txBody>
      </p:sp>
      <p:pic>
        <p:nvPicPr>
          <p:cNvPr id="7" name="Afbeelding 6">
            <a:extLst>
              <a:ext uri="{FF2B5EF4-FFF2-40B4-BE49-F238E27FC236}">
                <a16:creationId xmlns:a16="http://schemas.microsoft.com/office/drawing/2014/main" xmlns="" id="{4B75AA06-B0FE-4AAE-A2A5-E00C818DF756}"/>
              </a:ext>
            </a:extLst>
          </p:cNvPr>
          <p:cNvPicPr>
            <a:picLocks noChangeAspect="1"/>
          </p:cNvPicPr>
          <p:nvPr/>
        </p:nvPicPr>
        <p:blipFill>
          <a:blip r:embed="rId3"/>
          <a:stretch>
            <a:fillRect/>
          </a:stretch>
        </p:blipFill>
        <p:spPr>
          <a:xfrm>
            <a:off x="891514" y="2502569"/>
            <a:ext cx="3277708" cy="2496394"/>
          </a:xfrm>
          <a:prstGeom prst="rect">
            <a:avLst/>
          </a:prstGeom>
        </p:spPr>
      </p:pic>
      <p:sp>
        <p:nvSpPr>
          <p:cNvPr id="10" name="Titel 1">
            <a:extLst>
              <a:ext uri="{FF2B5EF4-FFF2-40B4-BE49-F238E27FC236}">
                <a16:creationId xmlns:a16="http://schemas.microsoft.com/office/drawing/2014/main" xmlns="" id="{487124D5-04CE-48E3-8E80-BDF4278E5213}"/>
              </a:ext>
            </a:extLst>
          </p:cNvPr>
          <p:cNvSpPr>
            <a:spLocks noGrp="1"/>
          </p:cNvSpPr>
          <p:nvPr>
            <p:ph type="title"/>
          </p:nvPr>
        </p:nvSpPr>
        <p:spPr>
          <a:xfrm>
            <a:off x="160631" y="144538"/>
            <a:ext cx="8753476" cy="523221"/>
          </a:xfrm>
        </p:spPr>
        <p:txBody>
          <a:bodyPr/>
          <a:lstStyle/>
          <a:p>
            <a:r>
              <a:rPr lang="fr-BE" dirty="0"/>
              <a:t>Container QoS Management</a:t>
            </a:r>
            <a:endParaRPr lang="en-GB" dirty="0"/>
          </a:p>
        </p:txBody>
      </p:sp>
      <p:sp>
        <p:nvSpPr>
          <p:cNvPr id="11" name="Tijdelijke aanduiding voor tekst 3">
            <a:extLst>
              <a:ext uri="{FF2B5EF4-FFF2-40B4-BE49-F238E27FC236}">
                <a16:creationId xmlns:a16="http://schemas.microsoft.com/office/drawing/2014/main" xmlns="" id="{E7879B1F-D2BE-4EE2-A811-0768ECCDFAF8}"/>
              </a:ext>
            </a:extLst>
          </p:cNvPr>
          <p:cNvSpPr>
            <a:spLocks noGrp="1"/>
          </p:cNvSpPr>
          <p:nvPr>
            <p:ph type="body" sz="quarter" idx="13"/>
          </p:nvPr>
        </p:nvSpPr>
        <p:spPr>
          <a:xfrm>
            <a:off x="160631" y="496491"/>
            <a:ext cx="8753476" cy="523221"/>
          </a:xfrm>
        </p:spPr>
        <p:txBody>
          <a:bodyPr>
            <a:normAutofit fontScale="77500" lnSpcReduction="20000"/>
          </a:bodyPr>
          <a:lstStyle/>
          <a:p>
            <a:pPr marL="0" indent="0">
              <a:buNone/>
            </a:pPr>
            <a:r>
              <a:rPr lang="en-GB" dirty="0"/>
              <a:t>Controlling scheduling behaviour by means of expressive placement constraints</a:t>
            </a:r>
          </a:p>
        </p:txBody>
      </p:sp>
      <p:sp>
        <p:nvSpPr>
          <p:cNvPr id="2" name="Slide Number Placeholder 1"/>
          <p:cNvSpPr>
            <a:spLocks noGrp="1"/>
          </p:cNvSpPr>
          <p:nvPr>
            <p:ph type="sldNum" sz="quarter" idx="2"/>
          </p:nvPr>
        </p:nvSpPr>
        <p:spPr/>
        <p:txBody>
          <a:bodyPr/>
          <a:lstStyle/>
          <a:p>
            <a:fld id="{86CB4B4D-7CA3-9044-876B-883B54F8677D}" type="slidenum">
              <a:rPr lang="en-GB" smtClean="0"/>
              <a:t>93</a:t>
            </a:fld>
            <a:endParaRPr lang="en-GB"/>
          </a:p>
        </p:txBody>
      </p:sp>
    </p:spTree>
    <p:extLst>
      <p:ext uri="{BB962C8B-B14F-4D97-AF65-F5344CB8AC3E}">
        <p14:creationId xmlns:p14="http://schemas.microsoft.com/office/powerpoint/2010/main" val="1527122166"/>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xmlns="" id="{262254FA-3188-448B-8E41-AFC956D34DF6}"/>
              </a:ext>
            </a:extLst>
          </p:cNvPr>
          <p:cNvSpPr>
            <a:spLocks noGrp="1"/>
          </p:cNvSpPr>
          <p:nvPr>
            <p:ph type="body" sz="half" idx="1"/>
          </p:nvPr>
        </p:nvSpPr>
        <p:spPr>
          <a:xfrm>
            <a:off x="67252" y="1918266"/>
            <a:ext cx="2575696" cy="3502947"/>
          </a:xfrm>
        </p:spPr>
        <p:txBody>
          <a:bodyPr/>
          <a:lstStyle/>
          <a:p>
            <a:r>
              <a:rPr lang="fr-BE" sz="1400" dirty="0"/>
              <a:t>Node </a:t>
            </a:r>
            <a:r>
              <a:rPr lang="fr-BE" sz="1400" dirty="0" err="1"/>
              <a:t>affinity</a:t>
            </a:r>
            <a:r>
              <a:rPr lang="fr-BE" sz="1400" dirty="0"/>
              <a:t> and anti-</a:t>
            </a:r>
            <a:r>
              <a:rPr lang="fr-BE" sz="1400" dirty="0" err="1"/>
              <a:t>affinity</a:t>
            </a:r>
            <a:endParaRPr lang="fr-BE" sz="1400" dirty="0"/>
          </a:p>
          <a:p>
            <a:r>
              <a:rPr lang="fr-BE" sz="1400" dirty="0">
                <a:hlinkClick r:id="rId2"/>
              </a:rPr>
              <a:t>https://kubernetes.io/docs/concepts/configuration/assign-pod-node/#node-affinity</a:t>
            </a:r>
            <a:endParaRPr lang="fr-BE" sz="1400" dirty="0"/>
          </a:p>
          <a:p>
            <a:endParaRPr lang="fr-BE" sz="1400" dirty="0"/>
          </a:p>
          <a:p>
            <a:endParaRPr lang="en-GB" dirty="0"/>
          </a:p>
        </p:txBody>
      </p:sp>
      <p:pic>
        <p:nvPicPr>
          <p:cNvPr id="6" name="Afbeelding 5">
            <a:extLst>
              <a:ext uri="{FF2B5EF4-FFF2-40B4-BE49-F238E27FC236}">
                <a16:creationId xmlns:a16="http://schemas.microsoft.com/office/drawing/2014/main" xmlns="" id="{1FBA5ABD-5F0E-4C84-9CC9-AD52E2A4069E}"/>
              </a:ext>
            </a:extLst>
          </p:cNvPr>
          <p:cNvPicPr>
            <a:picLocks noChangeAspect="1"/>
          </p:cNvPicPr>
          <p:nvPr/>
        </p:nvPicPr>
        <p:blipFill>
          <a:blip r:embed="rId3"/>
          <a:stretch>
            <a:fillRect/>
          </a:stretch>
        </p:blipFill>
        <p:spPr>
          <a:xfrm>
            <a:off x="2980122" y="-852523"/>
            <a:ext cx="6040378" cy="5592216"/>
          </a:xfrm>
          <a:prstGeom prst="rect">
            <a:avLst/>
          </a:prstGeom>
        </p:spPr>
      </p:pic>
      <p:sp>
        <p:nvSpPr>
          <p:cNvPr id="7" name="Tekstvak 6">
            <a:extLst>
              <a:ext uri="{FF2B5EF4-FFF2-40B4-BE49-F238E27FC236}">
                <a16:creationId xmlns:a16="http://schemas.microsoft.com/office/drawing/2014/main" xmlns="" id="{71B29FAB-7975-4C63-B377-5C6B7F6D81B6}"/>
              </a:ext>
            </a:extLst>
          </p:cNvPr>
          <p:cNvSpPr txBox="1"/>
          <p:nvPr/>
        </p:nvSpPr>
        <p:spPr>
          <a:xfrm>
            <a:off x="2447978" y="1623568"/>
            <a:ext cx="165692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fr-BE" dirty="0">
                <a:solidFill>
                  <a:srgbClr val="00B050"/>
                </a:solidFill>
              </a:rPr>
              <a:t>h</a:t>
            </a:r>
            <a:r>
              <a:rPr kumimoji="0" lang="fr-BE" sz="1600" b="0" i="0" u="none" strike="noStrike" cap="none" spc="0" normalizeH="0" baseline="0" dirty="0">
                <a:ln>
                  <a:noFill/>
                </a:ln>
                <a:solidFill>
                  <a:srgbClr val="00B050"/>
                </a:solidFill>
                <a:effectLst/>
                <a:uFillTx/>
                <a:latin typeface="Arial"/>
                <a:ea typeface="Arial"/>
                <a:cs typeface="Arial"/>
                <a:sym typeface="Arial"/>
              </a:rPr>
              <a:t>ard </a:t>
            </a:r>
            <a:r>
              <a:rPr kumimoji="0" lang="fr-BE" sz="1600" b="0" i="0" u="none" strike="noStrike" cap="none" spc="0" normalizeH="0" baseline="0" dirty="0" err="1">
                <a:ln>
                  <a:noFill/>
                </a:ln>
                <a:solidFill>
                  <a:srgbClr val="00B050"/>
                </a:solidFill>
                <a:effectLst/>
                <a:uFillTx/>
                <a:latin typeface="Arial"/>
                <a:ea typeface="Arial"/>
                <a:cs typeface="Arial"/>
                <a:sym typeface="Arial"/>
              </a:rPr>
              <a:t>constraint</a:t>
            </a:r>
            <a:endParaRPr kumimoji="0" lang="en-GB" sz="1600" b="0" i="0" u="none" strike="noStrike" cap="none" spc="0" normalizeH="0" baseline="0" dirty="0">
              <a:ln>
                <a:noFill/>
              </a:ln>
              <a:solidFill>
                <a:srgbClr val="00B050"/>
              </a:solidFill>
              <a:effectLst/>
              <a:uFillTx/>
              <a:latin typeface="Arial"/>
              <a:ea typeface="Arial"/>
              <a:cs typeface="Arial"/>
              <a:sym typeface="Arial"/>
            </a:endParaRPr>
          </a:p>
        </p:txBody>
      </p:sp>
      <p:sp>
        <p:nvSpPr>
          <p:cNvPr id="8" name="Tekstvak 7">
            <a:extLst>
              <a:ext uri="{FF2B5EF4-FFF2-40B4-BE49-F238E27FC236}">
                <a16:creationId xmlns:a16="http://schemas.microsoft.com/office/drawing/2014/main" xmlns="" id="{3B92DCD4-BC12-4BEE-B99C-0D6AD7230E0C}"/>
              </a:ext>
            </a:extLst>
          </p:cNvPr>
          <p:cNvSpPr txBox="1"/>
          <p:nvPr/>
        </p:nvSpPr>
        <p:spPr>
          <a:xfrm>
            <a:off x="2619723" y="2882906"/>
            <a:ext cx="165692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fr-BE" sz="1600" b="0" i="0" u="none" strike="noStrike" cap="none" spc="0" normalizeH="0" baseline="0" dirty="0">
                <a:ln>
                  <a:noFill/>
                </a:ln>
                <a:solidFill>
                  <a:srgbClr val="00B050"/>
                </a:solidFill>
                <a:effectLst/>
                <a:uFillTx/>
                <a:latin typeface="Arial"/>
                <a:ea typeface="Arial"/>
                <a:cs typeface="Arial"/>
                <a:sym typeface="Arial"/>
              </a:rPr>
              <a:t>soft </a:t>
            </a:r>
            <a:r>
              <a:rPr kumimoji="0" lang="fr-BE" sz="1600" b="0" i="0" u="none" strike="noStrike" cap="none" spc="0" normalizeH="0" baseline="0" dirty="0" err="1">
                <a:ln>
                  <a:noFill/>
                </a:ln>
                <a:solidFill>
                  <a:srgbClr val="00B050"/>
                </a:solidFill>
                <a:effectLst/>
                <a:uFillTx/>
                <a:latin typeface="Arial"/>
                <a:ea typeface="Arial"/>
                <a:cs typeface="Arial"/>
                <a:sym typeface="Arial"/>
              </a:rPr>
              <a:t>constraint</a:t>
            </a:r>
            <a:endParaRPr kumimoji="0" lang="en-GB" sz="1600" b="0" i="0" u="none" strike="noStrike" cap="none" spc="0" normalizeH="0" baseline="0" dirty="0">
              <a:ln>
                <a:noFill/>
              </a:ln>
              <a:solidFill>
                <a:srgbClr val="00B050"/>
              </a:solidFill>
              <a:effectLst/>
              <a:uFillTx/>
              <a:latin typeface="Arial"/>
              <a:ea typeface="Arial"/>
              <a:cs typeface="Arial"/>
              <a:sym typeface="Arial"/>
            </a:endParaRPr>
          </a:p>
        </p:txBody>
      </p:sp>
      <p:cxnSp>
        <p:nvCxnSpPr>
          <p:cNvPr id="10" name="Rechte verbindingslijn met pijl 9">
            <a:extLst>
              <a:ext uri="{FF2B5EF4-FFF2-40B4-BE49-F238E27FC236}">
                <a16:creationId xmlns:a16="http://schemas.microsoft.com/office/drawing/2014/main" xmlns="" id="{076F8CE8-D6B6-4F3B-9208-0DD37AF70ECF}"/>
              </a:ext>
            </a:extLst>
          </p:cNvPr>
          <p:cNvCxnSpPr/>
          <p:nvPr/>
        </p:nvCxnSpPr>
        <p:spPr>
          <a:xfrm flipV="1">
            <a:off x="3273000" y="845648"/>
            <a:ext cx="330009" cy="708975"/>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Rechte verbindingslijn met pijl 11">
            <a:extLst>
              <a:ext uri="{FF2B5EF4-FFF2-40B4-BE49-F238E27FC236}">
                <a16:creationId xmlns:a16="http://schemas.microsoft.com/office/drawing/2014/main" xmlns="" id="{6E8EED03-7927-440E-8EAF-F26AC78156AB}"/>
              </a:ext>
            </a:extLst>
          </p:cNvPr>
          <p:cNvCxnSpPr>
            <a:cxnSpLocks/>
            <a:stCxn id="8" idx="0"/>
          </p:cNvCxnSpPr>
          <p:nvPr/>
        </p:nvCxnSpPr>
        <p:spPr>
          <a:xfrm flipV="1">
            <a:off x="3448183" y="2486730"/>
            <a:ext cx="86074" cy="396176"/>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Tekstvak 12">
            <a:extLst>
              <a:ext uri="{FF2B5EF4-FFF2-40B4-BE49-F238E27FC236}">
                <a16:creationId xmlns:a16="http://schemas.microsoft.com/office/drawing/2014/main" xmlns="" id="{3AF28081-BF9F-465D-8B6A-E70BD5DAC928}"/>
              </a:ext>
            </a:extLst>
          </p:cNvPr>
          <p:cNvSpPr txBox="1"/>
          <p:nvPr/>
        </p:nvSpPr>
        <p:spPr>
          <a:xfrm>
            <a:off x="6063504" y="2515595"/>
            <a:ext cx="295699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fr-BE" sz="1600" b="0" i="0" u="none" strike="noStrike" cap="none" spc="0" normalizeH="0" baseline="0" dirty="0" err="1">
                <a:ln>
                  <a:noFill/>
                </a:ln>
                <a:solidFill>
                  <a:srgbClr val="00B050"/>
                </a:solidFill>
                <a:effectLst/>
                <a:uFillTx/>
                <a:latin typeface="Arial"/>
                <a:ea typeface="Arial"/>
                <a:cs typeface="Arial"/>
                <a:sym typeface="Arial"/>
              </a:rPr>
              <a:t>weight</a:t>
            </a:r>
            <a:r>
              <a:rPr lang="fr-BE" dirty="0">
                <a:solidFill>
                  <a:srgbClr val="00B050"/>
                </a:solidFill>
              </a:rPr>
              <a:t>: [1,100] </a:t>
            </a:r>
            <a:r>
              <a:rPr lang="fr-BE" dirty="0" err="1">
                <a:solidFill>
                  <a:srgbClr val="00B050"/>
                </a:solidFill>
              </a:rPr>
              <a:t>added</a:t>
            </a:r>
            <a:r>
              <a:rPr lang="fr-BE" dirty="0">
                <a:solidFill>
                  <a:srgbClr val="00B050"/>
                </a:solidFill>
              </a:rPr>
              <a:t> to </a:t>
            </a:r>
            <a:r>
              <a:rPr lang="fr-BE" dirty="0" err="1">
                <a:solidFill>
                  <a:srgbClr val="00B050"/>
                </a:solidFill>
              </a:rPr>
              <a:t>priority</a:t>
            </a:r>
            <a:r>
              <a:rPr lang="fr-BE" dirty="0">
                <a:solidFill>
                  <a:srgbClr val="00B050"/>
                </a:solidFill>
              </a:rPr>
              <a:t> </a:t>
            </a:r>
            <a:r>
              <a:rPr lang="fr-BE" dirty="0" err="1">
                <a:solidFill>
                  <a:srgbClr val="00B050"/>
                </a:solidFill>
              </a:rPr>
              <a:t>function</a:t>
            </a:r>
            <a:r>
              <a:rPr lang="fr-BE" dirty="0">
                <a:solidFill>
                  <a:srgbClr val="00B050"/>
                </a:solidFill>
              </a:rPr>
              <a:t> of </a:t>
            </a:r>
            <a:r>
              <a:rPr lang="fr-BE" dirty="0" err="1">
                <a:solidFill>
                  <a:srgbClr val="00B050"/>
                </a:solidFill>
              </a:rPr>
              <a:t>selected</a:t>
            </a:r>
            <a:r>
              <a:rPr lang="fr-BE" dirty="0">
                <a:solidFill>
                  <a:srgbClr val="00B050"/>
                </a:solidFill>
              </a:rPr>
              <a:t> </a:t>
            </a:r>
            <a:r>
              <a:rPr lang="fr-BE" dirty="0" err="1">
                <a:solidFill>
                  <a:srgbClr val="00B050"/>
                </a:solidFill>
              </a:rPr>
              <a:t>node</a:t>
            </a:r>
            <a:endParaRPr kumimoji="0" lang="en-GB" sz="1600" b="0" i="0" u="none" strike="noStrike" cap="none" spc="0" normalizeH="0" baseline="0" dirty="0">
              <a:ln>
                <a:noFill/>
              </a:ln>
              <a:solidFill>
                <a:srgbClr val="00B050"/>
              </a:solidFill>
              <a:effectLst/>
              <a:uFillTx/>
              <a:latin typeface="Arial"/>
              <a:ea typeface="Arial"/>
              <a:cs typeface="Arial"/>
              <a:sym typeface="Arial"/>
            </a:endParaRPr>
          </a:p>
        </p:txBody>
      </p:sp>
      <p:cxnSp>
        <p:nvCxnSpPr>
          <p:cNvPr id="14" name="Rechte verbindingslijn met pijl 13">
            <a:extLst>
              <a:ext uri="{FF2B5EF4-FFF2-40B4-BE49-F238E27FC236}">
                <a16:creationId xmlns:a16="http://schemas.microsoft.com/office/drawing/2014/main" xmlns="" id="{D79582FA-71F1-4F87-BB68-AC675EE435FF}"/>
              </a:ext>
            </a:extLst>
          </p:cNvPr>
          <p:cNvCxnSpPr>
            <a:cxnSpLocks/>
            <a:stCxn id="13" idx="1"/>
          </p:cNvCxnSpPr>
          <p:nvPr/>
        </p:nvCxnSpPr>
        <p:spPr>
          <a:xfrm flipH="1" flipV="1">
            <a:off x="4881384" y="2630436"/>
            <a:ext cx="1182120" cy="177546"/>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 name="Titel 1">
            <a:extLst>
              <a:ext uri="{FF2B5EF4-FFF2-40B4-BE49-F238E27FC236}">
                <a16:creationId xmlns:a16="http://schemas.microsoft.com/office/drawing/2014/main" xmlns="" id="{F48EF1E5-B9C2-4FF1-B02C-13797F41D41D}"/>
              </a:ext>
            </a:extLst>
          </p:cNvPr>
          <p:cNvSpPr>
            <a:spLocks noGrp="1"/>
          </p:cNvSpPr>
          <p:nvPr>
            <p:ph type="title"/>
          </p:nvPr>
        </p:nvSpPr>
        <p:spPr>
          <a:xfrm>
            <a:off x="160631" y="144538"/>
            <a:ext cx="3611269" cy="523221"/>
          </a:xfrm>
        </p:spPr>
        <p:txBody>
          <a:bodyPr>
            <a:normAutofit fontScale="90000"/>
          </a:bodyPr>
          <a:lstStyle/>
          <a:p>
            <a:r>
              <a:rPr lang="fr-BE" dirty="0"/>
              <a:t>Container QoS Management</a:t>
            </a:r>
            <a:endParaRPr lang="en-GB" dirty="0"/>
          </a:p>
        </p:txBody>
      </p:sp>
      <p:sp>
        <p:nvSpPr>
          <p:cNvPr id="17" name="Tijdelijke aanduiding voor tekst 3">
            <a:extLst>
              <a:ext uri="{FF2B5EF4-FFF2-40B4-BE49-F238E27FC236}">
                <a16:creationId xmlns:a16="http://schemas.microsoft.com/office/drawing/2014/main" xmlns="" id="{A71A0709-056A-4D39-96DF-0B92F5C11E2E}"/>
              </a:ext>
            </a:extLst>
          </p:cNvPr>
          <p:cNvSpPr>
            <a:spLocks noGrp="1"/>
          </p:cNvSpPr>
          <p:nvPr>
            <p:ph type="body" sz="quarter" idx="13"/>
          </p:nvPr>
        </p:nvSpPr>
        <p:spPr>
          <a:xfrm>
            <a:off x="160631" y="1031402"/>
            <a:ext cx="3112369" cy="701110"/>
          </a:xfrm>
        </p:spPr>
        <p:txBody>
          <a:bodyPr>
            <a:normAutofit fontScale="62500" lnSpcReduction="20000"/>
          </a:bodyPr>
          <a:lstStyle/>
          <a:p>
            <a:pPr marL="0" indent="0">
              <a:buNone/>
            </a:pPr>
            <a:r>
              <a:rPr lang="en-GB" dirty="0"/>
              <a:t>E</a:t>
            </a:r>
            <a:r>
              <a:rPr lang="en-GB" dirty="0" smtClean="0"/>
              <a:t>xpressive </a:t>
            </a:r>
            <a:r>
              <a:rPr lang="en-GB" dirty="0"/>
              <a:t>placement constraints</a:t>
            </a:r>
          </a:p>
        </p:txBody>
      </p:sp>
      <p:sp>
        <p:nvSpPr>
          <p:cNvPr id="2" name="Slide Number Placeholder 1"/>
          <p:cNvSpPr>
            <a:spLocks noGrp="1"/>
          </p:cNvSpPr>
          <p:nvPr>
            <p:ph type="sldNum" sz="quarter" idx="2"/>
          </p:nvPr>
        </p:nvSpPr>
        <p:spPr/>
        <p:txBody>
          <a:bodyPr/>
          <a:lstStyle/>
          <a:p>
            <a:fld id="{86CB4B4D-7CA3-9044-876B-883B54F8677D}" type="slidenum">
              <a:rPr lang="en-GB" smtClean="0"/>
              <a:t>94</a:t>
            </a:fld>
            <a:endParaRPr lang="en-GB"/>
          </a:p>
        </p:txBody>
      </p:sp>
    </p:spTree>
    <p:extLst>
      <p:ext uri="{BB962C8B-B14F-4D97-AF65-F5344CB8AC3E}">
        <p14:creationId xmlns:p14="http://schemas.microsoft.com/office/powerpoint/2010/main" val="2404199622"/>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xmlns="" id="{1DC1B6F2-688A-43AB-9B8A-20AADF7E176E}"/>
              </a:ext>
            </a:extLst>
          </p:cNvPr>
          <p:cNvPicPr>
            <a:picLocks noChangeAspect="1"/>
          </p:cNvPicPr>
          <p:nvPr/>
        </p:nvPicPr>
        <p:blipFill>
          <a:blip r:embed="rId2"/>
          <a:stretch>
            <a:fillRect/>
          </a:stretch>
        </p:blipFill>
        <p:spPr>
          <a:xfrm>
            <a:off x="3080495" y="139835"/>
            <a:ext cx="5949738" cy="4150043"/>
          </a:xfrm>
          <a:prstGeom prst="rect">
            <a:avLst/>
          </a:prstGeom>
        </p:spPr>
      </p:pic>
      <p:sp>
        <p:nvSpPr>
          <p:cNvPr id="3" name="Tijdelijke aanduiding voor tekst 2">
            <a:extLst>
              <a:ext uri="{FF2B5EF4-FFF2-40B4-BE49-F238E27FC236}">
                <a16:creationId xmlns:a16="http://schemas.microsoft.com/office/drawing/2014/main" xmlns="" id="{262254FA-3188-448B-8E41-AFC956D34DF6}"/>
              </a:ext>
            </a:extLst>
          </p:cNvPr>
          <p:cNvSpPr>
            <a:spLocks noGrp="1"/>
          </p:cNvSpPr>
          <p:nvPr>
            <p:ph type="body" sz="half" idx="1"/>
          </p:nvPr>
        </p:nvSpPr>
        <p:spPr>
          <a:xfrm>
            <a:off x="102328" y="1623568"/>
            <a:ext cx="2442752" cy="3502947"/>
          </a:xfrm>
        </p:spPr>
        <p:txBody>
          <a:bodyPr>
            <a:normAutofit fontScale="92500"/>
          </a:bodyPr>
          <a:lstStyle/>
          <a:p>
            <a:r>
              <a:rPr lang="fr-BE" sz="1400" dirty="0" err="1"/>
              <a:t>Pod</a:t>
            </a:r>
            <a:r>
              <a:rPr lang="fr-BE" sz="1400" dirty="0"/>
              <a:t> </a:t>
            </a:r>
            <a:r>
              <a:rPr lang="fr-BE" sz="1400" dirty="0" err="1"/>
              <a:t>affinity</a:t>
            </a:r>
            <a:r>
              <a:rPr lang="fr-BE" sz="1400" dirty="0"/>
              <a:t> and anti-</a:t>
            </a:r>
            <a:r>
              <a:rPr lang="fr-BE" sz="1400" dirty="0" err="1"/>
              <a:t>affinity</a:t>
            </a:r>
            <a:endParaRPr lang="fr-BE" sz="1400" dirty="0"/>
          </a:p>
          <a:p>
            <a:endParaRPr lang="fr-BE" sz="1400" dirty="0"/>
          </a:p>
          <a:p>
            <a:endParaRPr lang="fr-BE" sz="1400" dirty="0"/>
          </a:p>
          <a:p>
            <a:endParaRPr lang="fr-BE" sz="1400" dirty="0"/>
          </a:p>
          <a:p>
            <a:endParaRPr lang="fr-BE" sz="1400" dirty="0"/>
          </a:p>
          <a:p>
            <a:endParaRPr lang="fr-BE" sz="1400" dirty="0"/>
          </a:p>
          <a:p>
            <a:r>
              <a:rPr lang="fr-BE" sz="1400" dirty="0">
                <a:hlinkClick r:id="rId3"/>
              </a:rPr>
              <a:t>https://kubernetes.io/docs/concepts/configuration/assign-pod-node/#inter-pod-affinity-and-anti-affinity</a:t>
            </a:r>
            <a:endParaRPr lang="fr-BE" sz="1400" dirty="0"/>
          </a:p>
          <a:p>
            <a:endParaRPr lang="fr-BE" sz="1400" dirty="0"/>
          </a:p>
          <a:p>
            <a:endParaRPr lang="fr-BE" sz="1400" dirty="0"/>
          </a:p>
          <a:p>
            <a:endParaRPr lang="en-GB" dirty="0"/>
          </a:p>
        </p:txBody>
      </p:sp>
      <p:sp>
        <p:nvSpPr>
          <p:cNvPr id="7" name="Tekstvak 6">
            <a:extLst>
              <a:ext uri="{FF2B5EF4-FFF2-40B4-BE49-F238E27FC236}">
                <a16:creationId xmlns:a16="http://schemas.microsoft.com/office/drawing/2014/main" xmlns="" id="{71B29FAB-7975-4C63-B377-5C6B7F6D81B6}"/>
              </a:ext>
            </a:extLst>
          </p:cNvPr>
          <p:cNvSpPr txBox="1"/>
          <p:nvPr/>
        </p:nvSpPr>
        <p:spPr>
          <a:xfrm>
            <a:off x="2447978" y="1623568"/>
            <a:ext cx="165692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fr-BE" dirty="0">
                <a:solidFill>
                  <a:srgbClr val="00B050"/>
                </a:solidFill>
              </a:rPr>
              <a:t>h</a:t>
            </a:r>
            <a:r>
              <a:rPr kumimoji="0" lang="fr-BE" sz="1600" b="0" i="0" u="none" strike="noStrike" cap="none" spc="0" normalizeH="0" baseline="0" dirty="0">
                <a:ln>
                  <a:noFill/>
                </a:ln>
                <a:solidFill>
                  <a:srgbClr val="00B050"/>
                </a:solidFill>
                <a:effectLst/>
                <a:uFillTx/>
                <a:latin typeface="Arial"/>
                <a:ea typeface="Arial"/>
                <a:cs typeface="Arial"/>
                <a:sym typeface="Arial"/>
              </a:rPr>
              <a:t>ard </a:t>
            </a:r>
            <a:r>
              <a:rPr kumimoji="0" lang="fr-BE" sz="1600" b="0" i="0" u="none" strike="noStrike" cap="none" spc="0" normalizeH="0" baseline="0" dirty="0" err="1">
                <a:ln>
                  <a:noFill/>
                </a:ln>
                <a:solidFill>
                  <a:srgbClr val="00B050"/>
                </a:solidFill>
                <a:effectLst/>
                <a:uFillTx/>
                <a:latin typeface="Arial"/>
                <a:ea typeface="Arial"/>
                <a:cs typeface="Arial"/>
                <a:sym typeface="Arial"/>
              </a:rPr>
              <a:t>constraint</a:t>
            </a:r>
            <a:endParaRPr kumimoji="0" lang="en-GB" sz="1600" b="0" i="0" u="none" strike="noStrike" cap="none" spc="0" normalizeH="0" baseline="0" dirty="0">
              <a:ln>
                <a:noFill/>
              </a:ln>
              <a:solidFill>
                <a:srgbClr val="00B050"/>
              </a:solidFill>
              <a:effectLst/>
              <a:uFillTx/>
              <a:latin typeface="Arial"/>
              <a:ea typeface="Arial"/>
              <a:cs typeface="Arial"/>
              <a:sym typeface="Arial"/>
            </a:endParaRPr>
          </a:p>
        </p:txBody>
      </p:sp>
      <p:sp>
        <p:nvSpPr>
          <p:cNvPr id="8" name="Tekstvak 7">
            <a:extLst>
              <a:ext uri="{FF2B5EF4-FFF2-40B4-BE49-F238E27FC236}">
                <a16:creationId xmlns:a16="http://schemas.microsoft.com/office/drawing/2014/main" xmlns="" id="{3B92DCD4-BC12-4BEE-B99C-0D6AD7230E0C}"/>
              </a:ext>
            </a:extLst>
          </p:cNvPr>
          <p:cNvSpPr txBox="1"/>
          <p:nvPr/>
        </p:nvSpPr>
        <p:spPr>
          <a:xfrm>
            <a:off x="2252035" y="2784672"/>
            <a:ext cx="165692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fr-BE" sz="1600" b="0" i="0" u="none" strike="noStrike" cap="none" spc="0" normalizeH="0" baseline="0" dirty="0">
                <a:ln>
                  <a:noFill/>
                </a:ln>
                <a:solidFill>
                  <a:srgbClr val="00B050"/>
                </a:solidFill>
                <a:effectLst/>
                <a:uFillTx/>
                <a:latin typeface="Arial"/>
                <a:ea typeface="Arial"/>
                <a:cs typeface="Arial"/>
                <a:sym typeface="Arial"/>
              </a:rPr>
              <a:t>soft </a:t>
            </a:r>
            <a:r>
              <a:rPr kumimoji="0" lang="fr-BE" sz="1600" b="0" i="0" u="none" strike="noStrike" cap="none" spc="0" normalizeH="0" baseline="0" dirty="0" err="1">
                <a:ln>
                  <a:noFill/>
                </a:ln>
                <a:solidFill>
                  <a:srgbClr val="00B050"/>
                </a:solidFill>
                <a:effectLst/>
                <a:uFillTx/>
                <a:latin typeface="Arial"/>
                <a:ea typeface="Arial"/>
                <a:cs typeface="Arial"/>
                <a:sym typeface="Arial"/>
              </a:rPr>
              <a:t>constraint</a:t>
            </a:r>
            <a:endParaRPr kumimoji="0" lang="en-GB" sz="1600" b="0" i="0" u="none" strike="noStrike" cap="none" spc="0" normalizeH="0" baseline="0" dirty="0">
              <a:ln>
                <a:noFill/>
              </a:ln>
              <a:solidFill>
                <a:srgbClr val="00B050"/>
              </a:solidFill>
              <a:effectLst/>
              <a:uFillTx/>
              <a:latin typeface="Arial"/>
              <a:ea typeface="Arial"/>
              <a:cs typeface="Arial"/>
              <a:sym typeface="Arial"/>
            </a:endParaRPr>
          </a:p>
        </p:txBody>
      </p:sp>
      <p:cxnSp>
        <p:nvCxnSpPr>
          <p:cNvPr id="10" name="Rechte verbindingslijn met pijl 9">
            <a:extLst>
              <a:ext uri="{FF2B5EF4-FFF2-40B4-BE49-F238E27FC236}">
                <a16:creationId xmlns:a16="http://schemas.microsoft.com/office/drawing/2014/main" xmlns="" id="{076F8CE8-D6B6-4F3B-9208-0DD37AF70ECF}"/>
              </a:ext>
            </a:extLst>
          </p:cNvPr>
          <p:cNvCxnSpPr/>
          <p:nvPr/>
        </p:nvCxnSpPr>
        <p:spPr>
          <a:xfrm flipV="1">
            <a:off x="3273000" y="845648"/>
            <a:ext cx="330009" cy="708975"/>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Rechte verbindingslijn met pijl 11">
            <a:extLst>
              <a:ext uri="{FF2B5EF4-FFF2-40B4-BE49-F238E27FC236}">
                <a16:creationId xmlns:a16="http://schemas.microsoft.com/office/drawing/2014/main" xmlns="" id="{6E8EED03-7927-440E-8EAF-F26AC78156AB}"/>
              </a:ext>
            </a:extLst>
          </p:cNvPr>
          <p:cNvCxnSpPr/>
          <p:nvPr/>
        </p:nvCxnSpPr>
        <p:spPr>
          <a:xfrm flipV="1">
            <a:off x="3080495" y="2486728"/>
            <a:ext cx="453762" cy="287405"/>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Tekstvak 12">
            <a:extLst>
              <a:ext uri="{FF2B5EF4-FFF2-40B4-BE49-F238E27FC236}">
                <a16:creationId xmlns:a16="http://schemas.microsoft.com/office/drawing/2014/main" xmlns="" id="{3AF28081-BF9F-465D-8B6A-E70BD5DAC928}"/>
              </a:ext>
            </a:extLst>
          </p:cNvPr>
          <p:cNvSpPr txBox="1"/>
          <p:nvPr/>
        </p:nvSpPr>
        <p:spPr>
          <a:xfrm>
            <a:off x="6063504" y="2515595"/>
            <a:ext cx="295699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fr-BE" sz="1600" b="0" i="0" u="none" strike="noStrike" cap="none" spc="0" normalizeH="0" baseline="0" dirty="0" err="1">
                <a:ln>
                  <a:noFill/>
                </a:ln>
                <a:solidFill>
                  <a:srgbClr val="00B050"/>
                </a:solidFill>
                <a:effectLst/>
                <a:uFillTx/>
                <a:latin typeface="Arial"/>
                <a:ea typeface="Arial"/>
                <a:cs typeface="Arial"/>
                <a:sym typeface="Arial"/>
              </a:rPr>
              <a:t>weight</a:t>
            </a:r>
            <a:r>
              <a:rPr lang="fr-BE" dirty="0">
                <a:solidFill>
                  <a:srgbClr val="00B050"/>
                </a:solidFill>
              </a:rPr>
              <a:t>: [1,100] </a:t>
            </a:r>
            <a:r>
              <a:rPr lang="fr-BE" dirty="0" err="1">
                <a:solidFill>
                  <a:srgbClr val="00B050"/>
                </a:solidFill>
              </a:rPr>
              <a:t>added</a:t>
            </a:r>
            <a:r>
              <a:rPr lang="fr-BE" dirty="0">
                <a:solidFill>
                  <a:srgbClr val="00B050"/>
                </a:solidFill>
              </a:rPr>
              <a:t> to </a:t>
            </a:r>
            <a:r>
              <a:rPr lang="fr-BE" dirty="0" err="1">
                <a:solidFill>
                  <a:srgbClr val="00B050"/>
                </a:solidFill>
              </a:rPr>
              <a:t>priority</a:t>
            </a:r>
            <a:r>
              <a:rPr lang="fr-BE" dirty="0">
                <a:solidFill>
                  <a:srgbClr val="00B050"/>
                </a:solidFill>
              </a:rPr>
              <a:t> </a:t>
            </a:r>
            <a:r>
              <a:rPr lang="fr-BE" dirty="0" err="1">
                <a:solidFill>
                  <a:srgbClr val="00B050"/>
                </a:solidFill>
              </a:rPr>
              <a:t>function</a:t>
            </a:r>
            <a:r>
              <a:rPr lang="fr-BE" dirty="0">
                <a:solidFill>
                  <a:srgbClr val="00B050"/>
                </a:solidFill>
              </a:rPr>
              <a:t> of </a:t>
            </a:r>
            <a:r>
              <a:rPr lang="fr-BE" dirty="0" err="1">
                <a:solidFill>
                  <a:srgbClr val="00B050"/>
                </a:solidFill>
              </a:rPr>
              <a:t>selected</a:t>
            </a:r>
            <a:r>
              <a:rPr lang="fr-BE" dirty="0">
                <a:solidFill>
                  <a:srgbClr val="00B050"/>
                </a:solidFill>
              </a:rPr>
              <a:t> </a:t>
            </a:r>
            <a:r>
              <a:rPr lang="fr-BE" dirty="0" err="1">
                <a:solidFill>
                  <a:srgbClr val="00B050"/>
                </a:solidFill>
              </a:rPr>
              <a:t>node</a:t>
            </a:r>
            <a:endParaRPr kumimoji="0" lang="en-GB" sz="1600" b="0" i="0" u="none" strike="noStrike" cap="none" spc="0" normalizeH="0" baseline="0" dirty="0">
              <a:ln>
                <a:noFill/>
              </a:ln>
              <a:solidFill>
                <a:srgbClr val="00B050"/>
              </a:solidFill>
              <a:effectLst/>
              <a:uFillTx/>
              <a:latin typeface="Arial"/>
              <a:ea typeface="Arial"/>
              <a:cs typeface="Arial"/>
              <a:sym typeface="Arial"/>
            </a:endParaRPr>
          </a:p>
        </p:txBody>
      </p:sp>
      <p:cxnSp>
        <p:nvCxnSpPr>
          <p:cNvPr id="14" name="Rechte verbindingslijn met pijl 13">
            <a:extLst>
              <a:ext uri="{FF2B5EF4-FFF2-40B4-BE49-F238E27FC236}">
                <a16:creationId xmlns:a16="http://schemas.microsoft.com/office/drawing/2014/main" xmlns="" id="{D79582FA-71F1-4F87-BB68-AC675EE435FF}"/>
              </a:ext>
            </a:extLst>
          </p:cNvPr>
          <p:cNvCxnSpPr>
            <a:cxnSpLocks/>
            <a:stCxn id="13" idx="1"/>
          </p:cNvCxnSpPr>
          <p:nvPr/>
        </p:nvCxnSpPr>
        <p:spPr>
          <a:xfrm flipH="1" flipV="1">
            <a:off x="4881384" y="2630436"/>
            <a:ext cx="1182120" cy="177546"/>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kstvak 14">
            <a:extLst>
              <a:ext uri="{FF2B5EF4-FFF2-40B4-BE49-F238E27FC236}">
                <a16:creationId xmlns:a16="http://schemas.microsoft.com/office/drawing/2014/main" xmlns="" id="{D69BD635-CEC4-492E-83B8-5B8577D6AB82}"/>
              </a:ext>
            </a:extLst>
          </p:cNvPr>
          <p:cNvSpPr txBox="1"/>
          <p:nvPr/>
        </p:nvSpPr>
        <p:spPr>
          <a:xfrm>
            <a:off x="457200" y="2962079"/>
            <a:ext cx="1912001"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fr-BE" dirty="0">
                <a:solidFill>
                  <a:srgbClr val="00B050"/>
                </a:solidFill>
              </a:rPr>
              <a:t>Key of </a:t>
            </a:r>
            <a:r>
              <a:rPr kumimoji="0" lang="fr-BE" sz="1600" b="0" i="0" u="none" strike="noStrike" cap="none" spc="0" normalizeH="0" baseline="0" dirty="0" err="1">
                <a:ln>
                  <a:noFill/>
                </a:ln>
                <a:solidFill>
                  <a:srgbClr val="00B050"/>
                </a:solidFill>
                <a:effectLst/>
                <a:uFillTx/>
                <a:latin typeface="Arial"/>
                <a:ea typeface="Arial"/>
                <a:cs typeface="Arial"/>
                <a:sym typeface="Arial"/>
              </a:rPr>
              <a:t>node</a:t>
            </a:r>
            <a:r>
              <a:rPr kumimoji="0" lang="fr-BE" sz="1600" b="0" i="0" u="none" strike="noStrike" cap="none" spc="0" normalizeH="0" baseline="0" dirty="0">
                <a:ln>
                  <a:noFill/>
                </a:ln>
                <a:solidFill>
                  <a:srgbClr val="00B050"/>
                </a:solidFill>
                <a:effectLst/>
                <a:uFillTx/>
                <a:latin typeface="Arial"/>
                <a:ea typeface="Arial"/>
                <a:cs typeface="Arial"/>
                <a:sym typeface="Arial"/>
              </a:rPr>
              <a:t> label</a:t>
            </a:r>
            <a:endParaRPr kumimoji="0" lang="en-GB" sz="1600" b="0" i="0" u="none" strike="noStrike" cap="none" spc="0" normalizeH="0" baseline="0" dirty="0">
              <a:ln>
                <a:noFill/>
              </a:ln>
              <a:solidFill>
                <a:srgbClr val="00B050"/>
              </a:solidFill>
              <a:effectLst/>
              <a:uFillTx/>
              <a:latin typeface="Arial"/>
              <a:ea typeface="Arial"/>
              <a:cs typeface="Arial"/>
              <a:sym typeface="Arial"/>
            </a:endParaRPr>
          </a:p>
        </p:txBody>
      </p:sp>
      <p:cxnSp>
        <p:nvCxnSpPr>
          <p:cNvPr id="16" name="Rechte verbindingslijn met pijl 15">
            <a:extLst>
              <a:ext uri="{FF2B5EF4-FFF2-40B4-BE49-F238E27FC236}">
                <a16:creationId xmlns:a16="http://schemas.microsoft.com/office/drawing/2014/main" xmlns="" id="{F2ED8EF1-93A4-42B9-9FC1-D81CA8297A1B}"/>
              </a:ext>
            </a:extLst>
          </p:cNvPr>
          <p:cNvCxnSpPr>
            <a:cxnSpLocks/>
            <a:stCxn id="15" idx="0"/>
          </p:cNvCxnSpPr>
          <p:nvPr/>
        </p:nvCxnSpPr>
        <p:spPr>
          <a:xfrm flipV="1">
            <a:off x="1413201" y="2065020"/>
            <a:ext cx="2388642" cy="897059"/>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Rechte verbindingslijn met pijl 16">
            <a:extLst>
              <a:ext uri="{FF2B5EF4-FFF2-40B4-BE49-F238E27FC236}">
                <a16:creationId xmlns:a16="http://schemas.microsoft.com/office/drawing/2014/main" xmlns="" id="{121A0A2B-B751-4906-AB80-FE911CE784B4}"/>
              </a:ext>
            </a:extLst>
          </p:cNvPr>
          <p:cNvCxnSpPr>
            <a:cxnSpLocks/>
            <a:stCxn id="15" idx="2"/>
          </p:cNvCxnSpPr>
          <p:nvPr/>
        </p:nvCxnSpPr>
        <p:spPr>
          <a:xfrm>
            <a:off x="1413201" y="3300631"/>
            <a:ext cx="2572059" cy="890369"/>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 name="Tekstvak 19">
            <a:extLst>
              <a:ext uri="{FF2B5EF4-FFF2-40B4-BE49-F238E27FC236}">
                <a16:creationId xmlns:a16="http://schemas.microsoft.com/office/drawing/2014/main" xmlns="" id="{A2EC97BE-1EB5-4676-A7EC-30D0EFD6A2A4}"/>
              </a:ext>
            </a:extLst>
          </p:cNvPr>
          <p:cNvSpPr txBox="1"/>
          <p:nvPr/>
        </p:nvSpPr>
        <p:spPr>
          <a:xfrm>
            <a:off x="3002179" y="4319888"/>
            <a:ext cx="4531885"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nl-NL" dirty="0" err="1"/>
              <a:t>t</a:t>
            </a:r>
            <a:r>
              <a:rPr kumimoji="0" lang="nl-NL" sz="1600" b="0" i="0" u="none" strike="noStrike" cap="none" spc="0" normalizeH="0" baseline="0" dirty="0" err="1">
                <a:ln>
                  <a:noFill/>
                </a:ln>
                <a:solidFill>
                  <a:srgbClr val="262626"/>
                </a:solidFill>
                <a:effectLst/>
                <a:uFillTx/>
                <a:latin typeface="Arial"/>
                <a:ea typeface="Arial"/>
                <a:cs typeface="Arial"/>
                <a:sym typeface="Arial"/>
              </a:rPr>
              <a:t>opologyKey</a:t>
            </a:r>
            <a:r>
              <a:rPr kumimoji="0" lang="nl-NL" sz="1600" b="0" i="0" u="none" strike="noStrike" cap="none" spc="0" normalizeH="0" baseline="0" dirty="0">
                <a:ln>
                  <a:noFill/>
                </a:ln>
                <a:solidFill>
                  <a:srgbClr val="262626"/>
                </a:solidFill>
                <a:effectLst/>
                <a:uFillTx/>
                <a:latin typeface="Arial"/>
                <a:ea typeface="Arial"/>
                <a:cs typeface="Arial"/>
                <a:sym typeface="Arial"/>
              </a:rPr>
              <a:t> </a:t>
            </a:r>
            <a:r>
              <a:rPr kumimoji="0" lang="nl-NL" sz="1600" b="0" i="0" u="none" strike="noStrike" cap="none" spc="0" normalizeH="0" baseline="0" dirty="0" err="1">
                <a:ln>
                  <a:noFill/>
                </a:ln>
                <a:solidFill>
                  <a:srgbClr val="262626"/>
                </a:solidFill>
                <a:effectLst/>
                <a:uFillTx/>
                <a:latin typeface="Arial"/>
                <a:ea typeface="Arial"/>
                <a:cs typeface="Arial"/>
                <a:sym typeface="Arial"/>
              </a:rPr>
              <a:t>classifies</a:t>
            </a:r>
            <a:r>
              <a:rPr kumimoji="0" lang="nl-NL" sz="1600" b="0" i="0" u="none" strike="noStrike" cap="none" spc="0" normalizeH="0" baseline="0" dirty="0">
                <a:ln>
                  <a:noFill/>
                </a:ln>
                <a:solidFill>
                  <a:srgbClr val="262626"/>
                </a:solidFill>
                <a:effectLst/>
                <a:uFillTx/>
                <a:latin typeface="Arial"/>
                <a:ea typeface="Arial"/>
                <a:cs typeface="Arial"/>
                <a:sym typeface="Arial"/>
              </a:rPr>
              <a:t> </a:t>
            </a:r>
            <a:r>
              <a:rPr kumimoji="0" lang="nl-NL" sz="1600" b="0" i="0" u="none" strike="noStrike" cap="none" spc="0" normalizeH="0" baseline="0" dirty="0" err="1">
                <a:ln>
                  <a:noFill/>
                </a:ln>
                <a:solidFill>
                  <a:srgbClr val="262626"/>
                </a:solidFill>
                <a:effectLst/>
                <a:uFillTx/>
                <a:latin typeface="Arial"/>
                <a:ea typeface="Arial"/>
                <a:cs typeface="Arial"/>
                <a:sym typeface="Arial"/>
              </a:rPr>
              <a:t>nodes</a:t>
            </a:r>
            <a:r>
              <a:rPr kumimoji="0" lang="nl-NL" sz="1600" b="0" i="0" u="none" strike="noStrike" cap="none" spc="0" normalizeH="0" baseline="0" dirty="0">
                <a:ln>
                  <a:noFill/>
                </a:ln>
                <a:solidFill>
                  <a:srgbClr val="262626"/>
                </a:solidFill>
                <a:effectLst/>
                <a:uFillTx/>
                <a:latin typeface="Arial"/>
                <a:ea typeface="Arial"/>
                <a:cs typeface="Arial"/>
                <a:sym typeface="Arial"/>
              </a:rPr>
              <a:t> in subset of </a:t>
            </a:r>
            <a:r>
              <a:rPr kumimoji="0" lang="nl-NL" sz="1600" b="0" i="0" u="none" strike="noStrike" cap="none" spc="0" normalizeH="0" baseline="0" dirty="0" err="1">
                <a:ln>
                  <a:noFill/>
                </a:ln>
                <a:solidFill>
                  <a:srgbClr val="262626"/>
                </a:solidFill>
                <a:effectLst/>
                <a:uFillTx/>
                <a:latin typeface="Arial"/>
                <a:ea typeface="Arial"/>
                <a:cs typeface="Arial"/>
                <a:sym typeface="Arial"/>
              </a:rPr>
              <a:t>nodes</a:t>
            </a:r>
            <a:r>
              <a:rPr kumimoji="0" lang="nl-NL" sz="1600" b="0" i="0" u="none" strike="noStrike" cap="none" spc="0" normalizeH="0" baseline="0" dirty="0">
                <a:ln>
                  <a:noFill/>
                </a:ln>
                <a:solidFill>
                  <a:srgbClr val="262626"/>
                </a:solidFill>
                <a:effectLst/>
                <a:uFillTx/>
                <a:latin typeface="Arial"/>
                <a:ea typeface="Arial"/>
                <a:cs typeface="Arial"/>
                <a:sym typeface="Arial"/>
              </a:rPr>
              <a:t> </a:t>
            </a:r>
            <a:r>
              <a:rPr lang="nl-NL" dirty="0" err="1"/>
              <a:t>with</a:t>
            </a:r>
            <a:r>
              <a:rPr lang="nl-NL" dirty="0"/>
              <a:t> </a:t>
            </a:r>
            <a:r>
              <a:rPr lang="nl-NL" dirty="0" err="1"/>
              <a:t>the</a:t>
            </a:r>
            <a:r>
              <a:rPr lang="nl-NL" dirty="0"/>
              <a:t> </a:t>
            </a:r>
            <a:r>
              <a:rPr lang="nl-NL" dirty="0" err="1"/>
              <a:t>same</a:t>
            </a:r>
            <a:r>
              <a:rPr lang="nl-NL" dirty="0"/>
              <a:t> label V</a:t>
            </a:r>
            <a:endParaRPr kumimoji="0" lang="en-GB" sz="1600" b="0" i="0" u="none" strike="noStrike" cap="none" spc="0" normalizeH="0" baseline="0" dirty="0">
              <a:ln>
                <a:noFill/>
              </a:ln>
              <a:solidFill>
                <a:srgbClr val="262626"/>
              </a:solidFill>
              <a:effectLst/>
              <a:uFillTx/>
              <a:latin typeface="Arial"/>
              <a:ea typeface="Arial"/>
              <a:cs typeface="Arial"/>
              <a:sym typeface="Arial"/>
            </a:endParaRPr>
          </a:p>
        </p:txBody>
      </p:sp>
      <p:sp>
        <p:nvSpPr>
          <p:cNvPr id="21" name="Titel 1">
            <a:extLst>
              <a:ext uri="{FF2B5EF4-FFF2-40B4-BE49-F238E27FC236}">
                <a16:creationId xmlns:a16="http://schemas.microsoft.com/office/drawing/2014/main" xmlns="" id="{48F28377-FE81-4034-BD86-A8BDF7CC5009}"/>
              </a:ext>
            </a:extLst>
          </p:cNvPr>
          <p:cNvSpPr>
            <a:spLocks noGrp="1"/>
          </p:cNvSpPr>
          <p:nvPr>
            <p:ph type="title"/>
          </p:nvPr>
        </p:nvSpPr>
        <p:spPr>
          <a:xfrm>
            <a:off x="160631" y="144538"/>
            <a:ext cx="3611269" cy="523221"/>
          </a:xfrm>
        </p:spPr>
        <p:txBody>
          <a:bodyPr>
            <a:normAutofit fontScale="90000"/>
          </a:bodyPr>
          <a:lstStyle/>
          <a:p>
            <a:r>
              <a:rPr lang="fr-BE" dirty="0"/>
              <a:t>Container QoS Management</a:t>
            </a:r>
            <a:endParaRPr lang="en-GB" dirty="0"/>
          </a:p>
        </p:txBody>
      </p:sp>
      <p:sp>
        <p:nvSpPr>
          <p:cNvPr id="22" name="Tijdelijke aanduiding voor tekst 3">
            <a:extLst>
              <a:ext uri="{FF2B5EF4-FFF2-40B4-BE49-F238E27FC236}">
                <a16:creationId xmlns:a16="http://schemas.microsoft.com/office/drawing/2014/main" xmlns="" id="{DF45D75A-9AFA-4CCA-B987-0DF208EFAF11}"/>
              </a:ext>
            </a:extLst>
          </p:cNvPr>
          <p:cNvSpPr>
            <a:spLocks noGrp="1"/>
          </p:cNvSpPr>
          <p:nvPr>
            <p:ph type="body" sz="quarter" idx="13"/>
          </p:nvPr>
        </p:nvSpPr>
        <p:spPr>
          <a:xfrm>
            <a:off x="160631" y="1031402"/>
            <a:ext cx="3112369" cy="701110"/>
          </a:xfrm>
        </p:spPr>
        <p:txBody>
          <a:bodyPr>
            <a:normAutofit fontScale="62500" lnSpcReduction="20000"/>
          </a:bodyPr>
          <a:lstStyle/>
          <a:p>
            <a:pPr marL="0" indent="0">
              <a:buNone/>
            </a:pPr>
            <a:r>
              <a:rPr lang="en-GB" dirty="0" smtClean="0"/>
              <a:t>Expressive </a:t>
            </a:r>
            <a:r>
              <a:rPr lang="en-GB" dirty="0"/>
              <a:t>placement constraints</a:t>
            </a:r>
          </a:p>
        </p:txBody>
      </p:sp>
      <p:sp>
        <p:nvSpPr>
          <p:cNvPr id="2" name="Slide Number Placeholder 1"/>
          <p:cNvSpPr>
            <a:spLocks noGrp="1"/>
          </p:cNvSpPr>
          <p:nvPr>
            <p:ph type="sldNum" sz="quarter" idx="2"/>
          </p:nvPr>
        </p:nvSpPr>
        <p:spPr/>
        <p:txBody>
          <a:bodyPr/>
          <a:lstStyle/>
          <a:p>
            <a:fld id="{86CB4B4D-7CA3-9044-876B-883B54F8677D}" type="slidenum">
              <a:rPr lang="en-GB" smtClean="0"/>
              <a:t>95</a:t>
            </a:fld>
            <a:endParaRPr lang="en-GB"/>
          </a:p>
        </p:txBody>
      </p:sp>
    </p:spTree>
    <p:extLst>
      <p:ext uri="{BB962C8B-B14F-4D97-AF65-F5344CB8AC3E}">
        <p14:creationId xmlns:p14="http://schemas.microsoft.com/office/powerpoint/2010/main" val="3046641707"/>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xmlns="" id="{6DCBEA60-5D89-4986-ABBC-D5837C91891A}"/>
              </a:ext>
            </a:extLst>
          </p:cNvPr>
          <p:cNvSpPr>
            <a:spLocks noGrp="1"/>
          </p:cNvSpPr>
          <p:nvPr>
            <p:ph type="body" sz="half" idx="1"/>
          </p:nvPr>
        </p:nvSpPr>
        <p:spPr>
          <a:xfrm>
            <a:off x="160629" y="1099533"/>
            <a:ext cx="8753478" cy="3547475"/>
          </a:xfrm>
        </p:spPr>
        <p:txBody>
          <a:bodyPr>
            <a:normAutofit fontScale="62500" lnSpcReduction="20000"/>
          </a:bodyPr>
          <a:lstStyle/>
          <a:p>
            <a:r>
              <a:rPr lang="fr-BE" dirty="0" err="1"/>
              <a:t>Taints</a:t>
            </a:r>
            <a:r>
              <a:rPr lang="fr-BE" dirty="0"/>
              <a:t> and </a:t>
            </a:r>
            <a:r>
              <a:rPr lang="fr-BE" dirty="0" err="1"/>
              <a:t>tolerations</a:t>
            </a:r>
            <a:endParaRPr lang="fr-BE" dirty="0"/>
          </a:p>
          <a:p>
            <a:pPr lvl="1"/>
            <a:r>
              <a:rPr lang="en-GB" dirty="0"/>
              <a:t>work together to ensure that pods are not scheduled onto inappropriate nodes such as nodes with specific hardware such as GPUs or nodes with temporary problems such as resource pressure or network partition</a:t>
            </a:r>
          </a:p>
          <a:p>
            <a:pPr lvl="1"/>
            <a:r>
              <a:rPr lang="en-GB" dirty="0"/>
              <a:t>One or more taints are applied to a node; this marks that the node should not accept any pods that do not tolerate the taints. </a:t>
            </a:r>
          </a:p>
          <a:p>
            <a:pPr lvl="2"/>
            <a:r>
              <a:rPr lang="en-GB" dirty="0" err="1"/>
              <a:t>NoSchedule</a:t>
            </a:r>
            <a:r>
              <a:rPr lang="en-GB" dirty="0"/>
              <a:t>, </a:t>
            </a:r>
            <a:r>
              <a:rPr lang="en-GB" dirty="0" err="1"/>
              <a:t>PreferNoSchedule,NoExecute</a:t>
            </a:r>
            <a:endParaRPr lang="en-GB" dirty="0"/>
          </a:p>
          <a:p>
            <a:pPr lvl="2"/>
            <a:r>
              <a:rPr lang="en-GB" dirty="0"/>
              <a:t>e.g. </a:t>
            </a:r>
            <a:r>
              <a:rPr lang="en-US" altLang="en-US" dirty="0">
                <a:solidFill>
                  <a:schemeClr val="tx1"/>
                </a:solidFill>
                <a:latin typeface="Courier New" panose="02070309020205020404" pitchFamily="49" charset="0"/>
                <a:cs typeface="Courier New" panose="02070309020205020404" pitchFamily="49" charset="0"/>
              </a:rPr>
              <a:t>kubectl taint nodes node1 </a:t>
            </a:r>
            <a:r>
              <a:rPr lang="en-US" altLang="en-US" dirty="0">
                <a:solidFill>
                  <a:srgbClr val="B8860B"/>
                </a:solidFill>
                <a:latin typeface="Courier New" panose="02070309020205020404" pitchFamily="49" charset="0"/>
                <a:cs typeface="Courier New" panose="02070309020205020404" pitchFamily="49" charset="0"/>
              </a:rPr>
              <a:t>key1</a:t>
            </a:r>
            <a:r>
              <a:rPr lang="en-US" altLang="en-US" dirty="0">
                <a:solidFill>
                  <a:srgbClr val="666666"/>
                </a:solidFill>
                <a:latin typeface="Courier New" panose="02070309020205020404" pitchFamily="49" charset="0"/>
                <a:cs typeface="Courier New" panose="02070309020205020404" pitchFamily="49" charset="0"/>
              </a:rPr>
              <a:t>=</a:t>
            </a:r>
            <a:r>
              <a:rPr lang="en-US" altLang="en-US" dirty="0">
                <a:solidFill>
                  <a:schemeClr val="tx1"/>
                </a:solidFill>
                <a:latin typeface="Courier New" panose="02070309020205020404" pitchFamily="49" charset="0"/>
                <a:cs typeface="Courier New" panose="02070309020205020404" pitchFamily="49" charset="0"/>
              </a:rPr>
              <a:t>value1:NoSchedule</a:t>
            </a:r>
            <a:r>
              <a:rPr lang="en-US" altLang="en-US" sz="800" dirty="0">
                <a:solidFill>
                  <a:schemeClr val="tx1"/>
                </a:solidFill>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lvl="1"/>
            <a:r>
              <a:rPr lang="en-GB" dirty="0"/>
              <a:t>Tolerations are applied to pods, and allow (but do not require) the pods to schedule onto nodes with matching taints.</a:t>
            </a:r>
          </a:p>
          <a:p>
            <a:pPr lvl="1"/>
            <a:r>
              <a:rPr lang="en-GB" dirty="0">
                <a:hlinkClick r:id="rId2"/>
              </a:rPr>
              <a:t>https://kubernetes.io/docs/concepts/configuration/taint-and-toleration/</a:t>
            </a:r>
            <a:endParaRPr lang="en-GB" dirty="0"/>
          </a:p>
        </p:txBody>
      </p:sp>
      <p:sp>
        <p:nvSpPr>
          <p:cNvPr id="5" name="Rectangle 1">
            <a:extLst>
              <a:ext uri="{FF2B5EF4-FFF2-40B4-BE49-F238E27FC236}">
                <a16:creationId xmlns:a16="http://schemas.microsoft.com/office/drawing/2014/main" xmlns="" id="{FC56CA9A-B105-4A1B-BF9A-62C48CEF7DC2}"/>
              </a:ext>
            </a:extLst>
          </p:cNvPr>
          <p:cNvSpPr>
            <a:spLocks noChangeArrowheads="1"/>
          </p:cNvSpPr>
          <p:nvPr/>
        </p:nvSpPr>
        <p:spPr bwMode="auto">
          <a:xfrm>
            <a:off x="0" y="43934"/>
            <a:ext cx="184731" cy="36933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el 1">
            <a:extLst>
              <a:ext uri="{FF2B5EF4-FFF2-40B4-BE49-F238E27FC236}">
                <a16:creationId xmlns:a16="http://schemas.microsoft.com/office/drawing/2014/main" xmlns="" id="{10CD100F-E5AB-4856-B3D3-1A860E55532F}"/>
              </a:ext>
            </a:extLst>
          </p:cNvPr>
          <p:cNvSpPr>
            <a:spLocks noGrp="1"/>
          </p:cNvSpPr>
          <p:nvPr>
            <p:ph type="title"/>
          </p:nvPr>
        </p:nvSpPr>
        <p:spPr>
          <a:xfrm>
            <a:off x="160631" y="144538"/>
            <a:ext cx="8753476" cy="523221"/>
          </a:xfrm>
        </p:spPr>
        <p:txBody>
          <a:bodyPr/>
          <a:lstStyle/>
          <a:p>
            <a:r>
              <a:rPr lang="fr-BE" dirty="0"/>
              <a:t>Container QoS Management</a:t>
            </a:r>
            <a:endParaRPr lang="en-GB" dirty="0"/>
          </a:p>
        </p:txBody>
      </p:sp>
      <p:sp>
        <p:nvSpPr>
          <p:cNvPr id="11" name="Tijdelijke aanduiding voor tekst 3">
            <a:extLst>
              <a:ext uri="{FF2B5EF4-FFF2-40B4-BE49-F238E27FC236}">
                <a16:creationId xmlns:a16="http://schemas.microsoft.com/office/drawing/2014/main" xmlns="" id="{C9522B6C-C3A7-4856-B2E9-4B936E472F5A}"/>
              </a:ext>
            </a:extLst>
          </p:cNvPr>
          <p:cNvSpPr>
            <a:spLocks noGrp="1"/>
          </p:cNvSpPr>
          <p:nvPr>
            <p:ph type="body" sz="quarter" idx="13"/>
          </p:nvPr>
        </p:nvSpPr>
        <p:spPr>
          <a:xfrm>
            <a:off x="160631" y="496491"/>
            <a:ext cx="8753476" cy="523221"/>
          </a:xfrm>
        </p:spPr>
        <p:txBody>
          <a:bodyPr>
            <a:normAutofit fontScale="77500" lnSpcReduction="20000"/>
          </a:bodyPr>
          <a:lstStyle/>
          <a:p>
            <a:pPr marL="0" indent="0">
              <a:buNone/>
            </a:pPr>
            <a:r>
              <a:rPr lang="en-GB" dirty="0"/>
              <a:t>Controlling scheduling behaviour by means of expressive placement constraints</a:t>
            </a:r>
          </a:p>
        </p:txBody>
      </p:sp>
      <p:sp>
        <p:nvSpPr>
          <p:cNvPr id="2" name="Slide Number Placeholder 1"/>
          <p:cNvSpPr>
            <a:spLocks noGrp="1"/>
          </p:cNvSpPr>
          <p:nvPr>
            <p:ph type="sldNum" sz="quarter" idx="2"/>
          </p:nvPr>
        </p:nvSpPr>
        <p:spPr/>
        <p:txBody>
          <a:bodyPr/>
          <a:lstStyle/>
          <a:p>
            <a:fld id="{86CB4B4D-7CA3-9044-876B-883B54F8677D}" type="slidenum">
              <a:rPr lang="en-GB" smtClean="0"/>
              <a:t>96</a:t>
            </a:fld>
            <a:endParaRPr lang="en-GB"/>
          </a:p>
        </p:txBody>
      </p:sp>
    </p:spTree>
    <p:extLst>
      <p:ext uri="{BB962C8B-B14F-4D97-AF65-F5344CB8AC3E}">
        <p14:creationId xmlns:p14="http://schemas.microsoft.com/office/powerpoint/2010/main" val="3750713836"/>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1" y="170416"/>
            <a:ext cx="8753476" cy="873380"/>
          </a:xfrm>
        </p:spPr>
        <p:txBody>
          <a:bodyPr>
            <a:normAutofit/>
          </a:bodyPr>
          <a:lstStyle/>
          <a:p>
            <a:r>
              <a:rPr lang="en-GB" sz="2100" dirty="0"/>
              <a:t>Resource quota management</a:t>
            </a:r>
          </a:p>
        </p:txBody>
      </p:sp>
      <p:sp>
        <p:nvSpPr>
          <p:cNvPr id="3" name="Text Placeholder 2"/>
          <p:cNvSpPr>
            <a:spLocks noGrp="1"/>
          </p:cNvSpPr>
          <p:nvPr>
            <p:ph type="body" sz="half" idx="1"/>
          </p:nvPr>
        </p:nvSpPr>
        <p:spPr>
          <a:xfrm>
            <a:off x="1052423" y="750498"/>
            <a:ext cx="7861684" cy="4611153"/>
          </a:xfrm>
        </p:spPr>
        <p:txBody>
          <a:bodyPr>
            <a:normAutofit fontScale="62500" lnSpcReduction="20000"/>
          </a:bodyPr>
          <a:lstStyle/>
          <a:p>
            <a:r>
              <a:rPr lang="en-GB" sz="2600" dirty="0"/>
              <a:t>Resource quota management for multi-tenancy</a:t>
            </a:r>
          </a:p>
          <a:p>
            <a:pPr lvl="1"/>
            <a:r>
              <a:rPr lang="en-GB" sz="2600" dirty="0"/>
              <a:t>Partitioning API objects into user groups: Namespaces != linux namespaces</a:t>
            </a:r>
          </a:p>
          <a:p>
            <a:pPr lvl="1"/>
            <a:r>
              <a:rPr lang="en-GB" sz="2600" dirty="0"/>
              <a:t>Resource quota per Namespace</a:t>
            </a:r>
          </a:p>
          <a:p>
            <a:pPr marL="822961" lvl="2" indent="0">
              <a:buNone/>
            </a:pPr>
            <a:endParaRPr lang="en-US" dirty="0" smtClean="0"/>
          </a:p>
          <a:p>
            <a:pPr marL="822961" lvl="2" indent="0">
              <a:buNone/>
            </a:pPr>
            <a:endParaRPr lang="en-GB" dirty="0"/>
          </a:p>
          <a:p>
            <a:pPr marL="822961" lvl="2" indent="0">
              <a:buNone/>
            </a:pPr>
            <a:endParaRPr lang="en-GB" dirty="0"/>
          </a:p>
          <a:p>
            <a:r>
              <a:rPr lang="en-GB" sz="2600" dirty="0"/>
              <a:t>Container CPU and mem allocation with support for oversubscription</a:t>
            </a:r>
          </a:p>
          <a:p>
            <a:pPr lvl="1"/>
            <a:r>
              <a:rPr lang="en-GB" sz="2600" dirty="0"/>
              <a:t>Minimum guarantees for CPU and mem</a:t>
            </a:r>
          </a:p>
          <a:p>
            <a:pPr lvl="1"/>
            <a:r>
              <a:rPr lang="en-GB" sz="2600" dirty="0"/>
              <a:t>Maximum limits for CPU and mem</a:t>
            </a:r>
          </a:p>
          <a:p>
            <a:pPr lvl="1"/>
            <a:r>
              <a:rPr lang="en-GB" sz="2600" dirty="0"/>
              <a:t>Abstraction of complex </a:t>
            </a:r>
            <a:r>
              <a:rPr lang="en-GB" sz="2600" dirty="0" err="1"/>
              <a:t>cpu</a:t>
            </a:r>
            <a:r>
              <a:rPr lang="en-GB" sz="2600" dirty="0"/>
              <a:t>-shares parameter of Linux kernel’s CPU scheduler</a:t>
            </a:r>
          </a:p>
          <a:p>
            <a:r>
              <a:rPr lang="en-GB" sz="2600" dirty="0"/>
              <a:t>Controlling scheduling behaviour by means of expressive placement </a:t>
            </a:r>
            <a:r>
              <a:rPr lang="en-GB" sz="2600" dirty="0" smtClean="0"/>
              <a:t>constraints</a:t>
            </a:r>
          </a:p>
          <a:p>
            <a:r>
              <a:rPr lang="en-US" sz="2600" b="1" dirty="0"/>
              <a:t>Pod priority and preemption</a:t>
            </a:r>
            <a:endParaRPr lang="en-GB" sz="2600" b="1" dirty="0"/>
          </a:p>
          <a:p>
            <a:endParaRPr lang="en-GB" sz="2600" b="1" dirty="0"/>
          </a:p>
        </p:txBody>
      </p:sp>
      <p:sp>
        <p:nvSpPr>
          <p:cNvPr id="5" name="Title 1"/>
          <p:cNvSpPr txBox="1">
            <a:spLocks/>
          </p:cNvSpPr>
          <p:nvPr/>
        </p:nvSpPr>
        <p:spPr>
          <a:xfrm>
            <a:off x="160631" y="2374588"/>
            <a:ext cx="8753476" cy="68148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7500"/>
          </a:bodyPr>
          <a:lstStyle>
            <a:lvl1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1pPr>
            <a:lvl2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2pPr>
            <a:lvl3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3pPr>
            <a:lvl4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4pPr>
            <a:lvl5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5pPr>
            <a:lvl6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6pPr>
            <a:lvl7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7pPr>
            <a:lvl8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8pPr>
            <a:lvl9pPr marL="0" marR="0" indent="0" algn="l" defTabSz="411480" rtl="0" latinLnBrk="0">
              <a:lnSpc>
                <a:spcPct val="100000"/>
              </a:lnSpc>
              <a:spcBef>
                <a:spcPts val="0"/>
              </a:spcBef>
              <a:spcAft>
                <a:spcPts val="0"/>
              </a:spcAft>
              <a:buClrTx/>
              <a:buSzTx/>
              <a:buFontTx/>
              <a:buNone/>
              <a:tabLst/>
              <a:defRPr sz="2800" b="0" i="0" u="none" strike="noStrike" cap="none" spc="0" baseline="0">
                <a:ln>
                  <a:noFill/>
                </a:ln>
                <a:solidFill>
                  <a:srgbClr val="4A9CC2"/>
                </a:solidFill>
                <a:uFillTx/>
                <a:latin typeface="Arial"/>
                <a:ea typeface="Arial"/>
                <a:cs typeface="Arial"/>
                <a:sym typeface="Arial"/>
              </a:defRPr>
            </a:lvl9pPr>
          </a:lstStyle>
          <a:p>
            <a:pPr hangingPunct="1">
              <a:lnSpc>
                <a:spcPct val="130000"/>
              </a:lnSpc>
            </a:pPr>
            <a:r>
              <a:rPr lang="en-GB" sz="2100" dirty="0"/>
              <a:t>Container </a:t>
            </a:r>
            <a:r>
              <a:rPr lang="en-GB" sz="2100" dirty="0" err="1"/>
              <a:t>QoS</a:t>
            </a:r>
            <a:r>
              <a:rPr lang="en-GB" sz="2100" dirty="0"/>
              <a:t> management</a:t>
            </a:r>
          </a:p>
        </p:txBody>
      </p:sp>
      <p:sp>
        <p:nvSpPr>
          <p:cNvPr id="4" name="Slide Number Placeholder 3"/>
          <p:cNvSpPr>
            <a:spLocks noGrp="1"/>
          </p:cNvSpPr>
          <p:nvPr>
            <p:ph type="sldNum" sz="quarter" idx="2"/>
          </p:nvPr>
        </p:nvSpPr>
        <p:spPr/>
        <p:txBody>
          <a:bodyPr/>
          <a:lstStyle/>
          <a:p>
            <a:fld id="{86CB4B4D-7CA3-9044-876B-883B54F8677D}" type="slidenum">
              <a:rPr lang="en-GB" smtClean="0"/>
              <a:t>97</a:t>
            </a:fld>
            <a:endParaRPr lang="en-GB"/>
          </a:p>
        </p:txBody>
      </p:sp>
    </p:spTree>
    <p:extLst>
      <p:ext uri="{BB962C8B-B14F-4D97-AF65-F5344CB8AC3E}">
        <p14:creationId xmlns:p14="http://schemas.microsoft.com/office/powerpoint/2010/main" val="3901750107"/>
      </p:ext>
    </p:extLst>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QoS Management</a:t>
            </a:r>
            <a:endParaRPr lang="en-GB" dirty="0"/>
          </a:p>
        </p:txBody>
      </p:sp>
      <p:sp>
        <p:nvSpPr>
          <p:cNvPr id="3" name="Text Placeholder 2"/>
          <p:cNvSpPr>
            <a:spLocks noGrp="1"/>
          </p:cNvSpPr>
          <p:nvPr>
            <p:ph type="body" sz="half" idx="1"/>
          </p:nvPr>
        </p:nvSpPr>
        <p:spPr/>
        <p:txBody>
          <a:bodyPr/>
          <a:lstStyle/>
          <a:p>
            <a:r>
              <a:rPr lang="en-US" dirty="0"/>
              <a:t>A </a:t>
            </a:r>
            <a:r>
              <a:rPr lang="en-US" dirty="0" err="1"/>
              <a:t>PriorityClass</a:t>
            </a:r>
            <a:r>
              <a:rPr lang="en-US" dirty="0"/>
              <a:t> is a non-</a:t>
            </a:r>
            <a:r>
              <a:rPr lang="en-US" dirty="0" err="1"/>
              <a:t>namespaced</a:t>
            </a:r>
            <a:r>
              <a:rPr lang="en-US" dirty="0"/>
              <a:t> object that defines a mapping from a priority class name to the integer value of the priority. </a:t>
            </a:r>
            <a:endParaRPr lang="en-GB" dirty="0"/>
          </a:p>
        </p:txBody>
      </p:sp>
      <p:sp>
        <p:nvSpPr>
          <p:cNvPr id="4" name="Text Placeholder 3"/>
          <p:cNvSpPr>
            <a:spLocks noGrp="1"/>
          </p:cNvSpPr>
          <p:nvPr>
            <p:ph type="body" sz="quarter" idx="13"/>
          </p:nvPr>
        </p:nvSpPr>
        <p:spPr/>
        <p:txBody>
          <a:bodyPr>
            <a:normAutofit fontScale="92500" lnSpcReduction="20000"/>
          </a:bodyPr>
          <a:lstStyle/>
          <a:p>
            <a:pPr marL="0" indent="0">
              <a:buNone/>
            </a:pPr>
            <a:r>
              <a:rPr lang="en-US" dirty="0" smtClean="0"/>
              <a:t>Pod priority and preemption</a:t>
            </a:r>
            <a:endParaRPr lang="en-GB" dirty="0"/>
          </a:p>
        </p:txBody>
      </p:sp>
      <p:pic>
        <p:nvPicPr>
          <p:cNvPr id="6" name="Picture 5"/>
          <p:cNvPicPr>
            <a:picLocks noChangeAspect="1"/>
          </p:cNvPicPr>
          <p:nvPr/>
        </p:nvPicPr>
        <p:blipFill>
          <a:blip r:embed="rId2"/>
          <a:stretch>
            <a:fillRect/>
          </a:stretch>
        </p:blipFill>
        <p:spPr>
          <a:xfrm>
            <a:off x="555087" y="2785669"/>
            <a:ext cx="5433312" cy="1604962"/>
          </a:xfrm>
          <a:prstGeom prst="rect">
            <a:avLst/>
          </a:prstGeom>
        </p:spPr>
      </p:pic>
      <p:sp>
        <p:nvSpPr>
          <p:cNvPr id="7" name="TextBox 6"/>
          <p:cNvSpPr txBox="1"/>
          <p:nvPr/>
        </p:nvSpPr>
        <p:spPr>
          <a:xfrm>
            <a:off x="4537368" y="3841867"/>
            <a:ext cx="4470576"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en-US" dirty="0" smtClean="0"/>
              <a:t>At most one </a:t>
            </a:r>
            <a:r>
              <a:rPr lang="en-US" dirty="0" err="1" smtClean="0">
                <a:latin typeface="Courier New" panose="02070309020205020404" pitchFamily="49" charset="0"/>
                <a:cs typeface="Courier New" panose="02070309020205020404" pitchFamily="49" charset="0"/>
              </a:rPr>
              <a:t>PriorityClass</a:t>
            </a:r>
            <a:r>
              <a:rPr lang="en-US" dirty="0" smtClean="0"/>
              <a:t> resource can the </a:t>
            </a:r>
            <a:r>
              <a:rPr lang="en-US" dirty="0" err="1" smtClean="0">
                <a:latin typeface="Courier New" panose="02070309020205020404" pitchFamily="49" charset="0"/>
                <a:cs typeface="Courier New" panose="02070309020205020404" pitchFamily="49" charset="0"/>
              </a:rPr>
              <a:t>globalDefault</a:t>
            </a:r>
            <a:r>
              <a:rPr lang="en-US" dirty="0" smtClean="0">
                <a:latin typeface="Courier New" panose="02070309020205020404" pitchFamily="49" charset="0"/>
                <a:cs typeface="Courier New" panose="02070309020205020404" pitchFamily="49" charset="0"/>
              </a:rPr>
              <a:t> </a:t>
            </a:r>
            <a:r>
              <a:rPr lang="en-US" dirty="0" smtClean="0"/>
              <a:t>property set to </a:t>
            </a:r>
            <a:r>
              <a:rPr lang="en-US" dirty="0" smtClean="0">
                <a:latin typeface="Courier New" panose="02070309020205020404" pitchFamily="49" charset="0"/>
                <a:cs typeface="Courier New" panose="02070309020205020404" pitchFamily="49" charset="0"/>
              </a:rPr>
              <a:t>true</a:t>
            </a:r>
            <a:r>
              <a:rPr lang="en-US" dirty="0" smtClean="0"/>
              <a:t>. That </a:t>
            </a:r>
            <a:r>
              <a:rPr lang="en-US" dirty="0" err="1" smtClean="0"/>
              <a:t>PriorityClass</a:t>
            </a:r>
            <a:r>
              <a:rPr lang="en-US" dirty="0"/>
              <a:t> </a:t>
            </a:r>
            <a:r>
              <a:rPr lang="en-US" dirty="0" smtClean="0"/>
              <a:t>will be used for all Pods without a </a:t>
            </a:r>
            <a:r>
              <a:rPr lang="en-US" dirty="0" err="1"/>
              <a:t>p</a:t>
            </a:r>
            <a:r>
              <a:rPr lang="en-US" dirty="0" err="1" smtClean="0"/>
              <a:t>riorityClassName</a:t>
            </a:r>
            <a:r>
              <a:rPr lang="en-US" dirty="0" smtClean="0"/>
              <a:t> property</a:t>
            </a:r>
            <a:endParaRPr kumimoji="0" lang="en-GB" sz="1600" b="0" i="0" u="none" strike="noStrike" cap="none" spc="0" normalizeH="0" baseline="0" dirty="0">
              <a:ln>
                <a:noFill/>
              </a:ln>
              <a:solidFill>
                <a:srgbClr val="262626"/>
              </a:solidFill>
              <a:effectLst/>
              <a:uFillTx/>
              <a:latin typeface="Arial"/>
              <a:ea typeface="Arial"/>
              <a:cs typeface="Arial"/>
              <a:sym typeface="Arial"/>
            </a:endParaRPr>
          </a:p>
        </p:txBody>
      </p:sp>
      <p:sp>
        <p:nvSpPr>
          <p:cNvPr id="8" name="TextBox 7"/>
          <p:cNvSpPr txBox="1"/>
          <p:nvPr/>
        </p:nvSpPr>
        <p:spPr>
          <a:xfrm>
            <a:off x="4537368" y="3418874"/>
            <a:ext cx="4470576"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en-US" dirty="0" smtClean="0"/>
              <a:t>The higher the value the higher the priority</a:t>
            </a:r>
            <a:endParaRPr kumimoji="0" lang="en-GB" sz="1600" b="0" i="0" u="none" strike="noStrike" cap="none" spc="0" normalizeH="0" baseline="0" dirty="0">
              <a:ln>
                <a:noFill/>
              </a:ln>
              <a:solidFill>
                <a:srgbClr val="262626"/>
              </a:solidFill>
              <a:effectLst/>
              <a:uFillTx/>
              <a:latin typeface="Arial"/>
              <a:ea typeface="Arial"/>
              <a:cs typeface="Arial"/>
              <a:sym typeface="Arial"/>
            </a:endParaRPr>
          </a:p>
        </p:txBody>
      </p:sp>
      <p:cxnSp>
        <p:nvCxnSpPr>
          <p:cNvPr id="10" name="Straight Arrow Connector 9"/>
          <p:cNvCxnSpPr>
            <a:stCxn id="8" idx="1"/>
          </p:cNvCxnSpPr>
          <p:nvPr/>
        </p:nvCxnSpPr>
        <p:spPr>
          <a:xfrm flipH="1">
            <a:off x="3332648" y="3588150"/>
            <a:ext cx="1204720" cy="369798"/>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Straight Arrow Connector 11"/>
          <p:cNvCxnSpPr/>
          <p:nvPr/>
        </p:nvCxnSpPr>
        <p:spPr>
          <a:xfrm flipH="1">
            <a:off x="4111021" y="4005223"/>
            <a:ext cx="426347" cy="183977"/>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 name="Slide Number Placeholder 4"/>
          <p:cNvSpPr>
            <a:spLocks noGrp="1"/>
          </p:cNvSpPr>
          <p:nvPr>
            <p:ph type="sldNum" sz="quarter" idx="2"/>
          </p:nvPr>
        </p:nvSpPr>
        <p:spPr/>
        <p:txBody>
          <a:bodyPr/>
          <a:lstStyle/>
          <a:p>
            <a:fld id="{86CB4B4D-7CA3-9044-876B-883B54F8677D}" type="slidenum">
              <a:rPr lang="en-GB" smtClean="0"/>
              <a:t>98</a:t>
            </a:fld>
            <a:endParaRPr lang="en-GB"/>
          </a:p>
        </p:txBody>
      </p:sp>
    </p:spTree>
    <p:extLst>
      <p:ext uri="{BB962C8B-B14F-4D97-AF65-F5344CB8AC3E}">
        <p14:creationId xmlns:p14="http://schemas.microsoft.com/office/powerpoint/2010/main" val="3671185138"/>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p:txBody>
          <a:bodyPr>
            <a:normAutofit fontScale="55000" lnSpcReduction="20000"/>
          </a:bodyPr>
          <a:lstStyle/>
          <a:p>
            <a:r>
              <a:rPr lang="en-US" dirty="0" smtClean="0"/>
              <a:t>Kubernetes uses the </a:t>
            </a:r>
            <a:r>
              <a:rPr lang="en-US" dirty="0" err="1" smtClean="0"/>
              <a:t>PriorityClasses</a:t>
            </a:r>
            <a:r>
              <a:rPr lang="en-US" dirty="0"/>
              <a:t> </a:t>
            </a:r>
            <a:r>
              <a:rPr lang="en-US" dirty="0" smtClean="0"/>
              <a:t>for evicting lower-priority Pods with priority P in </a:t>
            </a:r>
            <a:r>
              <a:rPr lang="en-US" dirty="0"/>
              <a:t>case the scheduler cannot find a node with enough available resources for scheduling a new </a:t>
            </a:r>
            <a:r>
              <a:rPr lang="en-US" dirty="0" smtClean="0"/>
              <a:t>Pod with priority N &gt; P. </a:t>
            </a:r>
            <a:endParaRPr lang="en-GB" dirty="0" smtClean="0">
              <a:hlinkClick r:id="rId2"/>
            </a:endParaRPr>
          </a:p>
          <a:p>
            <a:pPr lvl="1"/>
            <a:r>
              <a:rPr lang="en-GB" dirty="0" smtClean="0">
                <a:hlinkClick r:id="rId2"/>
              </a:rPr>
              <a:t>https</a:t>
            </a:r>
            <a:r>
              <a:rPr lang="en-GB" dirty="0">
                <a:hlinkClick r:id="rId2"/>
              </a:rPr>
              <a:t>://kubernetes.io/docs/concepts/configuration/pod-priority-preemption/#</a:t>
            </a:r>
            <a:r>
              <a:rPr lang="en-GB" dirty="0" smtClean="0">
                <a:hlinkClick r:id="rId2"/>
              </a:rPr>
              <a:t>preemption</a:t>
            </a:r>
            <a:endParaRPr lang="en-GB" dirty="0" smtClean="0"/>
          </a:p>
          <a:p>
            <a:r>
              <a:rPr lang="en-US" dirty="0" err="1" smtClean="0"/>
              <a:t>PodDisruptionBudget</a:t>
            </a:r>
            <a:r>
              <a:rPr lang="en-US" dirty="0"/>
              <a:t> </a:t>
            </a:r>
            <a:r>
              <a:rPr lang="en-US" dirty="0" smtClean="0"/>
              <a:t>enables </a:t>
            </a:r>
            <a:r>
              <a:rPr lang="en-US" dirty="0"/>
              <a:t>an application manager to limit the number of concurrent </a:t>
            </a:r>
            <a:r>
              <a:rPr lang="en-US" b="1" dirty="0"/>
              <a:t>voluntary disruptions</a:t>
            </a:r>
            <a:r>
              <a:rPr lang="en-US" dirty="0"/>
              <a:t> </a:t>
            </a:r>
            <a:r>
              <a:rPr lang="en-US" dirty="0" smtClean="0"/>
              <a:t>that a Deployment or StatefulSet experiences </a:t>
            </a:r>
            <a:r>
              <a:rPr lang="en-US" dirty="0"/>
              <a:t>due to cluster maintenance </a:t>
            </a:r>
            <a:r>
              <a:rPr lang="en-US" dirty="0" smtClean="0"/>
              <a:t>operations</a:t>
            </a:r>
            <a:r>
              <a:rPr lang="en-US" dirty="0"/>
              <a:t> </a:t>
            </a:r>
            <a:r>
              <a:rPr lang="en-US" dirty="0" smtClean="0"/>
              <a:t>or preemption</a:t>
            </a:r>
          </a:p>
          <a:p>
            <a:pPr lvl="1"/>
            <a:r>
              <a:rPr lang="en-US" dirty="0" smtClean="0"/>
              <a:t>For preemption, PDB is supported, but not guaranteed</a:t>
            </a:r>
          </a:p>
          <a:p>
            <a:r>
              <a:rPr lang="en-US" dirty="0" smtClean="0"/>
              <a:t>Pod priority is also used for defining resource quota scopes</a:t>
            </a:r>
          </a:p>
          <a:p>
            <a:r>
              <a:rPr lang="en-US" dirty="0" smtClean="0"/>
              <a:t>Pod priority is not the main criteria for dealing with out-of-resource node conditions (see </a:t>
            </a:r>
            <a:r>
              <a:rPr lang="en-GB" dirty="0"/>
              <a:t>Oversubscription may lead to a node running out of </a:t>
            </a:r>
            <a:r>
              <a:rPr lang="en-GB" dirty="0" smtClean="0"/>
              <a:t>resources)</a:t>
            </a:r>
          </a:p>
          <a:p>
            <a:r>
              <a:rPr lang="en-US" dirty="0" smtClean="0"/>
              <a:t>Pod priority respects node affinity constraints</a:t>
            </a:r>
            <a:endParaRPr lang="en-GB" dirty="0"/>
          </a:p>
          <a:p>
            <a:pPr marL="0" indent="0">
              <a:buNone/>
            </a:pPr>
            <a:endParaRPr lang="en-GB" dirty="0" smtClean="0"/>
          </a:p>
          <a:p>
            <a:endParaRPr lang="en-GB" dirty="0" smtClean="0"/>
          </a:p>
          <a:p>
            <a:endParaRPr lang="en-GB" dirty="0"/>
          </a:p>
        </p:txBody>
      </p:sp>
      <p:sp>
        <p:nvSpPr>
          <p:cNvPr id="7" name="Title 1"/>
          <p:cNvSpPr>
            <a:spLocks noGrp="1"/>
          </p:cNvSpPr>
          <p:nvPr>
            <p:ph type="title"/>
          </p:nvPr>
        </p:nvSpPr>
        <p:spPr>
          <a:xfrm>
            <a:off x="160631" y="144538"/>
            <a:ext cx="8753476" cy="523221"/>
          </a:xfrm>
        </p:spPr>
        <p:txBody>
          <a:bodyPr/>
          <a:lstStyle/>
          <a:p>
            <a:r>
              <a:rPr lang="en-US" dirty="0" smtClean="0"/>
              <a:t>Container QoS Management</a:t>
            </a:r>
            <a:endParaRPr lang="en-GB" dirty="0"/>
          </a:p>
        </p:txBody>
      </p:sp>
      <p:sp>
        <p:nvSpPr>
          <p:cNvPr id="8" name="Text Placeholder 3"/>
          <p:cNvSpPr>
            <a:spLocks noGrp="1"/>
          </p:cNvSpPr>
          <p:nvPr>
            <p:ph type="body" sz="quarter" idx="13"/>
          </p:nvPr>
        </p:nvSpPr>
        <p:spPr>
          <a:xfrm>
            <a:off x="160631" y="496491"/>
            <a:ext cx="8753476" cy="523221"/>
          </a:xfrm>
        </p:spPr>
        <p:txBody>
          <a:bodyPr>
            <a:normAutofit fontScale="92500" lnSpcReduction="20000"/>
          </a:bodyPr>
          <a:lstStyle/>
          <a:p>
            <a:pPr marL="0" indent="0">
              <a:buNone/>
            </a:pPr>
            <a:r>
              <a:rPr lang="en-US" dirty="0" smtClean="0"/>
              <a:t>Pod priority and preemption</a:t>
            </a:r>
            <a:endParaRPr lang="en-GB" dirty="0"/>
          </a:p>
        </p:txBody>
      </p:sp>
      <p:sp>
        <p:nvSpPr>
          <p:cNvPr id="9" name="Slide Number Placeholder 8"/>
          <p:cNvSpPr>
            <a:spLocks noGrp="1"/>
          </p:cNvSpPr>
          <p:nvPr>
            <p:ph type="sldNum" sz="quarter" idx="2"/>
          </p:nvPr>
        </p:nvSpPr>
        <p:spPr/>
        <p:txBody>
          <a:bodyPr/>
          <a:lstStyle/>
          <a:p>
            <a:fld id="{86CB4B4D-7CA3-9044-876B-883B54F8677D}" type="slidenum">
              <a:rPr lang="en-GB" smtClean="0"/>
              <a:t>99</a:t>
            </a:fld>
            <a:endParaRPr lang="en-GB"/>
          </a:p>
        </p:txBody>
      </p:sp>
    </p:spTree>
    <p:extLst>
      <p:ext uri="{BB962C8B-B14F-4D97-AF65-F5344CB8AC3E}">
        <p14:creationId xmlns:p14="http://schemas.microsoft.com/office/powerpoint/2010/main" val="214547732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imec rebranded">
  <a:themeElements>
    <a:clrScheme name="Office Theme imec rebranded">
      <a:dk1>
        <a:srgbClr val="262626"/>
      </a:dk1>
      <a:lt1>
        <a:srgbClr val="FFFFFF"/>
      </a:lt1>
      <a:dk2>
        <a:srgbClr val="A7A7A7"/>
      </a:dk2>
      <a:lt2>
        <a:srgbClr val="535353"/>
      </a:lt2>
      <a:accent1>
        <a:srgbClr val="4BC3AD"/>
      </a:accent1>
      <a:accent2>
        <a:srgbClr val="006994"/>
      </a:accent2>
      <a:accent3>
        <a:srgbClr val="AFDFF9"/>
      </a:accent3>
      <a:accent4>
        <a:srgbClr val="9DC34B"/>
      </a:accent4>
      <a:accent5>
        <a:srgbClr val="C34B61"/>
      </a:accent5>
      <a:accent6>
        <a:srgbClr val="714BC3"/>
      </a:accent6>
      <a:hlink>
        <a:srgbClr val="0000FF"/>
      </a:hlink>
      <a:folHlink>
        <a:srgbClr val="FF00FF"/>
      </a:folHlink>
    </a:clrScheme>
    <a:fontScheme name="Office Theme imec rebranded">
      <a:majorFont>
        <a:latin typeface="Gill Sans MT"/>
        <a:ea typeface="Gill Sans MT"/>
        <a:cs typeface="Gill Sans MT"/>
      </a:majorFont>
      <a:minorFont>
        <a:latin typeface="Helvetica"/>
        <a:ea typeface="Helvetica"/>
        <a:cs typeface="Helvetica"/>
      </a:minorFont>
    </a:fontScheme>
    <a:fmtScheme name="Office Theme imec re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imec rebranded">
  <a:themeElements>
    <a:clrScheme name="Office Theme imec rebranded">
      <a:dk1>
        <a:srgbClr val="000000"/>
      </a:dk1>
      <a:lt1>
        <a:srgbClr val="FFFFFF"/>
      </a:lt1>
      <a:dk2>
        <a:srgbClr val="A7A7A7"/>
      </a:dk2>
      <a:lt2>
        <a:srgbClr val="535353"/>
      </a:lt2>
      <a:accent1>
        <a:srgbClr val="4BC3AD"/>
      </a:accent1>
      <a:accent2>
        <a:srgbClr val="006994"/>
      </a:accent2>
      <a:accent3>
        <a:srgbClr val="AFDFF9"/>
      </a:accent3>
      <a:accent4>
        <a:srgbClr val="9DC34B"/>
      </a:accent4>
      <a:accent5>
        <a:srgbClr val="C34B61"/>
      </a:accent5>
      <a:accent6>
        <a:srgbClr val="714BC3"/>
      </a:accent6>
      <a:hlink>
        <a:srgbClr val="0000FF"/>
      </a:hlink>
      <a:folHlink>
        <a:srgbClr val="FF00FF"/>
      </a:folHlink>
    </a:clrScheme>
    <a:fontScheme name="Office Theme imec rebranded">
      <a:majorFont>
        <a:latin typeface="Gill Sans MT"/>
        <a:ea typeface="Gill Sans MT"/>
        <a:cs typeface="Gill Sans MT"/>
      </a:majorFont>
      <a:minorFont>
        <a:latin typeface="Helvetica"/>
        <a:ea typeface="Helvetica"/>
        <a:cs typeface="Helvetica"/>
      </a:minorFont>
    </a:fontScheme>
    <a:fmtScheme name="Office Theme imec re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26262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Location xmlns="fd896d56-51cf-4121-8d14-073381033e41" xsi:nil="true"/>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3AD467A7B9EC469FA98CF80F6CF708" ma:contentTypeVersion="3" ma:contentTypeDescription="Create a new document." ma:contentTypeScope="" ma:versionID="aa6363ace9a49a33e835e0aed96ee611">
  <xsd:schema xmlns:xsd="http://www.w3.org/2001/XMLSchema" xmlns:xs="http://www.w3.org/2001/XMLSchema" xmlns:p="http://schemas.microsoft.com/office/2006/metadata/properties" xmlns:ns1="http://schemas.microsoft.com/sharepoint/v3" xmlns:ns2="fd896d56-51cf-4121-8d14-073381033e41" targetNamespace="http://schemas.microsoft.com/office/2006/metadata/properties" ma:root="true" ma:fieldsID="435f3a685fd37794af6cefe4eedca0b1" ns1:_="" ns2:_="">
    <xsd:import namespace="http://schemas.microsoft.com/sharepoint/v3"/>
    <xsd:import namespace="fd896d56-51cf-4121-8d14-073381033e41"/>
    <xsd:element name="properties">
      <xsd:complexType>
        <xsd:sequence>
          <xsd:element name="documentManagement">
            <xsd:complexType>
              <xsd:all>
                <xsd:element ref="ns1:PublishingStartDate" minOccurs="0"/>
                <xsd:element ref="ns1:PublishingExpirationDate" minOccurs="0"/>
                <xsd:element ref="ns2:DocumentLocation" minOccurs="0"/>
                <xsd:element ref="ns2:AddToDocumentCent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d896d56-51cf-4121-8d14-073381033e41" elementFormDefault="qualified">
    <xsd:import namespace="http://schemas.microsoft.com/office/2006/documentManagement/types"/>
    <xsd:import namespace="http://schemas.microsoft.com/office/infopath/2007/PartnerControls"/>
    <xsd:element name="DocumentLocation" ma:index="10" nillable="true" ma:displayName="Document Location" ma:internalName="DocumentLocation">
      <xsd:simpleType>
        <xsd:restriction base="dms:Text"/>
      </xsd:simpleType>
    </xsd:element>
    <xsd:element name="AddToDocumentCenter" ma:index="11" nillable="true" ma:displayName="Add to document center" ma:internalName="AddToDocumentCenter"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DBD609-2A9E-4388-B46D-1FBFC4B07A01}">
  <ds:schemaRefs>
    <ds:schemaRef ds:uri="http://purl.org/dc/terms/"/>
    <ds:schemaRef ds:uri="http://purl.org/dc/elements/1.1/"/>
    <ds:schemaRef ds:uri="http://schemas.microsoft.com/office/2006/metadata/properties"/>
    <ds:schemaRef ds:uri="http://schemas.microsoft.com/office/2006/documentManagement/types"/>
    <ds:schemaRef ds:uri="http://purl.org/dc/dcmitype/"/>
    <ds:schemaRef ds:uri="http://www.w3.org/XML/1998/namespace"/>
    <ds:schemaRef ds:uri="http://schemas.microsoft.com/office/infopath/2007/PartnerControls"/>
    <ds:schemaRef ds:uri="http://schemas.openxmlformats.org/package/2006/metadata/core-properties"/>
    <ds:schemaRef ds:uri="fd896d56-51cf-4121-8d14-073381033e41"/>
    <ds:schemaRef ds:uri="http://schemas.microsoft.com/sharepoint/v3"/>
  </ds:schemaRefs>
</ds:datastoreItem>
</file>

<file path=customXml/itemProps2.xml><?xml version="1.0" encoding="utf-8"?>
<ds:datastoreItem xmlns:ds="http://schemas.openxmlformats.org/officeDocument/2006/customXml" ds:itemID="{D57D470C-59B0-49E5-9BCC-3511F494824B}">
  <ds:schemaRefs>
    <ds:schemaRef ds:uri="http://schemas.microsoft.com/sharepoint/v3/contenttype/forms"/>
  </ds:schemaRefs>
</ds:datastoreItem>
</file>

<file path=customXml/itemProps3.xml><?xml version="1.0" encoding="utf-8"?>
<ds:datastoreItem xmlns:ds="http://schemas.openxmlformats.org/officeDocument/2006/customXml" ds:itemID="{4B56A688-1F12-42D8-951D-E869B3628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896d56-51cf-4121-8d14-073381033e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806</TotalTime>
  <Words>5325</Words>
  <Application>Microsoft Office PowerPoint</Application>
  <PresentationFormat>On-screen Show (16:9)</PresentationFormat>
  <Paragraphs>1065</Paragraphs>
  <Slides>109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109</vt:i4>
      </vt:variant>
    </vt:vector>
  </HeadingPairs>
  <TitlesOfParts>
    <vt:vector size="116" baseType="lpstr">
      <vt:lpstr>Arial</vt:lpstr>
      <vt:lpstr>Calibri</vt:lpstr>
      <vt:lpstr>Courier New</vt:lpstr>
      <vt:lpstr>Gill Sans MT</vt:lpstr>
      <vt:lpstr>Gill Sans MT Regular</vt:lpstr>
      <vt:lpstr>Helvetica</vt:lpstr>
      <vt:lpstr>Office Theme imec rebranded</vt:lpstr>
      <vt:lpstr>Docker1 and Kubernetes2-Part I</vt:lpstr>
      <vt:lpstr>Main highlights from previous lecture</vt:lpstr>
      <vt:lpstr>Main highlights from previous lecture</vt:lpstr>
      <vt:lpstr>Terminology</vt:lpstr>
      <vt:lpstr>Introduction to Linux containers</vt:lpstr>
      <vt:lpstr>Introduction to Linux containers</vt:lpstr>
      <vt:lpstr>Introduction to Linux containers</vt:lpstr>
      <vt:lpstr>Introduction to Linux containers</vt:lpstr>
      <vt:lpstr>Introduction to Linux containers</vt:lpstr>
      <vt:lpstr>Docker technology </vt:lpstr>
      <vt:lpstr>Docker technology</vt:lpstr>
      <vt:lpstr>Docker technology</vt:lpstr>
      <vt:lpstr>Introduction to Docker containers</vt:lpstr>
      <vt:lpstr>Introduction to Docker containers</vt:lpstr>
      <vt:lpstr>Dockerfile in-depth</vt:lpstr>
      <vt:lpstr>Containerize a Hello World Application</vt:lpstr>
      <vt:lpstr>PowerPoint Presentation</vt:lpstr>
      <vt:lpstr>Introduction to Kubernetes</vt:lpstr>
      <vt:lpstr>PowerPoint Presentation</vt:lpstr>
      <vt:lpstr>PowerPoint Presentation</vt:lpstr>
      <vt:lpstr>PowerPoint Presentation</vt:lpstr>
      <vt:lpstr>PowerPoint Presentation</vt:lpstr>
      <vt:lpstr>Functional aspects of Kubernetes</vt:lpstr>
      <vt:lpstr>Cluster architecture and setup</vt:lpstr>
      <vt:lpstr>PowerPoint Presentation</vt:lpstr>
      <vt:lpstr>PowerPoint Presentation</vt:lpstr>
      <vt:lpstr>Cluster architecture and setup</vt:lpstr>
      <vt:lpstr>Cluster architecture and setup</vt:lpstr>
      <vt:lpstr>PowerPoint Presentation</vt:lpstr>
      <vt:lpstr>Cluster architecture and setup</vt:lpstr>
      <vt:lpstr>Cluster architecture and setup</vt:lpstr>
      <vt:lpstr>Cluster architecture and setup</vt:lpstr>
      <vt:lpstr>(Automated) HA-master setup</vt:lpstr>
      <vt:lpstr>(Automated) HA master setup</vt:lpstr>
      <vt:lpstr>Cluster architecture and setup</vt:lpstr>
      <vt:lpstr>Functional aspects of Kubernetes</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Application configuration and deployment</vt:lpstr>
      <vt:lpstr>PowerPoint Presentation</vt:lpstr>
      <vt:lpstr>Application configuration and deployment</vt:lpstr>
      <vt:lpstr>PowerPoint Presentation</vt:lpstr>
      <vt:lpstr>PowerPoint Presentation</vt:lpstr>
      <vt:lpstr>PowerPoint Presentation</vt:lpstr>
      <vt:lpstr>PowerPoint Presentation</vt:lpstr>
      <vt:lpstr>Application configuration and deployment</vt:lpstr>
      <vt:lpstr> </vt:lpstr>
      <vt:lpstr>PowerPoint Presentation</vt:lpstr>
      <vt:lpstr>Application configuration and deployment</vt:lpstr>
      <vt:lpstr>PowerPoint Presentation</vt:lpstr>
      <vt:lpstr>PowerPoint Presentation</vt:lpstr>
      <vt:lpstr>PowerPoint Presentation</vt:lpstr>
      <vt:lpstr>Functional aspects of Kubernetes</vt:lpstr>
      <vt:lpstr>Resource quota management</vt:lpstr>
      <vt:lpstr>Resource quota management for multi-tenancy </vt:lpstr>
      <vt:lpstr>Resource quota management for multi-tenancy </vt:lpstr>
      <vt:lpstr>Resource quota management for multi-tenancy </vt:lpstr>
      <vt:lpstr>Resource quota management for multi-tenancy </vt:lpstr>
      <vt:lpstr>Resource quota management</vt:lpstr>
      <vt:lpstr>Resource Quota Management</vt:lpstr>
      <vt:lpstr>Resource Quota Management</vt:lpstr>
      <vt:lpstr>Resource quota management</vt:lpstr>
      <vt:lpstr>Container QoS Management</vt:lpstr>
      <vt:lpstr>Container QoS Management</vt:lpstr>
      <vt:lpstr>Container QoS Management</vt:lpstr>
      <vt:lpstr>Container QoS Management</vt:lpstr>
      <vt:lpstr>Container QoS Management</vt:lpstr>
      <vt:lpstr>Container QoS Management</vt:lpstr>
      <vt:lpstr>Container QoS Management</vt:lpstr>
      <vt:lpstr>Container QoS Management</vt:lpstr>
      <vt:lpstr>Container QoS Management</vt:lpstr>
      <vt:lpstr>Resource quota management</vt:lpstr>
      <vt:lpstr>Container QoS Management</vt:lpstr>
      <vt:lpstr>Container QoS Management</vt:lpstr>
      <vt:lpstr>Container QoS Management</vt:lpstr>
      <vt:lpstr>Container QoS Management</vt:lpstr>
      <vt:lpstr>Container QoS Management</vt:lpstr>
      <vt:lpstr>Resource quota management</vt:lpstr>
      <vt:lpstr>Container QoS Management</vt:lpstr>
      <vt:lpstr>Container QoS Management</vt:lpstr>
      <vt:lpstr>Container QoS Management</vt:lpstr>
      <vt:lpstr>Bringing all ports together</vt:lpstr>
      <vt:lpstr>Container  QoS Management</vt:lpstr>
      <vt:lpstr>Functional aspects of Kubernetes</vt:lpstr>
      <vt:lpstr>Securing clusters</vt:lpstr>
      <vt:lpstr>IAM</vt:lpstr>
      <vt:lpstr>IAM</vt:lpstr>
      <vt:lpstr>IAM</vt:lpstr>
      <vt:lpstr>Revisiting the highlights from the previous lecture</vt:lpstr>
      <vt:lpstr>Revisiting the highlights from the previous lecture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dc:title>
  <dc:creator>Eddy Truyen</dc:creator>
  <cp:lastModifiedBy>eddy</cp:lastModifiedBy>
  <cp:revision>475</cp:revision>
  <dcterms:modified xsi:type="dcterms:W3CDTF">2021-06-16T13:26:37Z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0x010100473AD467A7B9EC469FA98CF80F6CF708</vt:lpwstr>
  </property>
</Properties>
</file>