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63" r:id="rId5"/>
    <p:sldId id="362" r:id="rId6"/>
    <p:sldId id="374" r:id="rId7"/>
    <p:sldId id="369" r:id="rId8"/>
    <p:sldId id="376" r:id="rId9"/>
    <p:sldId id="385" r:id="rId10"/>
    <p:sldId id="375" r:id="rId11"/>
    <p:sldId id="399" r:id="rId12"/>
    <p:sldId id="378" r:id="rId13"/>
    <p:sldId id="387" r:id="rId14"/>
    <p:sldId id="373" r:id="rId15"/>
    <p:sldId id="371" r:id="rId16"/>
    <p:sldId id="386" r:id="rId17"/>
    <p:sldId id="377" r:id="rId18"/>
    <p:sldId id="388" r:id="rId19"/>
    <p:sldId id="389" r:id="rId20"/>
    <p:sldId id="393" r:id="rId21"/>
    <p:sldId id="392" r:id="rId22"/>
    <p:sldId id="394" r:id="rId23"/>
    <p:sldId id="395" r:id="rId24"/>
    <p:sldId id="400" r:id="rId25"/>
  </p:sldIdLst>
  <p:sldSz cx="9144000" cy="5143500" type="screen16x9"/>
  <p:notesSz cx="6858000" cy="9144000"/>
  <p:defaultText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0" userDrawn="1">
          <p15:clr>
            <a:srgbClr val="A4A3A4"/>
          </p15:clr>
        </p15:guide>
        <p15:guide id="5" orient="horz" pos="2928" userDrawn="1">
          <p15:clr>
            <a:srgbClr val="A4A3A4"/>
          </p15:clr>
        </p15:guide>
        <p15:guide id="6"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 Walraven" initials="SW"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EC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615" autoAdjust="0"/>
  </p:normalViewPr>
  <p:slideViewPr>
    <p:cSldViewPr snapToGrid="0" snapToObjects="1" showGuides="1">
      <p:cViewPr varScale="1">
        <p:scale>
          <a:sx n="104" d="100"/>
          <a:sy n="104" d="100"/>
        </p:scale>
        <p:origin x="82" y="58"/>
      </p:cViewPr>
      <p:guideLst>
        <p:guide orient="horz" pos="3140"/>
        <p:guide orient="horz" pos="2928"/>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64" d="100"/>
          <a:sy n="164" d="100"/>
        </p:scale>
        <p:origin x="2094" y="-44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72D495-AFBC-D049-9D2A-D4CC16EF0503}" type="datetimeFigureOut">
              <a:rPr lang="en-US" smtClean="0"/>
              <a:pPr/>
              <a:t>6/16/2021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152AA6-2B99-6D4C-A44D-6EF5FEC718C3}" type="slidenum">
              <a:rPr lang="en-US" smtClean="0"/>
              <a:pPr/>
              <a:t>‹#›</a:t>
            </a:fld>
            <a:endParaRPr lang="en-US"/>
          </a:p>
        </p:txBody>
      </p:sp>
    </p:spTree>
    <p:extLst>
      <p:ext uri="{BB962C8B-B14F-4D97-AF65-F5344CB8AC3E}">
        <p14:creationId xmlns:p14="http://schemas.microsoft.com/office/powerpoint/2010/main" val="3844219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schemeClr val="bg1">
                <a:lumMod val="85000"/>
              </a:schemeClr>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75557" y="4247147"/>
            <a:ext cx="6098722" cy="4114800"/>
          </a:xfrm>
          <a:prstGeom prst="rect">
            <a:avLst/>
          </a:prstGeom>
        </p:spPr>
        <p:txBody>
          <a:bodyPr vert="horz" lIns="91440" tIns="45720" rIns="91440" bIns="45720" rtlCol="0"/>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9" name="Slide Number Placeholder 6"/>
          <p:cNvSpPr>
            <a:spLocks noGrp="1"/>
          </p:cNvSpPr>
          <p:nvPr>
            <p:ph type="sldNum" sz="quarter" idx="5"/>
          </p:nvPr>
        </p:nvSpPr>
        <p:spPr>
          <a:xfrm>
            <a:off x="3080982" y="8701475"/>
            <a:ext cx="696036" cy="230832"/>
          </a:xfrm>
          <a:prstGeom prst="rect">
            <a:avLst/>
          </a:prstGeom>
        </p:spPr>
        <p:txBody>
          <a:bodyPr vert="horz" wrap="square" lIns="91440" tIns="45720" rIns="91440" bIns="45720" rtlCol="0" anchor="ctr" anchorCtr="0">
            <a:spAutoFit/>
          </a:bodyPr>
          <a:lstStyle>
            <a:lvl1pPr algn="ctr">
              <a:defRPr sz="900" b="0" i="0">
                <a:latin typeface="Gill Sans MT" charset="0"/>
                <a:ea typeface="Gill Sans MT" charset="0"/>
                <a:cs typeface="Gill Sans MT" charset="0"/>
              </a:defRPr>
            </a:lvl1pPr>
          </a:lstStyle>
          <a:p>
            <a:fld id="{7B91B61D-47B7-A144-8E63-D9376A6761BB}" type="slidenum">
              <a:rPr lang="en-US" smtClean="0"/>
              <a:pPr/>
              <a:t>‹#›</a:t>
            </a:fld>
            <a:endParaRPr lang="en-US"/>
          </a:p>
        </p:txBody>
      </p:sp>
      <p:sp>
        <p:nvSpPr>
          <p:cNvPr id="10" name="TextBox 9"/>
          <p:cNvSpPr txBox="1"/>
          <p:nvPr/>
        </p:nvSpPr>
        <p:spPr>
          <a:xfrm>
            <a:off x="3928820" y="8701475"/>
            <a:ext cx="2535988" cy="230832"/>
          </a:xfrm>
          <a:prstGeom prst="rect">
            <a:avLst/>
          </a:prstGeom>
          <a:noFill/>
        </p:spPr>
        <p:txBody>
          <a:bodyPr wrap="square" rIns="0" rtlCol="0">
            <a:spAutoFit/>
          </a:bodyPr>
          <a:lstStyle/>
          <a:p>
            <a:pPr algn="r"/>
            <a:r>
              <a:rPr lang="en-US" sz="900" b="0" i="0" cap="all" dirty="0">
                <a:solidFill>
                  <a:schemeClr val="tx1"/>
                </a:solidFill>
                <a:latin typeface="Gill Sans MT" charset="0"/>
                <a:ea typeface="Gill Sans MT" charset="0"/>
                <a:cs typeface="Gill Sans MT" charset="0"/>
              </a:rPr>
              <a:t>Confidential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58" y="8646232"/>
            <a:ext cx="1255220" cy="242676"/>
          </a:xfrm>
          <a:prstGeom prst="rect">
            <a:avLst/>
          </a:prstGeom>
        </p:spPr>
      </p:pic>
    </p:spTree>
    <p:extLst>
      <p:ext uri="{BB962C8B-B14F-4D97-AF65-F5344CB8AC3E}">
        <p14:creationId xmlns:p14="http://schemas.microsoft.com/office/powerpoint/2010/main" val="2575172051"/>
      </p:ext>
    </p:extLst>
  </p:cSld>
  <p:clrMap bg1="lt1" tx1="dk1" bg2="lt2" tx2="dk2" accent1="accent1" accent2="accent2" accent3="accent3" accent4="accent4" accent5="accent5" accent6="accent6" hlink="hlink" folHlink="folHlink"/>
  <p:hf hdr="0" ftr="0" dt="0"/>
  <p:notesStyle>
    <a:lvl1pPr marL="15430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1pPr>
    <a:lvl2pPr marL="565785" indent="-154305" algn="l" defTabSz="411480" rtl="0" eaLnBrk="1" latinLnBrk="0" hangingPunct="1">
      <a:buClr>
        <a:srgbClr val="007BB8"/>
      </a:buClr>
      <a:buFont typeface="Courier New" charset="0"/>
      <a:buChar char="o"/>
      <a:defRPr sz="990" kern="1200">
        <a:solidFill>
          <a:schemeClr val="tx1"/>
        </a:solidFill>
        <a:latin typeface="Gill Sans MT" charset="0"/>
        <a:ea typeface="Gill Sans MT" charset="0"/>
        <a:cs typeface="Gill Sans MT" charset="0"/>
      </a:defRPr>
    </a:lvl2pPr>
    <a:lvl3pPr marL="97726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3pPr>
    <a:lvl4pPr marL="1388745" indent="-154305" algn="l" defTabSz="411480" rtl="0" eaLnBrk="1" latinLnBrk="0" hangingPunct="1">
      <a:buClr>
        <a:srgbClr val="007BB8"/>
      </a:buClr>
      <a:buFont typeface="Courier New" charset="0"/>
      <a:buChar char="o"/>
      <a:defRPr sz="990" kern="1200">
        <a:solidFill>
          <a:schemeClr val="tx1"/>
        </a:solidFill>
        <a:latin typeface="Gill Sans MT" charset="0"/>
        <a:ea typeface="Gill Sans MT" charset="0"/>
        <a:cs typeface="Gill Sans MT" charset="0"/>
      </a:defRPr>
    </a:lvl4pPr>
    <a:lvl5pPr marL="1800225" indent="-154305" algn="l" defTabSz="411480" rtl="0" eaLnBrk="1" latinLnBrk="0" hangingPunct="1">
      <a:buClr>
        <a:srgbClr val="6A036A"/>
      </a:buClr>
      <a:buFont typeface="Courier New" charset="0"/>
      <a:buChar char="o"/>
      <a:defRPr sz="990" kern="1200">
        <a:solidFill>
          <a:schemeClr val="tx1"/>
        </a:solidFill>
        <a:latin typeface="Gill Sans MT" charset="0"/>
        <a:ea typeface="Gill Sans MT" charset="0"/>
        <a:cs typeface="Gill Sans MT" charset="0"/>
      </a:defRPr>
    </a:lvl5pPr>
    <a:lvl6pPr marL="2057400" algn="l" defTabSz="411480" rtl="0" eaLnBrk="1" latinLnBrk="0" hangingPunct="1">
      <a:defRPr sz="1080" kern="1200">
        <a:solidFill>
          <a:schemeClr val="tx1"/>
        </a:solidFill>
        <a:latin typeface="+mn-lt"/>
        <a:ea typeface="+mn-ea"/>
        <a:cs typeface="+mn-cs"/>
      </a:defRPr>
    </a:lvl6pPr>
    <a:lvl7pPr marL="2468880" algn="l" defTabSz="411480" rtl="0" eaLnBrk="1" latinLnBrk="0" hangingPunct="1">
      <a:defRPr sz="1080" kern="1200">
        <a:solidFill>
          <a:schemeClr val="tx1"/>
        </a:solidFill>
        <a:latin typeface="+mn-lt"/>
        <a:ea typeface="+mn-ea"/>
        <a:cs typeface="+mn-cs"/>
      </a:defRPr>
    </a:lvl7pPr>
    <a:lvl8pPr marL="2880360" algn="l" defTabSz="411480" rtl="0" eaLnBrk="1" latinLnBrk="0" hangingPunct="1">
      <a:defRPr sz="1080" kern="1200">
        <a:solidFill>
          <a:schemeClr val="tx1"/>
        </a:solidFill>
        <a:latin typeface="+mn-lt"/>
        <a:ea typeface="+mn-ea"/>
        <a:cs typeface="+mn-cs"/>
      </a:defRPr>
    </a:lvl8pPr>
    <a:lvl9pPr marL="3291840" algn="l" defTabSz="411480"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integration. </a:t>
            </a:r>
          </a:p>
          <a:p>
            <a:pPr lvl="1"/>
            <a:r>
              <a:rPr lang="en-US" dirty="0"/>
              <a:t>The developers commit early and often. </a:t>
            </a:r>
          </a:p>
          <a:p>
            <a:pPr lvl="1"/>
            <a:r>
              <a:rPr lang="en-US" dirty="0"/>
              <a:t>A commit triggers an execution of a test suite distributed across 30–40 machines, and the test suite takes about nine minutes to run. </a:t>
            </a:r>
          </a:p>
          <a:p>
            <a:r>
              <a:rPr lang="en-US" dirty="0"/>
              <a:t>Continuous deployment</a:t>
            </a:r>
          </a:p>
          <a:p>
            <a:pPr lvl="1"/>
            <a:r>
              <a:rPr lang="en-US" dirty="0"/>
              <a:t>Once a commit has passed all of its tests, it is automatically sent to deployment. This takes about six minutes. </a:t>
            </a:r>
          </a:p>
          <a:p>
            <a:pPr lvl="1"/>
            <a:r>
              <a:rPr lang="en-US" dirty="0"/>
              <a:t>The code is moved to the hundreds of machines in the cluster, but at first the code is only made live on a small number of machines (canaries). </a:t>
            </a:r>
          </a:p>
          <a:p>
            <a:pPr lvl="2"/>
            <a:r>
              <a:rPr lang="en-US" dirty="0"/>
              <a:t>A sampling program examines the results of the canaries and if there has been a statistically significant regression, then the revision is automatically rolled back. Otherwise the remainder of the cluster is made active. IMVU deploys new code 50 times a day, on average.</a:t>
            </a:r>
          </a:p>
          <a:p>
            <a:endParaRPr lang="en-GB" dirty="0"/>
          </a:p>
        </p:txBody>
      </p:sp>
      <p:sp>
        <p:nvSpPr>
          <p:cNvPr id="4" name="Slide Number Placeholder 3"/>
          <p:cNvSpPr>
            <a:spLocks noGrp="1"/>
          </p:cNvSpPr>
          <p:nvPr>
            <p:ph type="sldNum" sz="quarter" idx="10"/>
          </p:nvPr>
        </p:nvSpPr>
        <p:spPr/>
        <p:txBody>
          <a:bodyPr/>
          <a:lstStyle/>
          <a:p>
            <a:fld id="{7B91B61D-47B7-A144-8E63-D9376A6761BB}" type="slidenum">
              <a:rPr lang="en-US" smtClean="0"/>
              <a:pPr/>
              <a:t>4</a:t>
            </a:fld>
            <a:endParaRPr lang="en-US"/>
          </a:p>
        </p:txBody>
      </p:sp>
    </p:spTree>
    <p:extLst>
      <p:ext uri="{BB962C8B-B14F-4D97-AF65-F5344CB8AC3E}">
        <p14:creationId xmlns:p14="http://schemas.microsoft.com/office/powerpoint/2010/main" val="1504668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Corporate Presentation">
    <p:bg>
      <p:bgPr>
        <a:solidFill>
          <a:schemeClr val="bg1"/>
        </a:solidFill>
        <a:effectLst/>
      </p:bgPr>
    </p:bg>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21" y="120650"/>
            <a:ext cx="9135879" cy="5143500"/>
          </a:xfrm>
          <a:prstGeom prst="rect">
            <a:avLst/>
          </a:prstGeom>
        </p:spPr>
      </p:pic>
      <p:sp>
        <p:nvSpPr>
          <p:cNvPr id="4" name="Title 1"/>
          <p:cNvSpPr>
            <a:spLocks noGrp="1"/>
          </p:cNvSpPr>
          <p:nvPr>
            <p:ph type="ctrTitle" hasCustomPrompt="1"/>
          </p:nvPr>
        </p:nvSpPr>
        <p:spPr>
          <a:xfrm>
            <a:off x="361457" y="2896425"/>
            <a:ext cx="8421086" cy="523220"/>
          </a:xfrm>
        </p:spPr>
        <p:txBody>
          <a:bodyPr wrap="square" lIns="108000" rIns="0" anchor="b">
            <a:spAutoFit/>
          </a:bodyPr>
          <a:lstStyle>
            <a:lvl1pPr algn="l">
              <a:defRPr sz="2800" cap="none" baseline="0">
                <a:solidFill>
                  <a:schemeClr val="tx2"/>
                </a:solidFill>
              </a:defRPr>
            </a:lvl1pPr>
          </a:lstStyle>
          <a:p>
            <a:r>
              <a:rPr lang="nl-BE" dirty="0"/>
              <a:t>A short title can be put here</a:t>
            </a:r>
            <a:endParaRPr lang="en-US" dirty="0"/>
          </a:p>
        </p:txBody>
      </p:sp>
      <p:sp>
        <p:nvSpPr>
          <p:cNvPr id="5" name="Subtitle 2"/>
          <p:cNvSpPr>
            <a:spLocks noGrp="1"/>
          </p:cNvSpPr>
          <p:nvPr>
            <p:ph type="subTitle" idx="1" hasCustomPrompt="1"/>
          </p:nvPr>
        </p:nvSpPr>
        <p:spPr>
          <a:xfrm>
            <a:off x="361457" y="3428775"/>
            <a:ext cx="8421089" cy="523220"/>
          </a:xfrm>
        </p:spPr>
        <p:txBody>
          <a:bodyPr wrap="square" lIns="108000" rIns="0" anchor="t">
            <a:spAutoFit/>
          </a:bodyPr>
          <a:lstStyle>
            <a:lvl1pPr marL="0" indent="0" algn="l">
              <a:buNone/>
              <a:defRPr sz="20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Speaker, Date</a:t>
            </a:r>
            <a:endParaRPr lang="en-US" dirty="0"/>
          </a:p>
        </p:txBody>
      </p:sp>
      <p:pic>
        <p:nvPicPr>
          <p:cNvPr id="7" name="Afbeelding 6" descr="DistriNet-rgb-transpara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0312" y="1654335"/>
            <a:ext cx="5138106" cy="993369"/>
          </a:xfrm>
          <a:prstGeom prst="rect">
            <a:avLst/>
          </a:prstGeom>
        </p:spPr>
      </p:pic>
    </p:spTree>
    <p:extLst>
      <p:ext uri="{BB962C8B-B14F-4D97-AF65-F5344CB8AC3E}">
        <p14:creationId xmlns:p14="http://schemas.microsoft.com/office/powerpoint/2010/main" val="90957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divider 3">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45" y="0"/>
            <a:ext cx="9135879" cy="5143500"/>
          </a:xfrm>
          <a:prstGeom prst="rect">
            <a:avLst/>
          </a:prstGeom>
        </p:spPr>
      </p:pic>
      <p:sp>
        <p:nvSpPr>
          <p:cNvPr id="5" name="Title 1"/>
          <p:cNvSpPr>
            <a:spLocks noGrp="1"/>
          </p:cNvSpPr>
          <p:nvPr>
            <p:ph type="title"/>
          </p:nvPr>
        </p:nvSpPr>
        <p:spPr>
          <a:xfrm>
            <a:off x="152401" y="2216809"/>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14265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36216C-5BC3-7C44-80F8-E30864FFC228}" type="slidenum">
              <a:rPr lang="en-US" smtClean="0"/>
              <a:pPr/>
              <a:t>‹#›</a:t>
            </a:fld>
            <a:endParaRPr lang="en-US"/>
          </a:p>
        </p:txBody>
      </p:sp>
    </p:spTree>
    <p:extLst>
      <p:ext uri="{BB962C8B-B14F-4D97-AF65-F5344CB8AC3E}">
        <p14:creationId xmlns:p14="http://schemas.microsoft.com/office/powerpoint/2010/main" val="423468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mage Divider Blue">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1" y="2364001"/>
            <a:ext cx="8753475" cy="707886"/>
          </a:xfrm>
        </p:spPr>
        <p:txBody>
          <a:bodyPr anchor="t"/>
          <a:lstStyle>
            <a:lvl1pPr algn="ctr">
              <a:defRPr sz="4000"/>
            </a:lvl1pPr>
          </a:lstStyle>
          <a:p>
            <a:r>
              <a:rPr lang="en-US"/>
              <a:t>Click to edit Master title style</a:t>
            </a:r>
          </a:p>
        </p:txBody>
      </p:sp>
    </p:spTree>
    <p:extLst>
      <p:ext uri="{BB962C8B-B14F-4D97-AF65-F5344CB8AC3E}">
        <p14:creationId xmlns:p14="http://schemas.microsoft.com/office/powerpoint/2010/main" val="4167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mage Divider Light Blue">
    <p:bg>
      <p:bgPr>
        <a:solidFill>
          <a:schemeClr val="bg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2401" y="2364001"/>
            <a:ext cx="8753475" cy="707886"/>
          </a:xfrm>
        </p:spPr>
        <p:txBody>
          <a:bodyPr anchor="t"/>
          <a:lstStyle>
            <a:lvl1pPr algn="ctr">
              <a:defRPr sz="4000">
                <a:solidFill>
                  <a:schemeClr val="accent3"/>
                </a:solidFill>
              </a:defRPr>
            </a:lvl1pPr>
          </a:lstStyle>
          <a:p>
            <a:r>
              <a:rPr lang="en-US"/>
              <a:t>Click to edit Master title style</a:t>
            </a:r>
            <a:endParaRPr lang="en-US" dirty="0"/>
          </a:p>
        </p:txBody>
      </p:sp>
    </p:spTree>
    <p:extLst>
      <p:ext uri="{BB962C8B-B14F-4D97-AF65-F5344CB8AC3E}">
        <p14:creationId xmlns:p14="http://schemas.microsoft.com/office/powerpoint/2010/main" val="307958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mage Divider White">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52401" y="2364001"/>
            <a:ext cx="8753475" cy="707886"/>
          </a:xfrm>
        </p:spPr>
        <p:txBody>
          <a:bodyPr anchor="t"/>
          <a:lstStyle>
            <a:lvl1pPr algn="ctr">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5588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Title">
    <p:bg>
      <p:bgPr>
        <a:solidFill>
          <a:schemeClr val="tx1"/>
        </a:solidFill>
        <a:effectLst/>
      </p:bgPr>
    </p:bg>
    <p:spTree>
      <p:nvGrpSpPr>
        <p:cNvPr id="1" name=""/>
        <p:cNvGrpSpPr/>
        <p:nvPr/>
      </p:nvGrpSpPr>
      <p:grpSpPr>
        <a:xfrm>
          <a:off x="0" y="0"/>
          <a:ext cx="0" cy="0"/>
          <a:chOff x="0" y="0"/>
          <a:chExt cx="0" cy="0"/>
        </a:xfrm>
      </p:grpSpPr>
      <p:pic>
        <p:nvPicPr>
          <p:cNvPr id="8" name="Afbeelding 7" descr="DistriNet-rgb-transparant-invers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7524" y="1982443"/>
            <a:ext cx="5138106" cy="993367"/>
          </a:xfrm>
          <a:prstGeom prst="rect">
            <a:avLst/>
          </a:prstGeom>
        </p:spPr>
      </p:pic>
    </p:spTree>
    <p:extLst>
      <p:ext uri="{BB962C8B-B14F-4D97-AF65-F5344CB8AC3E}">
        <p14:creationId xmlns:p14="http://schemas.microsoft.com/office/powerpoint/2010/main" val="160136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roject Presentation">
    <p:bg>
      <p:bgPr>
        <a:solidFill>
          <a:schemeClr val="bg1"/>
        </a:solidFill>
        <a:effectLst/>
      </p:bgPr>
    </p:bg>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4" name="Title 1"/>
          <p:cNvSpPr>
            <a:spLocks noGrp="1"/>
          </p:cNvSpPr>
          <p:nvPr>
            <p:ph type="ctrTitle" hasCustomPrompt="1"/>
          </p:nvPr>
        </p:nvSpPr>
        <p:spPr>
          <a:xfrm>
            <a:off x="361456" y="2634458"/>
            <a:ext cx="8421086" cy="707886"/>
          </a:xfrm>
        </p:spPr>
        <p:txBody>
          <a:bodyPr wrap="square" lIns="108000" rIns="0" anchor="b">
            <a:spAutoFit/>
          </a:bodyPr>
          <a:lstStyle>
            <a:lvl1pPr algn="l">
              <a:defRPr sz="4000" cap="none" baseline="0">
                <a:solidFill>
                  <a:schemeClr val="tx2"/>
                </a:solidFill>
              </a:defRPr>
            </a:lvl1pPr>
          </a:lstStyle>
          <a:p>
            <a:r>
              <a:rPr lang="nl-BE" dirty="0"/>
              <a:t>Project Title</a:t>
            </a:r>
            <a:endParaRPr lang="en-US" dirty="0"/>
          </a:p>
        </p:txBody>
      </p:sp>
      <p:sp>
        <p:nvSpPr>
          <p:cNvPr id="5" name="Subtitle 2"/>
          <p:cNvSpPr>
            <a:spLocks noGrp="1"/>
          </p:cNvSpPr>
          <p:nvPr>
            <p:ph type="subTitle" idx="1" hasCustomPrompt="1"/>
          </p:nvPr>
        </p:nvSpPr>
        <p:spPr>
          <a:xfrm>
            <a:off x="361456" y="3345349"/>
            <a:ext cx="8421089" cy="523220"/>
          </a:xfrm>
        </p:spPr>
        <p:txBody>
          <a:bodyPr wrap="square" lIns="108000" rIns="0" anchor="t">
            <a:spAutoFit/>
          </a:bodyPr>
          <a:lstStyle>
            <a:lvl1pPr marL="0" indent="0" algn="l">
              <a:buNone/>
              <a:defRPr sz="2000" cap="none" baseline="0">
                <a:solidFill>
                  <a:schemeClr val="tx1"/>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nl-BE" dirty="0"/>
              <a:t>Speaker, Date</a:t>
            </a:r>
            <a:endParaRPr lang="en-US" dirty="0"/>
          </a:p>
        </p:txBody>
      </p:sp>
      <p:pic>
        <p:nvPicPr>
          <p:cNvPr id="7" name="Afbeelding 6" descr="DistriNet-rgb-transpara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8455" y="4478620"/>
            <a:ext cx="2297869" cy="444255"/>
          </a:xfrm>
          <a:prstGeom prst="rect">
            <a:avLst/>
          </a:prstGeom>
        </p:spPr>
      </p:pic>
    </p:spTree>
    <p:extLst>
      <p:ext uri="{BB962C8B-B14F-4D97-AF65-F5344CB8AC3E}">
        <p14:creationId xmlns:p14="http://schemas.microsoft.com/office/powerpoint/2010/main" val="1085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nl-BE" dirty="0"/>
              <a:t>Click to edit master title style</a:t>
            </a:r>
            <a:endParaRPr lang="en-US" dirty="0"/>
          </a:p>
        </p:txBody>
      </p:sp>
      <p:sp>
        <p:nvSpPr>
          <p:cNvPr id="3" name="Content Placeholder 2"/>
          <p:cNvSpPr>
            <a:spLocks noGrp="1"/>
          </p:cNvSpPr>
          <p:nvPr>
            <p:ph idx="1" hasCustomPrompt="1"/>
          </p:nvPr>
        </p:nvSpPr>
        <p:spPr>
          <a:xfrm>
            <a:off x="160631" y="1099535"/>
            <a:ext cx="8753475" cy="3429983"/>
          </a:xfrm>
        </p:spPr>
        <p:txBody>
          <a:bodyPr/>
          <a:lstStyle>
            <a:lvl2pPr marL="668655" indent="-257175">
              <a:buFontTx/>
              <a:buBlip>
                <a:blip r:embed="rId2"/>
              </a:buBlip>
              <a:defRPr/>
            </a:lvl2pPr>
            <a:lvl3pPr marL="1028700" indent="-205740">
              <a:buFontTx/>
              <a:buBlip>
                <a:blip r:embed="rId3"/>
              </a:buBlip>
              <a:defRPr/>
            </a:lvl3pPr>
            <a:lvl4pPr marL="1520190" indent="-285750">
              <a:buFontTx/>
              <a:buBlip>
                <a:blip r:embed="rId4"/>
              </a:buBlip>
              <a:defRPr/>
            </a:lvl4pPr>
            <a:lvl5pPr marL="1851660" indent="-205740">
              <a:buFontTx/>
              <a:buBlip>
                <a:blip r:embed="rId5"/>
              </a:buBlip>
              <a:defRPr/>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5" name="Text Placeholder 4"/>
          <p:cNvSpPr>
            <a:spLocks noGrp="1"/>
          </p:cNvSpPr>
          <p:nvPr>
            <p:ph type="body" sz="quarter" idx="13" hasCustomPrompt="1"/>
          </p:nvPr>
        </p:nvSpPr>
        <p:spPr>
          <a:xfrm>
            <a:off x="160630" y="576315"/>
            <a:ext cx="8753475" cy="461665"/>
          </a:xfrm>
        </p:spPr>
        <p:txBody>
          <a:bodyPr wrap="square" anchor="t">
            <a:spAutoFit/>
          </a:bodyPr>
          <a:lstStyle>
            <a:lvl1pPr marL="0" indent="0">
              <a:lnSpc>
                <a:spcPct val="120000"/>
              </a:lnSpc>
              <a:buFont typeface="Arial"/>
              <a:buNone/>
              <a:defRPr sz="2000" cap="none" baseline="0">
                <a:solidFill>
                  <a:schemeClr val="tx1"/>
                </a:solidFill>
              </a:defRPr>
            </a:lvl1pPr>
          </a:lstStyle>
          <a:p>
            <a:pPr lvl="0"/>
            <a:r>
              <a:rPr lang="nl-BE" dirty="0"/>
              <a:t>Click to edit master subtitle style</a:t>
            </a:r>
          </a:p>
        </p:txBody>
      </p:sp>
      <p:sp>
        <p:nvSpPr>
          <p:cNvPr id="6" name="Slide Number Placeholder 5"/>
          <p:cNvSpPr>
            <a:spLocks noGrp="1"/>
          </p:cNvSpPr>
          <p:nvPr>
            <p:ph type="sldNum" sz="quarter" idx="4"/>
          </p:nvPr>
        </p:nvSpPr>
        <p:spPr>
          <a:xfrm>
            <a:off x="4140200" y="4735952"/>
            <a:ext cx="863600" cy="276999"/>
          </a:xfrm>
          <a:prstGeom prst="rect">
            <a:avLst/>
          </a:prstGeom>
        </p:spPr>
        <p:txBody>
          <a:bodyPr vert="horz" lIns="91440" tIns="45720" rIns="91440" bIns="45720" rtlCol="0" anchor="ctr">
            <a:spAutoFit/>
          </a:bodyPr>
          <a:lstStyle>
            <a:lvl1pPr algn="ctr">
              <a:defRPr sz="1200">
                <a:solidFill>
                  <a:schemeClr val="tx2">
                    <a:lumMod val="75000"/>
                  </a:schemeClr>
                </a:solidFill>
              </a:defRPr>
            </a:lvl1pPr>
          </a:lstStyle>
          <a:p>
            <a:fld id="{8836216C-5BC3-7C44-80F8-E30864FFC228}" type="slidenum">
              <a:rPr lang="en-US" smtClean="0"/>
              <a:pPr/>
              <a:t>‹#›</a:t>
            </a:fld>
            <a:endParaRPr lang="en-US"/>
          </a:p>
        </p:txBody>
      </p:sp>
    </p:spTree>
    <p:extLst>
      <p:ext uri="{BB962C8B-B14F-4D97-AF65-F5344CB8AC3E}">
        <p14:creationId xmlns:p14="http://schemas.microsoft.com/office/powerpoint/2010/main" val="238935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nl-BE" dirty="0"/>
              <a:t>Click to edit master title style</a:t>
            </a:r>
            <a:endParaRPr lang="en-US" dirty="0"/>
          </a:p>
        </p:txBody>
      </p:sp>
      <p:sp>
        <p:nvSpPr>
          <p:cNvPr id="3" name="Content Placeholder 2"/>
          <p:cNvSpPr>
            <a:spLocks noGrp="1"/>
          </p:cNvSpPr>
          <p:nvPr>
            <p:ph idx="1" hasCustomPrompt="1"/>
          </p:nvPr>
        </p:nvSpPr>
        <p:spPr>
          <a:xfrm>
            <a:off x="160631" y="1099535"/>
            <a:ext cx="8753475" cy="3429983"/>
          </a:xfrm>
        </p:spPr>
        <p:txBody>
          <a:bodyPr/>
          <a:lstStyle>
            <a:lvl2pPr marL="668655" indent="-257175">
              <a:buFontTx/>
              <a:buBlip>
                <a:blip r:embed="rId2"/>
              </a:buBlip>
              <a:defRPr/>
            </a:lvl2pPr>
            <a:lvl3pPr marL="1028700" indent="-205740">
              <a:buFontTx/>
              <a:buBlip>
                <a:blip r:embed="rId3"/>
              </a:buBlip>
              <a:defRPr/>
            </a:lvl3pPr>
            <a:lvl4pPr marL="1520190" indent="-285750">
              <a:buFontTx/>
              <a:buBlip>
                <a:blip r:embed="rId4"/>
              </a:buBlip>
              <a:defRPr/>
            </a:lvl4pPr>
            <a:lvl5pPr marL="1851660" indent="-205740">
              <a:buFontTx/>
              <a:buBlip>
                <a:blip r:embed="rId5"/>
              </a:buBlip>
              <a:defRPr/>
            </a:lvl5p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pPr/>
              <a:t>‹#›</a:t>
            </a:fld>
            <a:endParaRPr lang="en-US"/>
          </a:p>
        </p:txBody>
      </p:sp>
    </p:spTree>
    <p:extLst>
      <p:ext uri="{BB962C8B-B14F-4D97-AF65-F5344CB8AC3E}">
        <p14:creationId xmlns:p14="http://schemas.microsoft.com/office/powerpoint/2010/main" val="110907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60630" y="1099534"/>
            <a:ext cx="4318000" cy="3502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836216C-5BC3-7C44-80F8-E30864FFC228}" type="slidenum">
              <a:rPr lang="en-US" smtClean="0"/>
              <a:pPr/>
              <a:t>‹#›</a:t>
            </a:fld>
            <a:endParaRPr lang="en-US"/>
          </a:p>
        </p:txBody>
      </p:sp>
      <p:sp>
        <p:nvSpPr>
          <p:cNvPr id="5" name="Text Placeholder 4"/>
          <p:cNvSpPr>
            <a:spLocks noGrp="1"/>
          </p:cNvSpPr>
          <p:nvPr>
            <p:ph type="body" sz="quarter" idx="13" hasCustomPrompt="1"/>
          </p:nvPr>
        </p:nvSpPr>
        <p:spPr>
          <a:xfrm>
            <a:off x="160631" y="576315"/>
            <a:ext cx="8753475" cy="523220"/>
          </a:xfrm>
        </p:spPr>
        <p:txBody>
          <a:bodyPr wrap="square" anchor="t">
            <a:spAutoFit/>
          </a:bodyPr>
          <a:lstStyle>
            <a:lvl1pPr marL="0" indent="0">
              <a:buFont typeface="Arial"/>
              <a:buNone/>
              <a:defRPr sz="2000" cap="none" baseline="0">
                <a:solidFill>
                  <a:schemeClr val="tx1"/>
                </a:solidFill>
              </a:defRPr>
            </a:lvl1pPr>
          </a:lstStyle>
          <a:p>
            <a:pPr lvl="0"/>
            <a:r>
              <a:rPr lang="nl-BE" dirty="0"/>
              <a:t>Click to edit master subtitle style</a:t>
            </a:r>
            <a:endParaRPr lang="en-US" dirty="0"/>
          </a:p>
        </p:txBody>
      </p:sp>
      <p:sp>
        <p:nvSpPr>
          <p:cNvPr id="7" name="Content Placeholder 2"/>
          <p:cNvSpPr>
            <a:spLocks noGrp="1"/>
          </p:cNvSpPr>
          <p:nvPr>
            <p:ph idx="14"/>
          </p:nvPr>
        </p:nvSpPr>
        <p:spPr>
          <a:xfrm>
            <a:off x="4587876" y="1099534"/>
            <a:ext cx="4318000" cy="3502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348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pPr/>
              <a:t>‹#›</a:t>
            </a:fld>
            <a:endParaRPr lang="en-US"/>
          </a:p>
        </p:txBody>
      </p:sp>
      <p:sp>
        <p:nvSpPr>
          <p:cNvPr id="6" name="Text Placeholder 4"/>
          <p:cNvSpPr>
            <a:spLocks noGrp="1"/>
          </p:cNvSpPr>
          <p:nvPr>
            <p:ph type="body" sz="quarter" idx="14" hasCustomPrompt="1"/>
          </p:nvPr>
        </p:nvSpPr>
        <p:spPr>
          <a:xfrm>
            <a:off x="160631" y="576315"/>
            <a:ext cx="8753475" cy="523220"/>
          </a:xfrm>
        </p:spPr>
        <p:txBody>
          <a:bodyPr wrap="square" anchor="t">
            <a:spAutoFit/>
          </a:bodyPr>
          <a:lstStyle>
            <a:lvl1pPr marL="0" indent="0">
              <a:buFont typeface="Arial"/>
              <a:buNone/>
              <a:defRPr lang="en-US" sz="2000" b="0" i="0" kern="1200" cap="none" baseline="0" dirty="0">
                <a:solidFill>
                  <a:schemeClr val="tx1"/>
                </a:solidFill>
                <a:latin typeface="+mj-lt"/>
                <a:ea typeface="+mn-ea"/>
                <a:cs typeface="Gill Sans MT"/>
              </a:defRPr>
            </a:lvl1pPr>
          </a:lstStyle>
          <a:p>
            <a:pPr marL="0" lvl="0" indent="0" algn="l" defTabSz="411480" rtl="0" eaLnBrk="1" latinLnBrk="0" hangingPunct="1">
              <a:spcBef>
                <a:spcPct val="20000"/>
              </a:spcBef>
              <a:buClr>
                <a:schemeClr val="tx1"/>
              </a:buClr>
              <a:buSzPct val="70000"/>
              <a:buFont typeface="Arial"/>
              <a:buNone/>
            </a:pPr>
            <a:r>
              <a:rPr lang="nl-BE" dirty="0"/>
              <a:t>Click To edit Master Subtitle Style</a:t>
            </a:r>
            <a:endParaRPr lang="en-US" dirty="0"/>
          </a:p>
        </p:txBody>
      </p:sp>
    </p:spTree>
    <p:extLst>
      <p:ext uri="{BB962C8B-B14F-4D97-AF65-F5344CB8AC3E}">
        <p14:creationId xmlns:p14="http://schemas.microsoft.com/office/powerpoint/2010/main" val="3861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8836216C-5BC3-7C44-80F8-E30864FFC228}" type="slidenum">
              <a:rPr lang="en-US" smtClean="0"/>
              <a:pPr/>
              <a:t>‹#›</a:t>
            </a:fld>
            <a:endParaRPr lang="en-US"/>
          </a:p>
        </p:txBody>
      </p:sp>
    </p:spTree>
    <p:extLst>
      <p:ext uri="{BB962C8B-B14F-4D97-AF65-F5344CB8AC3E}">
        <p14:creationId xmlns:p14="http://schemas.microsoft.com/office/powerpoint/2010/main" val="14334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our divider">
    <p:bg>
      <p:bgPr>
        <a:solidFill>
          <a:schemeClr val="accent2"/>
        </a:solidFill>
        <a:effectLst/>
      </p:bgPr>
    </p:bg>
    <p:spTree>
      <p:nvGrpSpPr>
        <p:cNvPr id="1" name=""/>
        <p:cNvGrpSpPr/>
        <p:nvPr/>
      </p:nvGrpSpPr>
      <p:grpSpPr>
        <a:xfrm>
          <a:off x="0" y="0"/>
          <a:ext cx="0" cy="0"/>
          <a:chOff x="0" y="0"/>
          <a:chExt cx="0" cy="0"/>
        </a:xfrm>
      </p:grpSpPr>
      <p:pic>
        <p:nvPicPr>
          <p:cNvPr id="7" name="Afbeelding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22" y="0"/>
            <a:ext cx="9135877" cy="5143499"/>
          </a:xfrm>
          <a:prstGeom prst="rect">
            <a:avLst/>
          </a:prstGeom>
        </p:spPr>
      </p:pic>
      <p:sp>
        <p:nvSpPr>
          <p:cNvPr id="2" name="Title 1"/>
          <p:cNvSpPr>
            <a:spLocks noGrp="1"/>
          </p:cNvSpPr>
          <p:nvPr>
            <p:ph type="title"/>
          </p:nvPr>
        </p:nvSpPr>
        <p:spPr>
          <a:xfrm>
            <a:off x="152401" y="2216808"/>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085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ur divider 2">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31" y="0"/>
            <a:ext cx="9146231" cy="5143500"/>
          </a:xfrm>
          <a:prstGeom prst="rect">
            <a:avLst/>
          </a:prstGeom>
        </p:spPr>
      </p:pic>
      <p:sp>
        <p:nvSpPr>
          <p:cNvPr id="5" name="Title 1"/>
          <p:cNvSpPr>
            <a:spLocks noGrp="1"/>
          </p:cNvSpPr>
          <p:nvPr>
            <p:ph type="title"/>
          </p:nvPr>
        </p:nvSpPr>
        <p:spPr>
          <a:xfrm>
            <a:off x="152401" y="2216809"/>
            <a:ext cx="8839200" cy="707886"/>
          </a:xfrm>
        </p:spPr>
        <p:txBody>
          <a:bodyPr anchor="ctr"/>
          <a:lstStyle>
            <a:lvl1pPr algn="l">
              <a:defRPr sz="40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684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31" y="144539"/>
            <a:ext cx="8753475" cy="523220"/>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160631" y="1120877"/>
            <a:ext cx="8753475" cy="3481604"/>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4140200" y="4793102"/>
            <a:ext cx="863600" cy="276999"/>
          </a:xfrm>
          <a:prstGeom prst="rect">
            <a:avLst/>
          </a:prstGeom>
        </p:spPr>
        <p:txBody>
          <a:bodyPr vert="horz" lIns="91440" tIns="45720" rIns="91440" bIns="45720" rtlCol="0" anchor="ctr">
            <a:spAutoFit/>
          </a:bodyPr>
          <a:lstStyle>
            <a:lvl1pPr algn="ctr">
              <a:defRPr sz="1200">
                <a:solidFill>
                  <a:schemeClr val="tx2">
                    <a:lumMod val="75000"/>
                  </a:schemeClr>
                </a:solidFill>
              </a:defRPr>
            </a:lvl1pPr>
          </a:lstStyle>
          <a:p>
            <a:fld id="{8836216C-5BC3-7C44-80F8-E30864FFC228}" type="slidenum">
              <a:rPr lang="en-US" smtClean="0"/>
              <a:pPr/>
              <a:t>‹#›</a:t>
            </a:fld>
            <a:endParaRPr lang="en-US"/>
          </a:p>
        </p:txBody>
      </p:sp>
      <p:pic>
        <p:nvPicPr>
          <p:cNvPr id="5" name="Afbeelding 4" descr="DistriNet-rgb-transparant.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7651154" y="4733946"/>
            <a:ext cx="1262951" cy="244171"/>
          </a:xfrm>
          <a:prstGeom prst="rect">
            <a:avLst/>
          </a:prstGeom>
        </p:spPr>
      </p:pic>
    </p:spTree>
    <p:extLst>
      <p:ext uri="{BB962C8B-B14F-4D97-AF65-F5344CB8AC3E}">
        <p14:creationId xmlns:p14="http://schemas.microsoft.com/office/powerpoint/2010/main" val="2871181843"/>
      </p:ext>
    </p:extLst>
  </p:cSld>
  <p:clrMap bg1="lt1" tx1="dk1" bg2="lt2" tx2="dk2" accent1="accent1" accent2="accent2" accent3="accent3" accent4="accent4" accent5="accent5" accent6="accent6" hlink="hlink" folHlink="folHlink"/>
  <p:sldLayoutIdLst>
    <p:sldLayoutId id="2147483649" r:id="rId1"/>
    <p:sldLayoutId id="2147483821" r:id="rId2"/>
    <p:sldLayoutId id="2147483650" r:id="rId3"/>
    <p:sldLayoutId id="2147483824" r:id="rId4"/>
    <p:sldLayoutId id="2147483656" r:id="rId5"/>
    <p:sldLayoutId id="2147483654" r:id="rId6"/>
    <p:sldLayoutId id="2147483823" r:id="rId7"/>
    <p:sldLayoutId id="2147483657" r:id="rId8"/>
    <p:sldLayoutId id="2147483814" r:id="rId9"/>
    <p:sldLayoutId id="2147483820" r:id="rId10"/>
    <p:sldLayoutId id="2147483655" r:id="rId11"/>
    <p:sldLayoutId id="2147483687" r:id="rId12"/>
    <p:sldLayoutId id="2147483688" r:id="rId13"/>
    <p:sldLayoutId id="2147483822" r:id="rId14"/>
    <p:sldLayoutId id="214748371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11480" rtl="0" eaLnBrk="1" latinLnBrk="0" hangingPunct="1">
        <a:spcBef>
          <a:spcPct val="0"/>
        </a:spcBef>
        <a:buNone/>
        <a:defRPr sz="2800" b="0" i="0" kern="1200" cap="none">
          <a:solidFill>
            <a:schemeClr val="tx2"/>
          </a:solidFill>
          <a:latin typeface="+mj-lt"/>
          <a:ea typeface="+mj-ea"/>
          <a:cs typeface="Arial"/>
        </a:defRPr>
      </a:lvl1pPr>
    </p:titleStyle>
    <p:bodyStyle>
      <a:lvl1pPr marL="308610" indent="-308610" algn="l" defTabSz="411480" rtl="0" eaLnBrk="1" latinLnBrk="0" hangingPunct="1">
        <a:lnSpc>
          <a:spcPct val="140000"/>
        </a:lnSpc>
        <a:spcBef>
          <a:spcPct val="20000"/>
        </a:spcBef>
        <a:buClr>
          <a:schemeClr val="tx2"/>
        </a:buClr>
        <a:buSzPct val="100000"/>
        <a:buFont typeface="Arial" panose="020B0604020202020204" pitchFamily="34" charset="0"/>
        <a:buChar char="›"/>
        <a:defRPr sz="2400" b="0" i="0" kern="1200">
          <a:solidFill>
            <a:srgbClr val="000000"/>
          </a:solidFill>
          <a:latin typeface="Arial"/>
          <a:ea typeface="+mn-ea"/>
          <a:cs typeface="Arial"/>
        </a:defRPr>
      </a:lvl1pPr>
      <a:lvl2pPr marL="668655" indent="-257175" algn="l" defTabSz="411480" rtl="0" eaLnBrk="1" latinLnBrk="0" hangingPunct="1">
        <a:lnSpc>
          <a:spcPct val="140000"/>
        </a:lnSpc>
        <a:spcBef>
          <a:spcPct val="20000"/>
        </a:spcBef>
        <a:buClr>
          <a:schemeClr val="tx1"/>
        </a:buClr>
        <a:buSzPct val="100000"/>
        <a:buFontTx/>
        <a:buBlip>
          <a:blip r:embed="rId18"/>
        </a:buBlip>
        <a:defRPr sz="2000" b="0" i="0" kern="1200">
          <a:solidFill>
            <a:srgbClr val="000000"/>
          </a:solidFill>
          <a:latin typeface="Arial"/>
          <a:ea typeface="+mn-ea"/>
          <a:cs typeface="Arial"/>
        </a:defRPr>
      </a:lvl2pPr>
      <a:lvl3pPr marL="1028700" indent="-205740" algn="l" defTabSz="411480" rtl="0" eaLnBrk="1" latinLnBrk="0" hangingPunct="1">
        <a:lnSpc>
          <a:spcPct val="140000"/>
        </a:lnSpc>
        <a:spcBef>
          <a:spcPct val="20000"/>
        </a:spcBef>
        <a:buClr>
          <a:schemeClr val="tx2"/>
        </a:buClr>
        <a:buSzPct val="100000"/>
        <a:buFontTx/>
        <a:buBlip>
          <a:blip r:embed="rId19"/>
        </a:buBlip>
        <a:defRPr sz="1800" b="0" i="0" kern="1200">
          <a:solidFill>
            <a:srgbClr val="000000"/>
          </a:solidFill>
          <a:latin typeface="Arial"/>
          <a:ea typeface="+mn-ea"/>
          <a:cs typeface="Arial"/>
        </a:defRPr>
      </a:lvl3pPr>
      <a:lvl4pPr marL="1440180" indent="-205740" algn="l" defTabSz="411480" rtl="0" eaLnBrk="1" latinLnBrk="0" hangingPunct="1">
        <a:lnSpc>
          <a:spcPct val="140000"/>
        </a:lnSpc>
        <a:spcBef>
          <a:spcPct val="20000"/>
        </a:spcBef>
        <a:buClr>
          <a:schemeClr val="tx1"/>
        </a:buClr>
        <a:buSzPct val="100000"/>
        <a:buFontTx/>
        <a:buBlip>
          <a:blip r:embed="rId20"/>
        </a:buBlip>
        <a:defRPr sz="1600" b="0" i="0" kern="1200">
          <a:solidFill>
            <a:srgbClr val="000000"/>
          </a:solidFill>
          <a:latin typeface="Arial"/>
          <a:ea typeface="+mn-ea"/>
          <a:cs typeface="Arial"/>
        </a:defRPr>
      </a:lvl4pPr>
      <a:lvl5pPr marL="1931670" indent="-285750" algn="l" defTabSz="411480" rtl="0" eaLnBrk="1" latinLnBrk="0" hangingPunct="1">
        <a:lnSpc>
          <a:spcPct val="140000"/>
        </a:lnSpc>
        <a:spcBef>
          <a:spcPct val="20000"/>
        </a:spcBef>
        <a:buClr>
          <a:schemeClr val="tx2"/>
        </a:buClr>
        <a:buSzPct val="100000"/>
        <a:buFontTx/>
        <a:buBlip>
          <a:blip r:embed="rId21"/>
        </a:buBlip>
        <a:defRPr sz="1400" b="0" i="0" kern="1200">
          <a:solidFill>
            <a:srgbClr val="000000"/>
          </a:solidFill>
          <a:latin typeface="Arial"/>
          <a:ea typeface="+mn-ea"/>
          <a:cs typeface="Arial"/>
        </a:defRPr>
      </a:lvl5pPr>
      <a:lvl6pPr marL="2263140" indent="-205740" algn="l" defTabSz="411480" rtl="0" eaLnBrk="1" latinLnBrk="0" hangingPunct="1">
        <a:spcBef>
          <a:spcPct val="20000"/>
        </a:spcBef>
        <a:buFont typeface="Arial"/>
        <a:buChar char="•"/>
        <a:defRPr sz="1800" kern="1200">
          <a:solidFill>
            <a:schemeClr val="tx1"/>
          </a:solidFill>
          <a:latin typeface="+mn-lt"/>
          <a:ea typeface="+mn-ea"/>
          <a:cs typeface="+mn-cs"/>
        </a:defRPr>
      </a:lvl6pPr>
      <a:lvl7pPr marL="2674620" indent="-205740" algn="l" defTabSz="411480" rtl="0" eaLnBrk="1" latinLnBrk="0" hangingPunct="1">
        <a:spcBef>
          <a:spcPct val="20000"/>
        </a:spcBef>
        <a:buFont typeface="Arial"/>
        <a:buChar char="•"/>
        <a:defRPr sz="1800" kern="1200">
          <a:solidFill>
            <a:schemeClr val="tx1"/>
          </a:solidFill>
          <a:latin typeface="+mn-lt"/>
          <a:ea typeface="+mn-ea"/>
          <a:cs typeface="+mn-cs"/>
        </a:defRPr>
      </a:lvl7pPr>
      <a:lvl8pPr marL="3086100" indent="-205740" algn="l" defTabSz="411480" rtl="0" eaLnBrk="1" latinLnBrk="0" hangingPunct="1">
        <a:spcBef>
          <a:spcPct val="20000"/>
        </a:spcBef>
        <a:buFont typeface="Arial"/>
        <a:buChar char="•"/>
        <a:defRPr sz="1800" kern="1200">
          <a:solidFill>
            <a:schemeClr val="tx1"/>
          </a:solidFill>
          <a:latin typeface="+mn-lt"/>
          <a:ea typeface="+mn-ea"/>
          <a:cs typeface="+mn-cs"/>
        </a:defRPr>
      </a:lvl8pPr>
      <a:lvl9pPr marL="3497580" indent="-205740" algn="l" defTabSz="411480"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11480" rtl="0" eaLnBrk="1" latinLnBrk="0" hangingPunct="1">
        <a:defRPr sz="1620" kern="1200">
          <a:solidFill>
            <a:schemeClr val="tx1"/>
          </a:solidFill>
          <a:latin typeface="+mn-lt"/>
          <a:ea typeface="+mn-ea"/>
          <a:cs typeface="+mn-cs"/>
        </a:defRPr>
      </a:lvl1pPr>
      <a:lvl2pPr marL="411480" algn="l" defTabSz="411480" rtl="0" eaLnBrk="1" latinLnBrk="0" hangingPunct="1">
        <a:defRPr sz="1620" kern="1200">
          <a:solidFill>
            <a:schemeClr val="tx1"/>
          </a:solidFill>
          <a:latin typeface="+mn-lt"/>
          <a:ea typeface="+mn-ea"/>
          <a:cs typeface="+mn-cs"/>
        </a:defRPr>
      </a:lvl2pPr>
      <a:lvl3pPr marL="822960" algn="l" defTabSz="411480" rtl="0" eaLnBrk="1" latinLnBrk="0" hangingPunct="1">
        <a:defRPr sz="1620" kern="1200">
          <a:solidFill>
            <a:schemeClr val="tx1"/>
          </a:solidFill>
          <a:latin typeface="+mn-lt"/>
          <a:ea typeface="+mn-ea"/>
          <a:cs typeface="+mn-cs"/>
        </a:defRPr>
      </a:lvl3pPr>
      <a:lvl4pPr marL="1234440" algn="l" defTabSz="411480" rtl="0" eaLnBrk="1" latinLnBrk="0" hangingPunct="1">
        <a:defRPr sz="1620" kern="1200">
          <a:solidFill>
            <a:schemeClr val="tx1"/>
          </a:solidFill>
          <a:latin typeface="+mn-lt"/>
          <a:ea typeface="+mn-ea"/>
          <a:cs typeface="+mn-cs"/>
        </a:defRPr>
      </a:lvl4pPr>
      <a:lvl5pPr marL="1645920" algn="l" defTabSz="411480" rtl="0" eaLnBrk="1" latinLnBrk="0" hangingPunct="1">
        <a:defRPr sz="1620" kern="1200">
          <a:solidFill>
            <a:schemeClr val="tx1"/>
          </a:solidFill>
          <a:latin typeface="+mn-lt"/>
          <a:ea typeface="+mn-ea"/>
          <a:cs typeface="+mn-cs"/>
        </a:defRPr>
      </a:lvl5pPr>
      <a:lvl6pPr marL="2057400" algn="l" defTabSz="411480" rtl="0" eaLnBrk="1" latinLnBrk="0" hangingPunct="1">
        <a:defRPr sz="1620" kern="1200">
          <a:solidFill>
            <a:schemeClr val="tx1"/>
          </a:solidFill>
          <a:latin typeface="+mn-lt"/>
          <a:ea typeface="+mn-ea"/>
          <a:cs typeface="+mn-cs"/>
        </a:defRPr>
      </a:lvl6pPr>
      <a:lvl7pPr marL="2468880" algn="l" defTabSz="411480" rtl="0" eaLnBrk="1" latinLnBrk="0" hangingPunct="1">
        <a:defRPr sz="1620" kern="1200">
          <a:solidFill>
            <a:schemeClr val="tx1"/>
          </a:solidFill>
          <a:latin typeface="+mn-lt"/>
          <a:ea typeface="+mn-ea"/>
          <a:cs typeface="+mn-cs"/>
        </a:defRPr>
      </a:lvl7pPr>
      <a:lvl8pPr marL="2880360" algn="l" defTabSz="411480" rtl="0" eaLnBrk="1" latinLnBrk="0" hangingPunct="1">
        <a:defRPr sz="1620" kern="1200">
          <a:solidFill>
            <a:schemeClr val="tx1"/>
          </a:solidFill>
          <a:latin typeface="+mn-lt"/>
          <a:ea typeface="+mn-ea"/>
          <a:cs typeface="+mn-cs"/>
        </a:defRPr>
      </a:lvl8pPr>
      <a:lvl9pPr marL="3291840" algn="l" defTabSz="41148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devops-a-software/978013404988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3.xml"/><Relationship Id="rId4" Type="http://schemas.openxmlformats.org/officeDocument/2006/relationships/image" Target="../media/image16.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303" y="3250287"/>
            <a:ext cx="8421086" cy="523220"/>
          </a:xfrm>
        </p:spPr>
        <p:txBody>
          <a:bodyPr/>
          <a:lstStyle/>
          <a:p>
            <a:r>
              <a:rPr lang="en-US" b="1" i="1" dirty="0" smtClean="0"/>
              <a:t>DevOps and </a:t>
            </a:r>
            <a:r>
              <a:rPr lang="en-US" b="1" i="1" dirty="0" err="1" smtClean="0"/>
              <a:t>Microservices</a:t>
            </a:r>
            <a:endParaRPr lang="nl-BE" dirty="0"/>
          </a:p>
        </p:txBody>
      </p:sp>
      <p:sp>
        <p:nvSpPr>
          <p:cNvPr id="3" name="Subtitle 2"/>
          <p:cNvSpPr>
            <a:spLocks noGrp="1"/>
          </p:cNvSpPr>
          <p:nvPr>
            <p:ph type="subTitle" idx="1"/>
          </p:nvPr>
        </p:nvSpPr>
        <p:spPr>
          <a:xfrm>
            <a:off x="361458" y="3801644"/>
            <a:ext cx="8662470" cy="3034677"/>
          </a:xfrm>
        </p:spPr>
        <p:txBody>
          <a:bodyPr/>
          <a:lstStyle/>
          <a:p>
            <a:r>
              <a:rPr lang="nl-BE" dirty="0"/>
              <a:t>Based on: </a:t>
            </a:r>
          </a:p>
          <a:p>
            <a:r>
              <a:rPr lang="en-US" sz="1600" dirty="0"/>
              <a:t>Len Bass, Ingo Weber, Liming </a:t>
            </a:r>
            <a:r>
              <a:rPr lang="en-US" sz="1600" dirty="0" err="1"/>
              <a:t>Zhu,”DevOps</a:t>
            </a:r>
            <a:r>
              <a:rPr lang="en-US" sz="1600" dirty="0"/>
              <a:t> – A Software architecture’s perspective”, Addison-Wesley, 2015, </a:t>
            </a:r>
            <a:r>
              <a:rPr lang="en-US" sz="1600" dirty="0">
                <a:hlinkClick r:id="rId2"/>
              </a:rPr>
              <a:t>https://</a:t>
            </a:r>
            <a:r>
              <a:rPr lang="en-US" sz="1600">
                <a:hlinkClick r:id="rId2"/>
              </a:rPr>
              <a:t>learning.oreilly.com/library/view/devops-a-software/9780134049885/</a:t>
            </a:r>
            <a:endParaRPr lang="en-US" sz="1600" dirty="0"/>
          </a:p>
          <a:p>
            <a:endParaRPr lang="en-US" sz="1600" dirty="0"/>
          </a:p>
          <a:p>
            <a:endParaRPr lang="en-GB" sz="1600" dirty="0"/>
          </a:p>
          <a:p>
            <a:endParaRPr lang="nl-BE" dirty="0"/>
          </a:p>
          <a:p>
            <a:endParaRPr lang="nl-B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Dramatically reducing the time required to place a component into production, however, requires architectural support:</a:t>
            </a:r>
          </a:p>
          <a:p>
            <a:pPr lvl="1"/>
            <a:r>
              <a:rPr lang="en-US" dirty="0"/>
              <a:t>Deploying without explicit coordination with other teams</a:t>
            </a:r>
          </a:p>
          <a:p>
            <a:pPr lvl="1"/>
            <a:r>
              <a:rPr lang="en-US" dirty="0"/>
              <a:t>Reasons to coordinate</a:t>
            </a:r>
          </a:p>
          <a:p>
            <a:pPr lvl="2"/>
            <a:r>
              <a:rPr lang="en-US" dirty="0"/>
              <a:t>Pieces developed by the various teams must work together</a:t>
            </a:r>
          </a:p>
          <a:p>
            <a:pPr lvl="2"/>
            <a:r>
              <a:rPr lang="en-US" dirty="0"/>
              <a:t>Avoid duplication of effort</a:t>
            </a:r>
          </a:p>
          <a:p>
            <a:pPr lvl="1"/>
            <a:endParaRPr lang="en-US" dirty="0"/>
          </a:p>
          <a:p>
            <a:pPr lvl="1"/>
            <a:endParaRPr lang="en-US" dirty="0"/>
          </a:p>
        </p:txBody>
      </p:sp>
      <p:sp>
        <p:nvSpPr>
          <p:cNvPr id="4" name="Text Placeholder 3"/>
          <p:cNvSpPr>
            <a:spLocks noGrp="1"/>
          </p:cNvSpPr>
          <p:nvPr>
            <p:ph type="body" sz="quarter" idx="13"/>
          </p:nvPr>
        </p:nvSpPr>
        <p:spPr>
          <a:xfrm>
            <a:off x="160630" y="576315"/>
            <a:ext cx="8753475" cy="427746"/>
          </a:xfrm>
        </p:spPr>
        <p:txBody>
          <a:bodyPr/>
          <a:lstStyle/>
          <a:p>
            <a:r>
              <a:rPr lang="en-US" dirty="0"/>
              <a:t>Key requirement: little inter-team coordination required</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10</a:t>
            </a:fld>
            <a:endParaRPr lang="en-US"/>
          </a:p>
        </p:txBody>
      </p:sp>
      <p:sp>
        <p:nvSpPr>
          <p:cNvPr id="10" name="Title 7"/>
          <p:cNvSpPr>
            <a:spLocks noGrp="1"/>
          </p:cNvSpPr>
          <p:nvPr>
            <p:ph type="title"/>
          </p:nvPr>
        </p:nvSpPr>
        <p:spPr>
          <a:xfrm>
            <a:off x="160631" y="144539"/>
            <a:ext cx="8753475" cy="523220"/>
          </a:xfrm>
        </p:spPr>
        <p:txBody>
          <a:bodyPr/>
          <a:lstStyle/>
          <a:p>
            <a:r>
              <a:rPr lang="nl-BE" dirty="0" err="1"/>
              <a:t>DevOps</a:t>
            </a:r>
            <a:r>
              <a:rPr lang="nl-BE" dirty="0"/>
              <a:t> overall </a:t>
            </a:r>
            <a:r>
              <a:rPr lang="nl-BE" dirty="0" err="1"/>
              <a:t>architecture</a:t>
            </a:r>
            <a:endParaRPr lang="nl-BE" dirty="0" err="1">
              <a:solidFill>
                <a:schemeClr val="tx1"/>
              </a:solidFill>
            </a:endParaRPr>
          </a:p>
        </p:txBody>
      </p:sp>
    </p:spTree>
    <p:extLst>
      <p:ext uri="{BB962C8B-B14F-4D97-AF65-F5344CB8AC3E}">
        <p14:creationId xmlns:p14="http://schemas.microsoft.com/office/powerpoint/2010/main" val="351015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overall architecture</a:t>
            </a:r>
            <a:endParaRPr lang="en-GB" dirty="0"/>
          </a:p>
        </p:txBody>
      </p:sp>
      <p:sp>
        <p:nvSpPr>
          <p:cNvPr id="3" name="Content Placeholder 2"/>
          <p:cNvSpPr>
            <a:spLocks noGrp="1"/>
          </p:cNvSpPr>
          <p:nvPr>
            <p:ph idx="1"/>
          </p:nvPr>
        </p:nvSpPr>
        <p:spPr/>
        <p:txBody>
          <a:bodyPr>
            <a:normAutofit/>
          </a:bodyPr>
          <a:lstStyle/>
          <a:p>
            <a:endParaRPr lang="en-US" dirty="0"/>
          </a:p>
          <a:p>
            <a:endParaRPr lang="en-US" dirty="0"/>
          </a:p>
          <a:p>
            <a:pPr lvl="1"/>
            <a:endParaRPr lang="en-GB" dirty="0"/>
          </a:p>
        </p:txBody>
      </p:sp>
      <p:sp>
        <p:nvSpPr>
          <p:cNvPr id="4" name="Text Placeholder 3"/>
          <p:cNvSpPr>
            <a:spLocks noGrp="1"/>
          </p:cNvSpPr>
          <p:nvPr>
            <p:ph type="body" sz="quarter" idx="13"/>
          </p:nvPr>
        </p:nvSpPr>
        <p:spPr>
          <a:xfrm>
            <a:off x="160630" y="576315"/>
            <a:ext cx="8753475" cy="1323439"/>
          </a:xfrm>
        </p:spPr>
        <p:txBody>
          <a:bodyPr/>
          <a:lstStyle/>
          <a:p>
            <a:r>
              <a:rPr lang="en-US" dirty="0"/>
              <a:t>Micro-service architecture</a:t>
            </a:r>
            <a:endParaRPr lang="en-GB" dirty="0"/>
          </a:p>
          <a:p>
            <a:endParaRPr lang="en-US" dirty="0"/>
          </a:p>
          <a:p>
            <a:endParaRPr lang="en-US"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11</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040" y="668314"/>
            <a:ext cx="4089901" cy="4011583"/>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85" y="3218358"/>
            <a:ext cx="1238250" cy="962025"/>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68" y="4378054"/>
            <a:ext cx="3114675" cy="523875"/>
          </a:xfrm>
          <a:prstGeom prst="rect">
            <a:avLst/>
          </a:prstGeom>
        </p:spPr>
      </p:pic>
    </p:spTree>
    <p:extLst>
      <p:ext uri="{BB962C8B-B14F-4D97-AF65-F5344CB8AC3E}">
        <p14:creationId xmlns:p14="http://schemas.microsoft.com/office/powerpoint/2010/main" val="253767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44539"/>
            <a:ext cx="8753475" cy="954107"/>
          </a:xfrm>
        </p:spPr>
        <p:txBody>
          <a:bodyPr/>
          <a:lstStyle/>
          <a:p>
            <a:r>
              <a:rPr lang="en-US" dirty="0">
                <a:ea typeface="+mj-lt"/>
                <a:cs typeface="+mj-lt"/>
              </a:rPr>
              <a:t>DevOps overall architecture</a:t>
            </a:r>
            <a:endParaRPr lang="en-GB" dirty="0">
              <a:ea typeface="+mj-lt"/>
              <a:cs typeface="+mj-lt"/>
            </a:endParaRPr>
          </a:p>
          <a:p>
            <a:endParaRPr lang="en-US" dirty="0"/>
          </a:p>
        </p:txBody>
      </p:sp>
      <p:sp>
        <p:nvSpPr>
          <p:cNvPr id="3" name="Content Placeholder 2"/>
          <p:cNvSpPr>
            <a:spLocks noGrp="1"/>
          </p:cNvSpPr>
          <p:nvPr>
            <p:ph idx="1"/>
          </p:nvPr>
        </p:nvSpPr>
        <p:spPr>
          <a:xfrm>
            <a:off x="160629" y="1444468"/>
            <a:ext cx="8753475" cy="3429983"/>
          </a:xfrm>
        </p:spPr>
        <p:txBody>
          <a:bodyPr>
            <a:normAutofit fontScale="85000" lnSpcReduction="10000"/>
          </a:bodyPr>
          <a:lstStyle/>
          <a:p>
            <a:pPr lvl="0"/>
            <a:r>
              <a:rPr lang="en-US" dirty="0"/>
              <a:t>Coordination model: </a:t>
            </a:r>
            <a:endParaRPr lang="en-GB" dirty="0"/>
          </a:p>
          <a:p>
            <a:pPr lvl="1"/>
            <a:r>
              <a:rPr lang="en-US" dirty="0"/>
              <a:t>Service discovery by means of a registry/</a:t>
            </a:r>
            <a:r>
              <a:rPr lang="en-US" dirty="0" err="1"/>
              <a:t>loadbalancer</a:t>
            </a:r>
            <a:r>
              <a:rPr lang="en-US" dirty="0"/>
              <a:t>. E.g. Netflix’s Eureka</a:t>
            </a:r>
            <a:endParaRPr lang="en-GB" dirty="0"/>
          </a:p>
          <a:p>
            <a:pPr lvl="1"/>
            <a:r>
              <a:rPr lang="en-US" dirty="0"/>
              <a:t>Service interaction by means of a protocol and an interface.</a:t>
            </a:r>
            <a:endParaRPr lang="en-GB" dirty="0"/>
          </a:p>
          <a:p>
            <a:pPr lvl="0"/>
            <a:r>
              <a:rPr lang="en-US" dirty="0"/>
              <a:t>Resource management</a:t>
            </a:r>
            <a:endParaRPr lang="en-GB" dirty="0"/>
          </a:p>
          <a:p>
            <a:pPr lvl="1"/>
            <a:r>
              <a:rPr lang="en-US" dirty="0"/>
              <a:t>Provisioning or </a:t>
            </a:r>
            <a:r>
              <a:rPr lang="en-US" dirty="0" err="1"/>
              <a:t>deprovisioning</a:t>
            </a:r>
            <a:r>
              <a:rPr lang="en-US" dirty="0"/>
              <a:t> of </a:t>
            </a:r>
            <a:r>
              <a:rPr lang="en-US" dirty="0" err="1"/>
              <a:t>vms</a:t>
            </a:r>
            <a:r>
              <a:rPr lang="en-US" dirty="0"/>
              <a:t>. This can be controlled by</a:t>
            </a:r>
            <a:endParaRPr lang="en-GB" dirty="0"/>
          </a:p>
          <a:p>
            <a:pPr lvl="2"/>
            <a:r>
              <a:rPr lang="en-US" dirty="0"/>
              <a:t>The service itself</a:t>
            </a:r>
            <a:endParaRPr lang="en-GB" dirty="0"/>
          </a:p>
          <a:p>
            <a:pPr lvl="2"/>
            <a:r>
              <a:rPr lang="en-US" dirty="0"/>
              <a:t>The client of the service</a:t>
            </a:r>
            <a:endParaRPr lang="en-GB" dirty="0"/>
          </a:p>
          <a:p>
            <a:pPr lvl="2"/>
            <a:r>
              <a:rPr lang="en-US" dirty="0"/>
              <a:t>An external controller</a:t>
            </a:r>
            <a:endParaRPr lang="en-GB" dirty="0"/>
          </a:p>
        </p:txBody>
      </p:sp>
      <p:sp>
        <p:nvSpPr>
          <p:cNvPr id="4" name="Text Placeholder 3"/>
          <p:cNvSpPr>
            <a:spLocks noGrp="1"/>
          </p:cNvSpPr>
          <p:nvPr>
            <p:ph type="body" sz="quarter" idx="13"/>
          </p:nvPr>
        </p:nvSpPr>
        <p:spPr>
          <a:xfrm>
            <a:off x="160630" y="576315"/>
            <a:ext cx="8753475" cy="797078"/>
          </a:xfrm>
        </p:spPr>
        <p:txBody>
          <a:bodyPr/>
          <a:lstStyle/>
          <a:p>
            <a:r>
              <a:rPr lang="en-US" dirty="0"/>
              <a:t>Micro-service architecture: The architecture specifies a number of things globally to minimize inter-team coordination</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12</a:t>
            </a:fld>
            <a:endParaRPr lang="en-US"/>
          </a:p>
        </p:txBody>
      </p:sp>
    </p:spTree>
    <p:extLst>
      <p:ext uri="{BB962C8B-B14F-4D97-AF65-F5344CB8AC3E}">
        <p14:creationId xmlns:p14="http://schemas.microsoft.com/office/powerpoint/2010/main" val="70741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1" y="144539"/>
            <a:ext cx="8753475" cy="954107"/>
          </a:xfrm>
        </p:spPr>
        <p:txBody>
          <a:bodyPr/>
          <a:lstStyle/>
          <a:p>
            <a:r>
              <a:rPr lang="en-US" dirty="0">
                <a:ea typeface="+mj-lt"/>
                <a:cs typeface="+mj-lt"/>
              </a:rPr>
              <a:t>DevOps overall architecture</a:t>
            </a:r>
            <a:endParaRPr lang="en-GB" dirty="0">
              <a:ea typeface="+mj-lt"/>
              <a:cs typeface="+mj-lt"/>
            </a:endParaRPr>
          </a:p>
          <a:p>
            <a:endParaRPr lang="en-US" dirty="0"/>
          </a:p>
        </p:txBody>
      </p:sp>
      <p:sp>
        <p:nvSpPr>
          <p:cNvPr id="3" name="Content Placeholder 2"/>
          <p:cNvSpPr>
            <a:spLocks noGrp="1"/>
          </p:cNvSpPr>
          <p:nvPr>
            <p:ph idx="1"/>
          </p:nvPr>
        </p:nvSpPr>
        <p:spPr>
          <a:xfrm>
            <a:off x="160629" y="1444468"/>
            <a:ext cx="8753475" cy="3429983"/>
          </a:xfrm>
        </p:spPr>
        <p:txBody>
          <a:bodyPr>
            <a:normAutofit fontScale="85000" lnSpcReduction="20000"/>
          </a:bodyPr>
          <a:lstStyle/>
          <a:p>
            <a:pPr lvl="0"/>
            <a:r>
              <a:rPr lang="en-US" dirty="0"/>
              <a:t>Resource management</a:t>
            </a:r>
            <a:endParaRPr lang="en-GB" dirty="0"/>
          </a:p>
          <a:p>
            <a:pPr lvl="1"/>
            <a:r>
              <a:rPr lang="en-US" dirty="0"/>
              <a:t>Managing varying demand in resources</a:t>
            </a:r>
            <a:endParaRPr lang="en-GB" dirty="0"/>
          </a:p>
          <a:p>
            <a:pPr lvl="2"/>
            <a:r>
              <a:rPr lang="en-US" dirty="0"/>
              <a:t>Monitoring performance of service</a:t>
            </a:r>
            <a:endParaRPr lang="en-GB" dirty="0"/>
          </a:p>
          <a:p>
            <a:pPr lvl="2"/>
            <a:r>
              <a:rPr lang="en-US" dirty="0"/>
              <a:t>SLAs specify the maximum request rate to guarantee a certain latency. The limitation of SLA’s is that an SLA violation can cause cascading effects through the demand chain</a:t>
            </a:r>
          </a:p>
          <a:p>
            <a:pPr lvl="0"/>
            <a:r>
              <a:rPr lang="en-US" dirty="0"/>
              <a:t>Mapping of architectural elements</a:t>
            </a:r>
            <a:endParaRPr lang="en-GB" dirty="0"/>
          </a:p>
          <a:p>
            <a:pPr lvl="1"/>
            <a:r>
              <a:rPr lang="en-US" dirty="0"/>
              <a:t>Work assignment to teams: a team is assigned to a component.</a:t>
            </a:r>
            <a:endParaRPr lang="en-GB" dirty="0"/>
          </a:p>
          <a:p>
            <a:r>
              <a:rPr lang="en-US" dirty="0"/>
              <a:t>Allocation: each component is allocated to a single VM, or multiple components are allocated to the same virtual machine</a:t>
            </a:r>
            <a:endParaRPr lang="en-GB" dirty="0"/>
          </a:p>
        </p:txBody>
      </p:sp>
      <p:sp>
        <p:nvSpPr>
          <p:cNvPr id="4" name="Text Placeholder 3"/>
          <p:cNvSpPr>
            <a:spLocks noGrp="1"/>
          </p:cNvSpPr>
          <p:nvPr>
            <p:ph type="body" sz="quarter" idx="13"/>
          </p:nvPr>
        </p:nvSpPr>
        <p:spPr>
          <a:xfrm>
            <a:off x="160630" y="576315"/>
            <a:ext cx="8753475" cy="797078"/>
          </a:xfrm>
        </p:spPr>
        <p:txBody>
          <a:bodyPr/>
          <a:lstStyle/>
          <a:p>
            <a:r>
              <a:rPr lang="en-US" dirty="0"/>
              <a:t>Micro-service architecture: The architecture specifies a number of things globally to minimize inter-team coordination</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13</a:t>
            </a:fld>
            <a:endParaRPr lang="en-US"/>
          </a:p>
        </p:txBody>
      </p:sp>
    </p:spTree>
    <p:extLst>
      <p:ext uri="{BB962C8B-B14F-4D97-AF65-F5344CB8AC3E}">
        <p14:creationId xmlns:p14="http://schemas.microsoft.com/office/powerpoint/2010/main" val="174086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overall architecture</a:t>
            </a:r>
            <a:endParaRPr lang="en-GB" dirty="0"/>
          </a:p>
        </p:txBody>
      </p:sp>
      <p:sp>
        <p:nvSpPr>
          <p:cNvPr id="3" name="Content Placeholder 2"/>
          <p:cNvSpPr>
            <a:spLocks noGrp="1"/>
          </p:cNvSpPr>
          <p:nvPr>
            <p:ph idx="1"/>
          </p:nvPr>
        </p:nvSpPr>
        <p:spPr/>
        <p:txBody>
          <a:bodyPr>
            <a:normAutofit fontScale="62500" lnSpcReduction="20000"/>
          </a:bodyPr>
          <a:lstStyle/>
          <a:p>
            <a:r>
              <a:rPr lang="en-US" i="1" dirty="0"/>
              <a:t>All teams will henceforth expose their data and functionality through service interfaces.</a:t>
            </a:r>
          </a:p>
          <a:p>
            <a:r>
              <a:rPr lang="en-US" i="1" dirty="0"/>
              <a:t>Teams must communicate with each other through these interfaces.</a:t>
            </a:r>
          </a:p>
          <a:p>
            <a:r>
              <a:rPr lang="en-US" i="1" dirty="0"/>
              <a:t>There will be no other form of inter-service/team communication allowed: no direct linking, no direct reads of another team’s </a:t>
            </a:r>
            <a:r>
              <a:rPr lang="en-US" i="1" dirty="0" err="1"/>
              <a:t>datastore</a:t>
            </a:r>
            <a:r>
              <a:rPr lang="en-US" i="1" dirty="0"/>
              <a:t>, no shared-memory model, no backdoors whatsoever. The only communication allowed is via service interface calls over the network.</a:t>
            </a:r>
          </a:p>
          <a:p>
            <a:r>
              <a:rPr lang="en-US" i="1" dirty="0"/>
              <a:t> It doesn’t matter what technology they [other services] use.</a:t>
            </a:r>
          </a:p>
          <a:p>
            <a:r>
              <a:rPr lang="en-US" i="1" dirty="0"/>
              <a:t> All service interfaces, without exception, must be designed from the ground up to be </a:t>
            </a:r>
            <a:r>
              <a:rPr lang="en-US" i="1" dirty="0" err="1"/>
              <a:t>externalizable</a:t>
            </a:r>
            <a:r>
              <a:rPr lang="en-US" i="1" dirty="0"/>
              <a:t>. That is to say, the team must plan and design to be able to expose the interface to developers in the outside world.”</a:t>
            </a:r>
          </a:p>
          <a:p>
            <a:endParaRPr lang="en-US" dirty="0"/>
          </a:p>
          <a:p>
            <a:endParaRPr lang="en-GB" dirty="0"/>
          </a:p>
        </p:txBody>
      </p:sp>
      <p:sp>
        <p:nvSpPr>
          <p:cNvPr id="4" name="Text Placeholder 3"/>
          <p:cNvSpPr>
            <a:spLocks noGrp="1"/>
          </p:cNvSpPr>
          <p:nvPr>
            <p:ph type="body" sz="quarter" idx="13"/>
          </p:nvPr>
        </p:nvSpPr>
        <p:spPr>
          <a:xfrm>
            <a:off x="160630" y="576315"/>
            <a:ext cx="8753475" cy="858633"/>
          </a:xfrm>
        </p:spPr>
        <p:txBody>
          <a:bodyPr/>
          <a:lstStyle/>
          <a:p>
            <a:r>
              <a:rPr lang="en-US" dirty="0"/>
              <a:t>Amazon’s rules for teams</a:t>
            </a:r>
          </a:p>
          <a:p>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14</a:t>
            </a:fld>
            <a:endParaRPr lang="en-US"/>
          </a:p>
        </p:txBody>
      </p:sp>
    </p:spTree>
    <p:extLst>
      <p:ext uri="{BB962C8B-B14F-4D97-AF65-F5344CB8AC3E}">
        <p14:creationId xmlns:p14="http://schemas.microsoft.com/office/powerpoint/2010/main" val="113544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DevOps overall architecture</a:t>
            </a:r>
            <a:endParaRPr lang="en-GB" dirty="0"/>
          </a:p>
        </p:txBody>
      </p:sp>
      <p:sp>
        <p:nvSpPr>
          <p:cNvPr id="3" name="Content Placeholder 2"/>
          <p:cNvSpPr>
            <a:spLocks noGrp="1"/>
          </p:cNvSpPr>
          <p:nvPr>
            <p:ph idx="1"/>
          </p:nvPr>
        </p:nvSpPr>
        <p:spPr/>
        <p:txBody>
          <a:bodyPr>
            <a:normAutofit fontScale="62500" lnSpcReduction="20000"/>
          </a:bodyPr>
          <a:lstStyle/>
          <a:p>
            <a:r>
              <a:rPr lang="en-US" i="1" dirty="0"/>
              <a:t>All teams will henceforth expose their data and functionality through service interfaces.</a:t>
            </a:r>
          </a:p>
          <a:p>
            <a:r>
              <a:rPr lang="en-US" i="1" dirty="0"/>
              <a:t>Teams must communicate with each other through these interfaces.</a:t>
            </a:r>
          </a:p>
          <a:p>
            <a:r>
              <a:rPr lang="en-US" i="1" dirty="0"/>
              <a:t>There will be no other form of inter-service/team communication allowed: no direct linking, no direct reads of another team’s </a:t>
            </a:r>
            <a:r>
              <a:rPr lang="en-US" i="1" dirty="0" err="1"/>
              <a:t>datastore</a:t>
            </a:r>
            <a:r>
              <a:rPr lang="en-US" i="1" dirty="0"/>
              <a:t>, no shared-memory model, no backdoors whatsoever. The only communication allowed is via service interface calls over the network.</a:t>
            </a:r>
          </a:p>
          <a:p>
            <a:r>
              <a:rPr lang="en-US" i="1" dirty="0"/>
              <a:t> It doesn’t matter what technology they [other services] use.</a:t>
            </a:r>
          </a:p>
          <a:p>
            <a:r>
              <a:rPr lang="en-US" i="1" dirty="0"/>
              <a:t> All service interfaces, without exception, must be designed from the ground up to be </a:t>
            </a:r>
            <a:r>
              <a:rPr lang="en-US" i="1" dirty="0" err="1"/>
              <a:t>externalizable</a:t>
            </a:r>
            <a:r>
              <a:rPr lang="en-US" i="1" dirty="0"/>
              <a:t>. That is to say, the team must plan and design to be able to expose the interface to developers in the outside world.”</a:t>
            </a:r>
          </a:p>
          <a:p>
            <a:endParaRPr lang="en-US" dirty="0"/>
          </a:p>
          <a:p>
            <a:endParaRPr lang="en-GB" dirty="0"/>
          </a:p>
        </p:txBody>
      </p:sp>
      <p:sp>
        <p:nvSpPr>
          <p:cNvPr id="4" name="Text Placeholder 3"/>
          <p:cNvSpPr>
            <a:spLocks noGrp="1"/>
          </p:cNvSpPr>
          <p:nvPr>
            <p:ph type="body" sz="quarter" idx="13"/>
          </p:nvPr>
        </p:nvSpPr>
        <p:spPr>
          <a:xfrm>
            <a:off x="160630" y="576315"/>
            <a:ext cx="8753475" cy="858633"/>
          </a:xfrm>
        </p:spPr>
        <p:txBody>
          <a:bodyPr/>
          <a:lstStyle/>
          <a:p>
            <a:r>
              <a:rPr lang="en-US" dirty="0"/>
              <a:t>Amazon’s rules for teams</a:t>
            </a:r>
          </a:p>
          <a:p>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15</a:t>
            </a:fld>
            <a:endParaRPr lang="en-US"/>
          </a:p>
        </p:txBody>
      </p:sp>
    </p:spTree>
    <p:extLst>
      <p:ext uri="{BB962C8B-B14F-4D97-AF65-F5344CB8AC3E}">
        <p14:creationId xmlns:p14="http://schemas.microsoft.com/office/powerpoint/2010/main" val="13274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Deployment Pipeline</a:t>
            </a:r>
            <a:endParaRPr lang="en-GB" dirty="0"/>
          </a:p>
        </p:txBody>
      </p:sp>
      <p:sp>
        <p:nvSpPr>
          <p:cNvPr id="4" name="Text Placeholder 3"/>
          <p:cNvSpPr>
            <a:spLocks noGrp="1"/>
          </p:cNvSpPr>
          <p:nvPr>
            <p:ph type="body" sz="quarter" idx="13"/>
          </p:nvPr>
        </p:nvSpPr>
        <p:spPr>
          <a:xfrm>
            <a:off x="160630" y="576315"/>
            <a:ext cx="8753475" cy="427746"/>
          </a:xfrm>
        </p:spPr>
        <p:txBody>
          <a:bodyPr/>
          <a:lstStyle/>
          <a:p>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16</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80" y="1346628"/>
            <a:ext cx="6918408" cy="2134759"/>
          </a:xfrm>
          <a:prstGeom prst="rect">
            <a:avLst/>
          </a:prstGeom>
        </p:spPr>
      </p:pic>
    </p:spTree>
    <p:extLst>
      <p:ext uri="{BB962C8B-B14F-4D97-AF65-F5344CB8AC3E}">
        <p14:creationId xmlns:p14="http://schemas.microsoft.com/office/powerpoint/2010/main" val="240946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Deployment Pipeline</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Development and Pre-commit testing</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17</a:t>
            </a:fld>
            <a:endParaRPr lang="en-US"/>
          </a:p>
        </p:txBody>
      </p:sp>
      <p:sp>
        <p:nvSpPr>
          <p:cNvPr id="6" name="Content Placeholder 2"/>
          <p:cNvSpPr>
            <a:spLocks noGrp="1"/>
          </p:cNvSpPr>
          <p:nvPr>
            <p:ph idx="1"/>
          </p:nvPr>
        </p:nvSpPr>
        <p:spPr>
          <a:xfrm>
            <a:off x="160629" y="1444468"/>
            <a:ext cx="8753475" cy="3429983"/>
          </a:xfrm>
        </p:spPr>
        <p:txBody>
          <a:bodyPr>
            <a:normAutofit/>
          </a:bodyPr>
          <a:lstStyle/>
          <a:p>
            <a:pPr lvl="0"/>
            <a:r>
              <a:rPr lang="en-US" dirty="0"/>
              <a:t>Version control and branching</a:t>
            </a:r>
          </a:p>
          <a:p>
            <a:pPr lvl="0"/>
            <a:r>
              <a:rPr lang="en-US" dirty="0"/>
              <a:t>Feature toggles</a:t>
            </a:r>
          </a:p>
          <a:p>
            <a:pPr lvl="0"/>
            <a:r>
              <a:rPr lang="en-US" dirty="0"/>
              <a:t>Configuration parameters</a:t>
            </a:r>
          </a:p>
          <a:p>
            <a:pPr lvl="0"/>
            <a:r>
              <a:rPr lang="en-US" dirty="0"/>
              <a:t>Unit testing</a:t>
            </a:r>
          </a:p>
        </p:txBody>
      </p:sp>
    </p:spTree>
    <p:extLst>
      <p:ext uri="{BB962C8B-B14F-4D97-AF65-F5344CB8AC3E}">
        <p14:creationId xmlns:p14="http://schemas.microsoft.com/office/powerpoint/2010/main" val="273952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Deployment Pipeline</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Build and Integration testing</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18</a:t>
            </a:fld>
            <a:endParaRPr lang="en-US"/>
          </a:p>
        </p:txBody>
      </p:sp>
      <p:sp>
        <p:nvSpPr>
          <p:cNvPr id="6" name="Content Placeholder 2"/>
          <p:cNvSpPr>
            <a:spLocks noGrp="1"/>
          </p:cNvSpPr>
          <p:nvPr>
            <p:ph idx="1"/>
          </p:nvPr>
        </p:nvSpPr>
        <p:spPr>
          <a:xfrm>
            <a:off x="160629" y="1028803"/>
            <a:ext cx="8753475" cy="3429983"/>
          </a:xfrm>
        </p:spPr>
        <p:txBody>
          <a:bodyPr>
            <a:normAutofit fontScale="92500" lnSpcReduction="20000"/>
          </a:bodyPr>
          <a:lstStyle/>
          <a:p>
            <a:pPr lvl="0"/>
            <a:r>
              <a:rPr lang="en-US" dirty="0"/>
              <a:t>Packaging of modules and components</a:t>
            </a:r>
          </a:p>
          <a:p>
            <a:pPr lvl="1"/>
            <a:r>
              <a:rPr lang="en-US" dirty="0"/>
              <a:t>Run-time specific packages (Java Archives)</a:t>
            </a:r>
          </a:p>
          <a:p>
            <a:pPr lvl="1"/>
            <a:r>
              <a:rPr lang="en-US" dirty="0"/>
              <a:t>Operating system packages</a:t>
            </a:r>
          </a:p>
          <a:p>
            <a:pPr lvl="1"/>
            <a:r>
              <a:rPr lang="en-US" dirty="0"/>
              <a:t>VM images</a:t>
            </a:r>
          </a:p>
          <a:p>
            <a:pPr lvl="2"/>
            <a:r>
              <a:rPr lang="en-US" dirty="0"/>
              <a:t>Heavily baked</a:t>
            </a:r>
          </a:p>
          <a:p>
            <a:pPr lvl="2"/>
            <a:r>
              <a:rPr lang="en-US" dirty="0"/>
              <a:t>Light baked</a:t>
            </a:r>
            <a:endParaRPr lang="en-GB" dirty="0"/>
          </a:p>
          <a:p>
            <a:pPr lvl="1"/>
            <a:r>
              <a:rPr lang="en-US" dirty="0"/>
              <a:t>Container images</a:t>
            </a:r>
          </a:p>
          <a:p>
            <a:r>
              <a:rPr lang="en-US" dirty="0"/>
              <a:t>Continuous integration and Build status</a:t>
            </a:r>
          </a:p>
        </p:txBody>
      </p:sp>
    </p:spTree>
    <p:extLst>
      <p:ext uri="{BB962C8B-B14F-4D97-AF65-F5344CB8AC3E}">
        <p14:creationId xmlns:p14="http://schemas.microsoft.com/office/powerpoint/2010/main" val="13534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Deployment Pipeline</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UAT/Staging/Performance testing</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19</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1399" y="-3940514"/>
            <a:ext cx="3109037" cy="8491647"/>
          </a:xfrm>
        </p:spPr>
      </p:pic>
      <p:pic>
        <p:nvPicPr>
          <p:cNvPr id="7"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20" y="1004061"/>
            <a:ext cx="3170387" cy="8659212"/>
          </a:xfrm>
          <a:prstGeom prst="rect">
            <a:avLst/>
          </a:prstGeom>
        </p:spPr>
      </p:pic>
    </p:spTree>
    <p:extLst>
      <p:ext uri="{BB962C8B-B14F-4D97-AF65-F5344CB8AC3E}">
        <p14:creationId xmlns:p14="http://schemas.microsoft.com/office/powerpoint/2010/main" val="264667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0631" y="144539"/>
            <a:ext cx="8753475" cy="523220"/>
          </a:xfrm>
        </p:spPr>
        <p:txBody>
          <a:bodyPr/>
          <a:lstStyle/>
          <a:p>
            <a:r>
              <a:rPr lang="nl-BE" dirty="0"/>
              <a:t>What is DevOps?</a:t>
            </a:r>
            <a:r>
              <a:rPr lang="en-US" baseline="30000" dirty="0">
                <a:solidFill>
                  <a:schemeClr val="tx1"/>
                </a:solidFill>
              </a:rPr>
              <a:t> 1</a:t>
            </a:r>
            <a:r>
              <a:rPr lang="en-US" i="1" baseline="30000" dirty="0"/>
              <a:t> </a:t>
            </a:r>
            <a:endParaRPr lang="nl-BE" dirty="0">
              <a:solidFill>
                <a:schemeClr val="tx1"/>
              </a:solidFill>
            </a:endParaRPr>
          </a:p>
        </p:txBody>
      </p:sp>
      <p:sp>
        <p:nvSpPr>
          <p:cNvPr id="9" name="Content Placeholder 8"/>
          <p:cNvSpPr>
            <a:spLocks noGrp="1"/>
          </p:cNvSpPr>
          <p:nvPr>
            <p:ph idx="1"/>
          </p:nvPr>
        </p:nvSpPr>
        <p:spPr/>
        <p:txBody>
          <a:bodyPr/>
          <a:lstStyle/>
          <a:p>
            <a:r>
              <a:rPr lang="en-US" i="1" dirty="0"/>
              <a:t>DevOps is a set of practices intended to reduce the time between committing a change to a system and the change being placed into normal production, while ensuring high quality.</a:t>
            </a:r>
            <a:endParaRPr lang="nl-BE" dirty="0"/>
          </a:p>
        </p:txBody>
      </p:sp>
      <p:sp>
        <p:nvSpPr>
          <p:cNvPr id="13" name="Text Placeholder 12"/>
          <p:cNvSpPr>
            <a:spLocks noGrp="1"/>
          </p:cNvSpPr>
          <p:nvPr>
            <p:ph type="body" sz="quarter" idx="13"/>
          </p:nvPr>
        </p:nvSpPr>
        <p:spPr>
          <a:xfrm>
            <a:off x="160630" y="576315"/>
            <a:ext cx="8753475" cy="427746"/>
          </a:xfrm>
        </p:spPr>
        <p:txBody>
          <a:bodyPr/>
          <a:lstStyle/>
          <a:p>
            <a:r>
              <a:rPr lang="nl-BE" dirty="0"/>
              <a:t>DevOps defined</a:t>
            </a:r>
          </a:p>
        </p:txBody>
      </p:sp>
      <p:sp>
        <p:nvSpPr>
          <p:cNvPr id="4" name="Slide Number Placeholder 3"/>
          <p:cNvSpPr>
            <a:spLocks noGrp="1"/>
          </p:cNvSpPr>
          <p:nvPr>
            <p:ph type="sldNum" sz="quarter" idx="4"/>
          </p:nvPr>
        </p:nvSpPr>
        <p:spPr/>
        <p:txBody>
          <a:bodyPr/>
          <a:lstStyle/>
          <a:p>
            <a:fld id="{8836216C-5BC3-7C44-80F8-E30864FFC228}" type="slidenum">
              <a:rPr lang="en-US" smtClean="0"/>
              <a:pPr/>
              <a:t>2</a:t>
            </a:fld>
            <a:endParaRPr lang="en-US"/>
          </a:p>
        </p:txBody>
      </p:sp>
      <p:sp>
        <p:nvSpPr>
          <p:cNvPr id="7" name="TextBox 6"/>
          <p:cNvSpPr txBox="1"/>
          <p:nvPr/>
        </p:nvSpPr>
        <p:spPr>
          <a:xfrm>
            <a:off x="160630" y="4529518"/>
            <a:ext cx="7716043" cy="276999"/>
          </a:xfrm>
          <a:prstGeom prst="rect">
            <a:avLst/>
          </a:prstGeom>
          <a:noFill/>
        </p:spPr>
        <p:txBody>
          <a:bodyPr wrap="square" rtlCol="0">
            <a:spAutoFit/>
          </a:bodyPr>
          <a:lstStyle/>
          <a:p>
            <a:r>
              <a:rPr lang="en-US" sz="1200" baseline="30000" dirty="0"/>
              <a:t>1</a:t>
            </a:r>
            <a:r>
              <a:rPr lang="en-US" sz="1200" dirty="0"/>
              <a:t> Len Bass, Ingo Weber, Liming </a:t>
            </a:r>
            <a:r>
              <a:rPr lang="en-US" sz="1200" dirty="0" err="1"/>
              <a:t>Zhu,”DevOps</a:t>
            </a:r>
            <a:r>
              <a:rPr lang="en-US" sz="1200" dirty="0"/>
              <a:t> – A Software architecture’s perspective”, Addison-Wesley, 2015</a:t>
            </a:r>
            <a:endParaRPr lang="en-GB" sz="1200" dirty="0" err="1"/>
          </a:p>
        </p:txBody>
      </p:sp>
    </p:spTree>
    <p:extLst>
      <p:ext uri="{BB962C8B-B14F-4D97-AF65-F5344CB8AC3E}">
        <p14:creationId xmlns:p14="http://schemas.microsoft.com/office/powerpoint/2010/main" val="209616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Deployment Pipeline</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Deploy to production</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20</a:t>
            </a:fld>
            <a:endParaRPr lang="en-US"/>
          </a:p>
        </p:txBody>
      </p:sp>
      <p:sp>
        <p:nvSpPr>
          <p:cNvPr id="6" name="Content Placeholder 2"/>
          <p:cNvSpPr>
            <a:spLocks noGrp="1"/>
          </p:cNvSpPr>
          <p:nvPr>
            <p:ph idx="1"/>
          </p:nvPr>
        </p:nvSpPr>
        <p:spPr>
          <a:xfrm>
            <a:off x="160629" y="1028803"/>
            <a:ext cx="8753475" cy="3429983"/>
          </a:xfrm>
        </p:spPr>
        <p:txBody>
          <a:bodyPr>
            <a:normAutofit/>
          </a:bodyPr>
          <a:lstStyle/>
          <a:p>
            <a:pPr lvl="0"/>
            <a:r>
              <a:rPr lang="en-US" dirty="0"/>
              <a:t>Canary testing</a:t>
            </a:r>
          </a:p>
          <a:p>
            <a:pPr lvl="0"/>
            <a:r>
              <a:rPr lang="en-US" dirty="0"/>
              <a:t>Blue-green deployments</a:t>
            </a:r>
          </a:p>
          <a:p>
            <a:pPr lvl="0"/>
            <a:r>
              <a:rPr lang="en-US" dirty="0"/>
              <a:t>A/B Testing</a:t>
            </a:r>
          </a:p>
          <a:p>
            <a:pPr lvl="0"/>
            <a:r>
              <a:rPr lang="en-US" dirty="0"/>
              <a:t>Rolling upgrades</a:t>
            </a:r>
          </a:p>
          <a:p>
            <a:pPr lvl="0"/>
            <a:endParaRPr lang="en-US" dirty="0"/>
          </a:p>
        </p:txBody>
      </p:sp>
    </p:spTree>
    <p:extLst>
      <p:ext uri="{BB962C8B-B14F-4D97-AF65-F5344CB8AC3E}">
        <p14:creationId xmlns:p14="http://schemas.microsoft.com/office/powerpoint/2010/main" val="13937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Teastore</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smtClean="0"/>
              <a:t>A </a:t>
            </a:r>
            <a:r>
              <a:rPr lang="en-US" dirty="0" err="1" smtClean="0"/>
              <a:t>Microservices</a:t>
            </a:r>
            <a:r>
              <a:rPr lang="en-US" dirty="0" smtClean="0"/>
              <a:t>-based application</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21</a:t>
            </a:fld>
            <a:endParaRPr lang="en-US"/>
          </a:p>
        </p:txBody>
      </p:sp>
      <p:pic>
        <p:nvPicPr>
          <p:cNvPr id="6" name="Picture 5"/>
          <p:cNvPicPr>
            <a:picLocks noChangeAspect="1"/>
          </p:cNvPicPr>
          <p:nvPr/>
        </p:nvPicPr>
        <p:blipFill>
          <a:blip r:embed="rId2"/>
          <a:stretch>
            <a:fillRect/>
          </a:stretch>
        </p:blipFill>
        <p:spPr>
          <a:xfrm>
            <a:off x="1312608" y="1004061"/>
            <a:ext cx="5290522" cy="3552759"/>
          </a:xfrm>
          <a:prstGeom prst="rect">
            <a:avLst/>
          </a:prstGeom>
        </p:spPr>
      </p:pic>
      <p:sp>
        <p:nvSpPr>
          <p:cNvPr id="7" name="TextBox 6"/>
          <p:cNvSpPr txBox="1"/>
          <p:nvPr/>
        </p:nvSpPr>
        <p:spPr>
          <a:xfrm>
            <a:off x="243349" y="4387214"/>
            <a:ext cx="7455310" cy="830997"/>
          </a:xfrm>
          <a:prstGeom prst="rect">
            <a:avLst/>
          </a:prstGeom>
          <a:noFill/>
        </p:spPr>
        <p:txBody>
          <a:bodyPr wrap="square" rtlCol="0">
            <a:spAutoFit/>
          </a:bodyPr>
          <a:lstStyle/>
          <a:p>
            <a:r>
              <a:rPr lang="en-GB" sz="1200" dirty="0" smtClean="0"/>
              <a:t>[1] J</a:t>
            </a:r>
            <a:r>
              <a:rPr lang="en-GB" sz="1200" dirty="0"/>
              <a:t>. von </a:t>
            </a:r>
            <a:r>
              <a:rPr lang="en-GB" sz="1200" dirty="0" err="1"/>
              <a:t>Kistowski</a:t>
            </a:r>
            <a:r>
              <a:rPr lang="en-GB" sz="1200" dirty="0"/>
              <a:t>, S. </a:t>
            </a:r>
            <a:r>
              <a:rPr lang="en-GB" sz="1200" dirty="0" err="1"/>
              <a:t>Eismann</a:t>
            </a:r>
            <a:r>
              <a:rPr lang="en-GB" sz="1200" dirty="0"/>
              <a:t>, N. Schmitt, A. Bauer, J. </a:t>
            </a:r>
            <a:r>
              <a:rPr lang="en-GB" sz="1200" dirty="0" err="1"/>
              <a:t>Grohmann</a:t>
            </a:r>
            <a:r>
              <a:rPr lang="en-GB" sz="1200" dirty="0"/>
              <a:t> and S. </a:t>
            </a:r>
            <a:r>
              <a:rPr lang="en-GB" sz="1200" dirty="0" err="1"/>
              <a:t>Kounev</a:t>
            </a:r>
            <a:r>
              <a:rPr lang="en-GB" sz="1200" dirty="0"/>
              <a:t>, "</a:t>
            </a:r>
            <a:r>
              <a:rPr lang="en-GB" sz="1200" dirty="0" err="1"/>
              <a:t>TeaStore</a:t>
            </a:r>
            <a:r>
              <a:rPr lang="en-GB" sz="1200" dirty="0"/>
              <a:t>: A Micro-Service Reference Application for Benchmarking, </a:t>
            </a:r>
            <a:r>
              <a:rPr lang="en-GB" sz="1200" dirty="0" err="1"/>
              <a:t>Modeling</a:t>
            </a:r>
            <a:r>
              <a:rPr lang="en-GB" sz="1200" dirty="0"/>
              <a:t> and Resource Management Research," </a:t>
            </a:r>
            <a:r>
              <a:rPr lang="en-GB" sz="1200" i="1" dirty="0"/>
              <a:t>2018 IEEE 26th International Symposium on </a:t>
            </a:r>
            <a:r>
              <a:rPr lang="en-GB" sz="1200" i="1" dirty="0" err="1"/>
              <a:t>Modeling</a:t>
            </a:r>
            <a:r>
              <a:rPr lang="en-GB" sz="1200" i="1" dirty="0"/>
              <a:t>, Analysis, and Simulation of Computer and Telecommunication Systems (MASCOTS)</a:t>
            </a:r>
            <a:r>
              <a:rPr lang="en-GB" sz="1200" dirty="0"/>
              <a:t>, 2018, pp. 223-236, </a:t>
            </a:r>
            <a:r>
              <a:rPr lang="en-GB" sz="1200" dirty="0" err="1"/>
              <a:t>doi</a:t>
            </a:r>
            <a:r>
              <a:rPr lang="en-GB" sz="1200" dirty="0"/>
              <a:t>: 10.1109/MASCOTS.2018.00030.</a:t>
            </a:r>
            <a:endParaRPr lang="en-GB" sz="1200" dirty="0" smtClean="0"/>
          </a:p>
        </p:txBody>
      </p:sp>
    </p:spTree>
    <p:extLst>
      <p:ext uri="{BB962C8B-B14F-4D97-AF65-F5344CB8AC3E}">
        <p14:creationId xmlns:p14="http://schemas.microsoft.com/office/powerpoint/2010/main" val="39172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DevOps?</a:t>
            </a:r>
            <a:endParaRPr lang="en-GB" dirty="0"/>
          </a:p>
        </p:txBody>
      </p:sp>
      <p:sp>
        <p:nvSpPr>
          <p:cNvPr id="3" name="Content Placeholder 2"/>
          <p:cNvSpPr>
            <a:spLocks noGrp="1"/>
          </p:cNvSpPr>
          <p:nvPr>
            <p:ph idx="1"/>
          </p:nvPr>
        </p:nvSpPr>
        <p:spPr/>
        <p:txBody>
          <a:bodyPr/>
          <a:lstStyle/>
          <a:p>
            <a:r>
              <a:rPr lang="en-US" dirty="0"/>
              <a:t>Slow releases</a:t>
            </a:r>
          </a:p>
          <a:p>
            <a:r>
              <a:rPr lang="en-US" dirty="0"/>
              <a:t>Downtime or errors because of upgrade failure</a:t>
            </a:r>
          </a:p>
          <a:p>
            <a:r>
              <a:rPr lang="en-US" dirty="0"/>
              <a:t>Poor coordination between developers and operations</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Problems solved by DevOps</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3</a:t>
            </a:fld>
            <a:endParaRPr lang="en-US"/>
          </a:p>
        </p:txBody>
      </p:sp>
    </p:spTree>
    <p:extLst>
      <p:ext uri="{BB962C8B-B14F-4D97-AF65-F5344CB8AC3E}">
        <p14:creationId xmlns:p14="http://schemas.microsoft.com/office/powerpoint/2010/main" val="193739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endParaRPr lang="en-GB" dirty="0"/>
          </a:p>
        </p:txBody>
      </p:sp>
      <p:sp>
        <p:nvSpPr>
          <p:cNvPr id="3" name="Content Placeholder 2"/>
          <p:cNvSpPr>
            <a:spLocks noGrp="1"/>
          </p:cNvSpPr>
          <p:nvPr>
            <p:ph idx="1"/>
          </p:nvPr>
        </p:nvSpPr>
        <p:spPr/>
        <p:txBody>
          <a:bodyPr>
            <a:normAutofit/>
          </a:bodyPr>
          <a:lstStyle/>
          <a:p>
            <a:endParaRPr lang="en-US" b="1" dirty="0"/>
          </a:p>
          <a:p>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b="1" dirty="0"/>
              <a:t>Automation of the various life cycle processes</a:t>
            </a:r>
          </a:p>
        </p:txBody>
      </p:sp>
      <p:sp>
        <p:nvSpPr>
          <p:cNvPr id="5" name="Slide Number Placeholder 4"/>
          <p:cNvSpPr>
            <a:spLocks noGrp="1"/>
          </p:cNvSpPr>
          <p:nvPr>
            <p:ph type="sldNum" sz="quarter" idx="4"/>
          </p:nvPr>
        </p:nvSpPr>
        <p:spPr/>
        <p:txBody>
          <a:bodyPr/>
          <a:lstStyle/>
          <a:p>
            <a:fld id="{8836216C-5BC3-7C44-80F8-E30864FFC228}" type="slidenum">
              <a:rPr lang="en-US" smtClean="0"/>
              <a:pPr/>
              <a:t>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77" y="1348086"/>
            <a:ext cx="8951570" cy="2731641"/>
          </a:xfrm>
          <a:prstGeom prst="rect">
            <a:avLst/>
          </a:prstGeom>
        </p:spPr>
      </p:pic>
    </p:spTree>
    <p:extLst>
      <p:ext uri="{BB962C8B-B14F-4D97-AF65-F5344CB8AC3E}">
        <p14:creationId xmlns:p14="http://schemas.microsoft.com/office/powerpoint/2010/main" val="396862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endParaRPr lang="en-GB" dirty="0"/>
          </a:p>
        </p:txBody>
      </p:sp>
      <p:sp>
        <p:nvSpPr>
          <p:cNvPr id="3" name="Content Placeholder 2"/>
          <p:cNvSpPr>
            <a:spLocks noGrp="1"/>
          </p:cNvSpPr>
          <p:nvPr>
            <p:ph idx="1"/>
          </p:nvPr>
        </p:nvSpPr>
        <p:spPr/>
        <p:txBody>
          <a:bodyPr>
            <a:normAutofit fontScale="92500" lnSpcReduction="10000"/>
          </a:bodyPr>
          <a:lstStyle/>
          <a:p>
            <a:r>
              <a:rPr lang="en-US" i="1" dirty="0"/>
              <a:t>“Testing, packaging, testing in test environment, packages deployed in test environment, further tests, system administrators upgrade systems while looking for failures. When failure there is a rollback. This release process is completely automated in an ideal world. People spend more time making improvements in how work is done rather than doing work itself.” </a:t>
            </a:r>
            <a:r>
              <a:rPr lang="en-US" baseline="30000" dirty="0"/>
              <a:t>2</a:t>
            </a:r>
            <a:endParaRPr lang="en-GB" baseline="30000" dirty="0"/>
          </a:p>
          <a:p>
            <a:r>
              <a:rPr lang="en-US" dirty="0"/>
              <a:t> </a:t>
            </a:r>
            <a:endParaRPr lang="en-GB" dirty="0"/>
          </a:p>
          <a:p>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The ideal release process</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5</a:t>
            </a:fld>
            <a:endParaRPr lang="en-US"/>
          </a:p>
        </p:txBody>
      </p:sp>
      <p:sp>
        <p:nvSpPr>
          <p:cNvPr id="6" name="TextBox 5"/>
          <p:cNvSpPr txBox="1"/>
          <p:nvPr/>
        </p:nvSpPr>
        <p:spPr>
          <a:xfrm>
            <a:off x="160630" y="4529518"/>
            <a:ext cx="7716043" cy="276999"/>
          </a:xfrm>
          <a:prstGeom prst="rect">
            <a:avLst/>
          </a:prstGeom>
          <a:noFill/>
        </p:spPr>
        <p:txBody>
          <a:bodyPr wrap="square" rtlCol="0">
            <a:spAutoFit/>
          </a:bodyPr>
          <a:lstStyle/>
          <a:p>
            <a:r>
              <a:rPr lang="en-US" sz="1200" baseline="30000" dirty="0"/>
              <a:t>2</a:t>
            </a:r>
            <a:r>
              <a:rPr lang="en-US" sz="1200" dirty="0"/>
              <a:t> Thomas A. </a:t>
            </a:r>
            <a:r>
              <a:rPr lang="en-US" sz="1200" dirty="0" err="1"/>
              <a:t>Limoncelli</a:t>
            </a:r>
            <a:r>
              <a:rPr lang="en-US" sz="1200" dirty="0"/>
              <a:t> et al., The Practice of Cloud System Administration, Volume 2, Addison-Wesley, 2015</a:t>
            </a:r>
            <a:endParaRPr lang="en-GB" sz="1200" dirty="0" err="1"/>
          </a:p>
        </p:txBody>
      </p:sp>
    </p:spTree>
    <p:extLst>
      <p:ext uri="{BB962C8B-B14F-4D97-AF65-F5344CB8AC3E}">
        <p14:creationId xmlns:p14="http://schemas.microsoft.com/office/powerpoint/2010/main" val="187090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endParaRPr lang="en-GB" dirty="0"/>
          </a:p>
        </p:txBody>
      </p:sp>
      <p:sp>
        <p:nvSpPr>
          <p:cNvPr id="3" name="Content Placeholder 2"/>
          <p:cNvSpPr>
            <a:spLocks noGrp="1"/>
          </p:cNvSpPr>
          <p:nvPr>
            <p:ph idx="1"/>
          </p:nvPr>
        </p:nvSpPr>
        <p:spPr/>
        <p:txBody>
          <a:bodyPr>
            <a:normAutofit fontScale="85000" lnSpcReduction="10000"/>
          </a:bodyPr>
          <a:lstStyle/>
          <a:p>
            <a:r>
              <a:rPr lang="en-US" dirty="0"/>
              <a:t>“ </a:t>
            </a:r>
            <a:r>
              <a:rPr lang="en-US" i="1" dirty="0"/>
              <a:t>Monitoring system, storing data, analyzing data, alerts, two lines of personnel support. Failures have countermeasures. Countermeasures that are activated frequently are always automated. Exercising infrequently used automated countermeasures with intentionally caused failures. Automatic scaling up and down. In case of system overload, service switches to lower-level load alternatives. Features of services can be automatically turned on and off on a per user basis. </a:t>
            </a:r>
            <a:r>
              <a:rPr lang="en-US" dirty="0"/>
              <a:t>” </a:t>
            </a:r>
            <a:r>
              <a:rPr lang="en-US" baseline="30000" dirty="0"/>
              <a:t>2</a:t>
            </a:r>
            <a:endParaRPr lang="en-GB" baseline="30000" dirty="0"/>
          </a:p>
          <a:p>
            <a:r>
              <a:rPr lang="en-US" dirty="0"/>
              <a:t> </a:t>
            </a:r>
            <a:endParaRPr lang="en-GB" dirty="0"/>
          </a:p>
          <a:p>
            <a:endParaRPr lang="en-GB" dirty="0"/>
          </a:p>
        </p:txBody>
      </p:sp>
      <p:sp>
        <p:nvSpPr>
          <p:cNvPr id="4" name="Text Placeholder 3"/>
          <p:cNvSpPr>
            <a:spLocks noGrp="1"/>
          </p:cNvSpPr>
          <p:nvPr>
            <p:ph type="body" sz="quarter" idx="13"/>
          </p:nvPr>
        </p:nvSpPr>
        <p:spPr>
          <a:xfrm>
            <a:off x="160630" y="576315"/>
            <a:ext cx="8753475" cy="461665"/>
          </a:xfrm>
        </p:spPr>
        <p:txBody>
          <a:bodyPr/>
          <a:lstStyle/>
          <a:p>
            <a:r>
              <a:rPr lang="en-US" dirty="0"/>
              <a:t>The ideal operations</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6</a:t>
            </a:fld>
            <a:endParaRPr lang="en-US"/>
          </a:p>
        </p:txBody>
      </p:sp>
      <p:sp>
        <p:nvSpPr>
          <p:cNvPr id="6" name="TextBox 5"/>
          <p:cNvSpPr txBox="1"/>
          <p:nvPr/>
        </p:nvSpPr>
        <p:spPr>
          <a:xfrm>
            <a:off x="160630" y="4529518"/>
            <a:ext cx="7716043" cy="276999"/>
          </a:xfrm>
          <a:prstGeom prst="rect">
            <a:avLst/>
          </a:prstGeom>
          <a:noFill/>
        </p:spPr>
        <p:txBody>
          <a:bodyPr wrap="square" rtlCol="0">
            <a:spAutoFit/>
          </a:bodyPr>
          <a:lstStyle/>
          <a:p>
            <a:r>
              <a:rPr lang="en-US" sz="1200" baseline="30000" dirty="0"/>
              <a:t>2</a:t>
            </a:r>
            <a:r>
              <a:rPr lang="en-US" sz="1200" dirty="0"/>
              <a:t> Thomas A. </a:t>
            </a:r>
            <a:r>
              <a:rPr lang="en-US" sz="1200" dirty="0" err="1"/>
              <a:t>Limoncelli</a:t>
            </a:r>
            <a:r>
              <a:rPr lang="en-US" sz="1200" dirty="0"/>
              <a:t> et al., The Practice of Cloud System Administration, Volume 2, Addison-Wesley, 2015</a:t>
            </a:r>
            <a:endParaRPr lang="en-GB" sz="1200" dirty="0" err="1"/>
          </a:p>
        </p:txBody>
      </p:sp>
    </p:spTree>
    <p:extLst>
      <p:ext uri="{BB962C8B-B14F-4D97-AF65-F5344CB8AC3E}">
        <p14:creationId xmlns:p14="http://schemas.microsoft.com/office/powerpoint/2010/main" val="167856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DevOps?</a:t>
            </a:r>
            <a:endParaRPr lang="en-GB" dirty="0"/>
          </a:p>
        </p:txBody>
      </p:sp>
      <p:sp>
        <p:nvSpPr>
          <p:cNvPr id="3" name="Content Placeholder 2"/>
          <p:cNvSpPr>
            <a:spLocks noGrp="1"/>
          </p:cNvSpPr>
          <p:nvPr>
            <p:ph idx="1"/>
          </p:nvPr>
        </p:nvSpPr>
        <p:spPr/>
        <p:txBody>
          <a:bodyPr>
            <a:normAutofit fontScale="70000" lnSpcReduction="20000"/>
          </a:bodyPr>
          <a:lstStyle/>
          <a:p>
            <a:r>
              <a:rPr lang="en-US" dirty="0"/>
              <a:t>People both develop and do operations.</a:t>
            </a:r>
            <a:endParaRPr lang="en-GB" dirty="0"/>
          </a:p>
          <a:p>
            <a:r>
              <a:rPr lang="en-US" dirty="0"/>
              <a:t>Team size: </a:t>
            </a:r>
          </a:p>
          <a:p>
            <a:pPr lvl="1"/>
            <a:r>
              <a:rPr lang="en-US" dirty="0"/>
              <a:t>two pizza rule of Amazon</a:t>
            </a:r>
          </a:p>
          <a:p>
            <a:pPr lvl="1"/>
            <a:r>
              <a:rPr lang="en-US" dirty="0"/>
              <a:t>The smaller the team, the more teams are needed, the more complex the inter-team coordination</a:t>
            </a:r>
          </a:p>
          <a:p>
            <a:r>
              <a:rPr lang="en-US" dirty="0"/>
              <a:t>Team roles</a:t>
            </a:r>
          </a:p>
          <a:p>
            <a:pPr lvl="1"/>
            <a:r>
              <a:rPr lang="en-US" dirty="0"/>
              <a:t>Service owner</a:t>
            </a:r>
          </a:p>
          <a:p>
            <a:pPr lvl="1"/>
            <a:r>
              <a:rPr lang="en-US" dirty="0"/>
              <a:t>Reliability engineer</a:t>
            </a:r>
          </a:p>
          <a:p>
            <a:pPr lvl="1"/>
            <a:r>
              <a:rPr lang="en-US" dirty="0"/>
              <a:t>Gatekeeper (Release architect)</a:t>
            </a:r>
          </a:p>
          <a:p>
            <a:pPr lvl="1"/>
            <a:r>
              <a:rPr lang="en-US" dirty="0"/>
              <a:t>DevOps engineer</a:t>
            </a:r>
          </a:p>
          <a:p>
            <a:pPr marL="0" indent="0">
              <a:buNone/>
            </a:pPr>
            <a:endParaRPr lang="en-US" dirty="0"/>
          </a:p>
        </p:txBody>
      </p:sp>
      <p:sp>
        <p:nvSpPr>
          <p:cNvPr id="4" name="Text Placeholder 3"/>
          <p:cNvSpPr>
            <a:spLocks noGrp="1"/>
          </p:cNvSpPr>
          <p:nvPr>
            <p:ph type="body" sz="quarter" idx="13"/>
          </p:nvPr>
        </p:nvSpPr>
        <p:spPr>
          <a:xfrm>
            <a:off x="160630" y="571558"/>
            <a:ext cx="8753475" cy="461665"/>
          </a:xfrm>
        </p:spPr>
        <p:txBody>
          <a:bodyPr/>
          <a:lstStyle/>
          <a:p>
            <a:r>
              <a:rPr lang="en-US" dirty="0"/>
              <a:t>Ideal team structure</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7</a:t>
            </a:fld>
            <a:endParaRPr lang="en-US"/>
          </a:p>
        </p:txBody>
      </p:sp>
    </p:spTree>
    <p:extLst>
      <p:ext uri="{BB962C8B-B14F-4D97-AF65-F5344CB8AC3E}">
        <p14:creationId xmlns:p14="http://schemas.microsoft.com/office/powerpoint/2010/main" val="250146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Cloud as a Platform</a:t>
            </a:r>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dirty="0"/>
              <a:t>DevOps consequences</a:t>
            </a:r>
            <a:endParaRPr lang="en-GB" dirty="0"/>
          </a:p>
        </p:txBody>
      </p:sp>
      <p:sp>
        <p:nvSpPr>
          <p:cNvPr id="5" name="Slide Number Placeholder 4"/>
          <p:cNvSpPr>
            <a:spLocks noGrp="1"/>
          </p:cNvSpPr>
          <p:nvPr>
            <p:ph type="sldNum" sz="quarter" idx="4"/>
          </p:nvPr>
        </p:nvSpPr>
        <p:spPr/>
        <p:txBody>
          <a:bodyPr/>
          <a:lstStyle/>
          <a:p>
            <a:fld id="{8836216C-5BC3-7C44-80F8-E30864FFC228}" type="slidenum">
              <a:rPr lang="en-US" smtClean="0"/>
              <a:pPr/>
              <a:t>8</a:t>
            </a:fld>
            <a:endParaRPr lang="en-US"/>
          </a:p>
        </p:txBody>
      </p:sp>
      <p:sp>
        <p:nvSpPr>
          <p:cNvPr id="6" name="Content Placeholder 5"/>
          <p:cNvSpPr>
            <a:spLocks noGrp="1"/>
          </p:cNvSpPr>
          <p:nvPr>
            <p:ph idx="1"/>
          </p:nvPr>
        </p:nvSpPr>
        <p:spPr/>
        <p:txBody>
          <a:bodyPr>
            <a:normAutofit fontScale="85000" lnSpcReduction="20000"/>
          </a:bodyPr>
          <a:lstStyle/>
          <a:p>
            <a:r>
              <a:rPr lang="en-US" dirty="0"/>
              <a:t>the ability to create and switch environments in a </a:t>
            </a:r>
            <a:r>
              <a:rPr lang="en-US"/>
              <a:t>simple manner</a:t>
            </a:r>
            <a:endParaRPr lang="en-US" dirty="0"/>
          </a:p>
          <a:p>
            <a:pPr lvl="1"/>
            <a:r>
              <a:rPr lang="en-GB" dirty="0"/>
              <a:t>Dev, integration, user testing, and production environments</a:t>
            </a:r>
          </a:p>
          <a:p>
            <a:pPr lvl="1"/>
            <a:r>
              <a:rPr lang="en-US" dirty="0"/>
              <a:t>An environment is typically isolated from other environments.</a:t>
            </a:r>
          </a:p>
          <a:p>
            <a:r>
              <a:rPr lang="en-US" dirty="0"/>
              <a:t>the ability to create VMs easily</a:t>
            </a:r>
          </a:p>
          <a:p>
            <a:pPr lvl="1"/>
            <a:r>
              <a:rPr lang="en-US" i="1" dirty="0"/>
              <a:t>VM sprawl</a:t>
            </a:r>
            <a:r>
              <a:rPr lang="en-US" dirty="0"/>
              <a:t> is used to describe the complexity in managing too many VMs. Similarly, the challenges of having too many VM images is called </a:t>
            </a:r>
            <a:r>
              <a:rPr lang="en-US" i="1" dirty="0"/>
              <a:t>image sprawl</a:t>
            </a:r>
            <a:r>
              <a:rPr lang="en-US" dirty="0"/>
              <a:t>. </a:t>
            </a:r>
          </a:p>
          <a:p>
            <a:r>
              <a:rPr lang="en-US" dirty="0"/>
              <a:t>the management of databases </a:t>
            </a:r>
          </a:p>
          <a:p>
            <a:pPr lvl="1"/>
            <a:r>
              <a:rPr lang="en-US" dirty="0"/>
              <a:t>The economic viability of the cloud coincided with the advent of NoSQL database systems.</a:t>
            </a:r>
            <a:endParaRPr lang="en-GB" dirty="0"/>
          </a:p>
        </p:txBody>
      </p:sp>
    </p:spTree>
    <p:extLst>
      <p:ext uri="{BB962C8B-B14F-4D97-AF65-F5344CB8AC3E}">
        <p14:creationId xmlns:p14="http://schemas.microsoft.com/office/powerpoint/2010/main" val="205304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This depends on the kind of DevOps that is adopted.</a:t>
            </a:r>
            <a:endParaRPr lang="en-GB" dirty="0"/>
          </a:p>
          <a:p>
            <a:pPr lvl="1"/>
            <a:r>
              <a:rPr lang="en-US" dirty="0"/>
              <a:t>Take ops as first class citizens from the requirements</a:t>
            </a:r>
            <a:endParaRPr lang="en-GB" dirty="0"/>
          </a:p>
          <a:p>
            <a:pPr lvl="1"/>
            <a:r>
              <a:rPr lang="en-US" dirty="0"/>
              <a:t>Make </a:t>
            </a:r>
            <a:r>
              <a:rPr lang="en-US" dirty="0" err="1"/>
              <a:t>devs</a:t>
            </a:r>
            <a:r>
              <a:rPr lang="en-US" dirty="0"/>
              <a:t> responsible for incident handling</a:t>
            </a:r>
            <a:endParaRPr lang="en-GB" dirty="0"/>
          </a:p>
          <a:p>
            <a:pPr lvl="1"/>
            <a:r>
              <a:rPr lang="en-US" dirty="0"/>
              <a:t>Enforce or automate the same deployment process for all.</a:t>
            </a:r>
            <a:endParaRPr lang="en-GB" dirty="0"/>
          </a:p>
          <a:p>
            <a:pPr lvl="1"/>
            <a:r>
              <a:rPr lang="en-US" b="1" dirty="0"/>
              <a:t>Continuous deployment </a:t>
            </a:r>
          </a:p>
          <a:p>
            <a:pPr lvl="2"/>
            <a:r>
              <a:rPr lang="en-US" dirty="0"/>
              <a:t>Maybe architectural change required, but also be architecture-agnostic</a:t>
            </a:r>
            <a:endParaRPr lang="en-GB" dirty="0"/>
          </a:p>
          <a:p>
            <a:pPr lvl="1"/>
            <a:r>
              <a:rPr lang="en-US" b="1" dirty="0"/>
              <a:t>Infrastructure-as-Code</a:t>
            </a:r>
            <a:r>
              <a:rPr lang="en-US" dirty="0"/>
              <a:t>: Develop infrastructure code with the same set of practices as application code</a:t>
            </a:r>
          </a:p>
          <a:p>
            <a:pPr lvl="2"/>
            <a:r>
              <a:rPr lang="en-US" dirty="0"/>
              <a:t>architectural change of infrastructure code required</a:t>
            </a:r>
            <a:endParaRPr lang="en-GB" dirty="0"/>
          </a:p>
          <a:p>
            <a:endParaRPr lang="en-GB" dirty="0"/>
          </a:p>
        </p:txBody>
      </p:sp>
      <p:sp>
        <p:nvSpPr>
          <p:cNvPr id="4" name="Text Placeholder 3"/>
          <p:cNvSpPr>
            <a:spLocks noGrp="1"/>
          </p:cNvSpPr>
          <p:nvPr>
            <p:ph type="body" sz="quarter" idx="13"/>
          </p:nvPr>
        </p:nvSpPr>
        <p:spPr>
          <a:xfrm>
            <a:off x="160630" y="576315"/>
            <a:ext cx="8753475" cy="427746"/>
          </a:xfrm>
        </p:spPr>
        <p:txBody>
          <a:bodyPr/>
          <a:lstStyle/>
          <a:p>
            <a:r>
              <a:rPr lang="en-US"/>
              <a:t>Does DevOps requires architectural change?</a:t>
            </a:r>
            <a:endParaRPr lang="en-GB"/>
          </a:p>
        </p:txBody>
      </p:sp>
      <p:sp>
        <p:nvSpPr>
          <p:cNvPr id="5" name="Slide Number Placeholder 4"/>
          <p:cNvSpPr>
            <a:spLocks noGrp="1"/>
          </p:cNvSpPr>
          <p:nvPr>
            <p:ph type="sldNum" sz="quarter" idx="4"/>
          </p:nvPr>
        </p:nvSpPr>
        <p:spPr/>
        <p:txBody>
          <a:bodyPr/>
          <a:lstStyle/>
          <a:p>
            <a:fld id="{8836216C-5BC3-7C44-80F8-E30864FFC228}" type="slidenum">
              <a:rPr lang="en-US" smtClean="0"/>
              <a:pPr/>
              <a:t>9</a:t>
            </a:fld>
            <a:endParaRPr lang="en-US"/>
          </a:p>
        </p:txBody>
      </p:sp>
      <p:sp>
        <p:nvSpPr>
          <p:cNvPr id="10" name="Title 7"/>
          <p:cNvSpPr>
            <a:spLocks noGrp="1"/>
          </p:cNvSpPr>
          <p:nvPr>
            <p:ph type="title"/>
          </p:nvPr>
        </p:nvSpPr>
        <p:spPr>
          <a:xfrm>
            <a:off x="160631" y="144539"/>
            <a:ext cx="8753475" cy="523220"/>
          </a:xfrm>
        </p:spPr>
        <p:txBody>
          <a:bodyPr/>
          <a:lstStyle/>
          <a:p>
            <a:r>
              <a:rPr lang="nl-BE" dirty="0" err="1"/>
              <a:t>DevOps</a:t>
            </a:r>
            <a:r>
              <a:rPr lang="nl-BE" dirty="0"/>
              <a:t> overall </a:t>
            </a:r>
            <a:r>
              <a:rPr lang="nl-BE" dirty="0" err="1"/>
              <a:t>architecture</a:t>
            </a:r>
            <a:endParaRPr lang="nl-BE" dirty="0" err="1">
              <a:solidFill>
                <a:schemeClr val="tx1"/>
              </a:solidFill>
            </a:endParaRPr>
          </a:p>
        </p:txBody>
      </p:sp>
    </p:spTree>
    <p:extLst>
      <p:ext uri="{BB962C8B-B14F-4D97-AF65-F5344CB8AC3E}">
        <p14:creationId xmlns:p14="http://schemas.microsoft.com/office/powerpoint/2010/main" val="3505843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striNet_presentation">
  <a:themeElements>
    <a:clrScheme name="Aangepast 2">
      <a:dk1>
        <a:srgbClr val="262626"/>
      </a:dk1>
      <a:lt1>
        <a:srgbClr val="FFFFFF"/>
      </a:lt1>
      <a:dk2>
        <a:srgbClr val="4A9CC2"/>
      </a:dk2>
      <a:lt2>
        <a:srgbClr val="929497"/>
      </a:lt2>
      <a:accent1>
        <a:srgbClr val="4BC3AD"/>
      </a:accent1>
      <a:accent2>
        <a:srgbClr val="006994"/>
      </a:accent2>
      <a:accent3>
        <a:srgbClr val="AFDFF9"/>
      </a:accent3>
      <a:accent4>
        <a:srgbClr val="9DC34B"/>
      </a:accent4>
      <a:accent5>
        <a:srgbClr val="C34B61"/>
      </a:accent5>
      <a:accent6>
        <a:srgbClr val="714BC3"/>
      </a:accent6>
      <a:hlink>
        <a:srgbClr val="4A9CC2"/>
      </a:hlink>
      <a:folHlink>
        <a:srgbClr val="006994"/>
      </a:folHlink>
    </a:clrScheme>
    <a:fontScheme name="Office - klassiek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smtClean="0"/>
        </a:defPPr>
      </a:lstStyle>
      <a:style>
        <a:lnRef idx="1">
          <a:schemeClr val="accent1"/>
        </a:lnRef>
        <a:fillRef idx="3">
          <a:schemeClr val="accent1"/>
        </a:fillRef>
        <a:effectRef idx="2">
          <a:schemeClr val="accent1"/>
        </a:effectRef>
        <a:fontRef idx="minor">
          <a:schemeClr val="lt1"/>
        </a:fontRef>
      </a:style>
    </a:spDef>
    <a:lnDef>
      <a:spPr>
        <a:ln w="3175"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200" dirty="0" err="1" smtClean="0"/>
        </a:defPPr>
      </a:lstStyle>
    </a:txDef>
  </a:objectDefaults>
  <a:extraClrSchemeLst/>
  <a:extLst>
    <a:ext uri="{05A4C25C-085E-4340-85A3-A5531E510DB2}">
      <thm15:themeFamily xmlns:thm15="http://schemas.microsoft.com/office/thememl/2012/main" name="Title Slide – Project Presentation.potx" id="{920F3580-7687-49CE-BCD6-6D228FBC39A8}" vid="{005650C5-AB1B-456A-A348-CE252C5537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74E096FEF6E440BF8EA16CF11E129B" ma:contentTypeVersion="0" ma:contentTypeDescription="Create a new document." ma:contentTypeScope="" ma:versionID="a0adfe3406d0fa8ca32fd3e42d8d3b39">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42CD3-F1A8-46BF-9990-3295DD3F876A}">
  <ds:schemaRefs>
    <ds:schemaRef ds:uri="http://schemas.openxmlformats.org/package/2006/metadata/core-propertie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6B25E829-6DBD-49F2-BC10-3E4745F505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50C208C-C8FA-4AD2-8875-1BB8A03D52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DistriNet_presentation</Template>
  <TotalTime>7760</TotalTime>
  <Words>1335</Words>
  <Application>Microsoft Office PowerPoint</Application>
  <PresentationFormat>On-screen Show (16:9)</PresentationFormat>
  <Paragraphs>155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Gill Sans MT</vt:lpstr>
      <vt:lpstr>DistriNet_presentation</vt:lpstr>
      <vt:lpstr>DevOps and Microservices</vt:lpstr>
      <vt:lpstr>What is DevOps? 1 </vt:lpstr>
      <vt:lpstr>Why DevOps?</vt:lpstr>
      <vt:lpstr>What is DevOps?</vt:lpstr>
      <vt:lpstr>What is DevOps?</vt:lpstr>
      <vt:lpstr>What is DevOps?</vt:lpstr>
      <vt:lpstr>What is DevOps?</vt:lpstr>
      <vt:lpstr>The Cloud as a Platform</vt:lpstr>
      <vt:lpstr>DevOps overall architecture</vt:lpstr>
      <vt:lpstr>DevOps overall architecture</vt:lpstr>
      <vt:lpstr>DevOps overall architecture</vt:lpstr>
      <vt:lpstr>DevOps overall architecture </vt:lpstr>
      <vt:lpstr>DevOps overall architecture </vt:lpstr>
      <vt:lpstr>DevOps overall architecture</vt:lpstr>
      <vt:lpstr>DevOps overall architecture</vt:lpstr>
      <vt:lpstr>The Deployment Pipeline</vt:lpstr>
      <vt:lpstr>The Deployment Pipeline</vt:lpstr>
      <vt:lpstr>The Deployment Pipeline</vt:lpstr>
      <vt:lpstr>The Deployment Pipeline</vt:lpstr>
      <vt:lpstr>The Deployment Pipeline</vt:lpstr>
      <vt:lpstr>Teastore</vt:lpstr>
    </vt:vector>
  </TitlesOfParts>
  <Company>Microsoft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 Project Presentation</dc:title>
  <dc:creator>eddy</dc:creator>
  <cp:lastModifiedBy>eddy</cp:lastModifiedBy>
  <cp:revision>38</cp:revision>
  <cp:lastPrinted>2017-05-30T21:13:11Z</cp:lastPrinted>
  <dcterms:created xsi:type="dcterms:W3CDTF">2020-01-30T16:12:38Z</dcterms:created>
  <dcterms:modified xsi:type="dcterms:W3CDTF">2021-06-16T13:25:08Z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0x010100BD74E096FEF6E440BF8EA16CF11E129B</vt:lpwstr>
  </property>
</Properties>
</file>