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5" autoAdjust="0"/>
    <p:restoredTop sz="94660" autoAdjust="0"/>
  </p:normalViewPr>
  <p:slideViewPr>
    <p:cSldViewPr>
      <p:cViewPr>
        <p:scale>
          <a:sx n="66" d="100"/>
          <a:sy n="66" d="100"/>
        </p:scale>
        <p:origin x="-732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BDB52-3C78-4795-86CF-01B76DE1130B}" type="datetimeFigureOut">
              <a:rPr lang="zh-TW" altLang="en-US" smtClean="0"/>
              <a:t>2013/10/13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5E306-CCD4-4375-9166-C897224DC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459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504B646-BEC3-4733-9801-E04999BAD2C4}" type="datetimeFigureOut">
              <a:rPr lang="zh-TW" altLang="en-US" smtClean="0"/>
              <a:t>2013/10/13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555A195-482A-41CB-B4B4-93DD921C99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B646-BEC3-4733-9801-E04999BAD2C4}" type="datetimeFigureOut">
              <a:rPr lang="zh-TW" altLang="en-US" smtClean="0"/>
              <a:t>2013/10/13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A195-482A-41CB-B4B4-93DD921C99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B646-BEC3-4733-9801-E04999BAD2C4}" type="datetimeFigureOut">
              <a:rPr lang="zh-TW" altLang="en-US" smtClean="0"/>
              <a:t>2013/10/13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A195-482A-41CB-B4B4-93DD921C99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B646-BEC3-4733-9801-E04999BAD2C4}" type="datetimeFigureOut">
              <a:rPr lang="zh-TW" altLang="en-US" smtClean="0"/>
              <a:t>2013/10/13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A195-482A-41CB-B4B4-93DD921C99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B646-BEC3-4733-9801-E04999BAD2C4}" type="datetimeFigureOut">
              <a:rPr lang="zh-TW" altLang="en-US" smtClean="0"/>
              <a:t>2013/10/13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A195-482A-41CB-B4B4-93DD921C99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B646-BEC3-4733-9801-E04999BAD2C4}" type="datetimeFigureOut">
              <a:rPr lang="zh-TW" altLang="en-US" smtClean="0"/>
              <a:t>2013/10/13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A195-482A-41CB-B4B4-93DD921C99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504B646-BEC3-4733-9801-E04999BAD2C4}" type="datetimeFigureOut">
              <a:rPr lang="zh-TW" altLang="en-US" smtClean="0"/>
              <a:t>2013/10/13</a:t>
            </a:fld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555A195-482A-41CB-B4B4-93DD921C993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504B646-BEC3-4733-9801-E04999BAD2C4}" type="datetimeFigureOut">
              <a:rPr lang="zh-TW" altLang="en-US" smtClean="0"/>
              <a:t>2013/10/13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555A195-482A-41CB-B4B4-93DD921C99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B646-BEC3-4733-9801-E04999BAD2C4}" type="datetimeFigureOut">
              <a:rPr lang="zh-TW" altLang="en-US" smtClean="0"/>
              <a:t>2013/10/13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A195-482A-41CB-B4B4-93DD921C99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B646-BEC3-4733-9801-E04999BAD2C4}" type="datetimeFigureOut">
              <a:rPr lang="zh-TW" altLang="en-US" smtClean="0"/>
              <a:t>2013/10/13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A195-482A-41CB-B4B4-93DD921C99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B646-BEC3-4733-9801-E04999BAD2C4}" type="datetimeFigureOut">
              <a:rPr lang="zh-TW" altLang="en-US" smtClean="0"/>
              <a:t>2013/10/13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A195-482A-41CB-B4B4-93DD921C99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504B646-BEC3-4733-9801-E04999BAD2C4}" type="datetimeFigureOut">
              <a:rPr lang="zh-TW" altLang="en-US" smtClean="0"/>
              <a:t>2013/10/13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555A195-482A-41CB-B4B4-93DD921C99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6453336"/>
          </a:xfrm>
        </p:spPr>
        <p:txBody>
          <a:bodyPr>
            <a:noAutofit/>
          </a:bodyPr>
          <a:lstStyle/>
          <a:p>
            <a:r>
              <a:rPr lang="zh-TW" altLang="en-US" sz="2000" dirty="0">
                <a:solidFill>
                  <a:schemeClr val="tx1"/>
                </a:solidFill>
                <a:latin typeface="+mj-ea"/>
              </a:rPr>
              <a:t>● 請注意</a:t>
            </a:r>
            <a:r>
              <a:rPr lang="en-US" altLang="zh-TW" sz="2000" dirty="0">
                <a:solidFill>
                  <a:schemeClr val="tx1"/>
                </a:solidFill>
                <a:latin typeface="+mj-ea"/>
              </a:rPr>
              <a:t>!</a:t>
            </a:r>
            <a:r>
              <a:rPr lang="zh-TW" altLang="en-US" sz="2000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+mj-ea"/>
              </a:rPr>
              <a:t/>
            </a:r>
            <a:br>
              <a:rPr lang="en-US" altLang="zh-TW" sz="2000" dirty="0">
                <a:solidFill>
                  <a:schemeClr val="tx1"/>
                </a:solidFill>
                <a:latin typeface="+mj-ea"/>
              </a:rPr>
            </a:br>
            <a:r>
              <a:rPr lang="zh-TW" altLang="en-US" sz="2000" dirty="0">
                <a:solidFill>
                  <a:schemeClr val="tx1"/>
                </a:solidFill>
                <a:latin typeface="+mj-ea"/>
              </a:rPr>
              <a:t>     建立書籍時，系統將會依據</a:t>
            </a:r>
            <a:r>
              <a:rPr lang="zh-TW" altLang="en-US" sz="2000" dirty="0">
                <a:solidFill>
                  <a:srgbClr val="FF0000"/>
                </a:solidFill>
                <a:latin typeface="+mj-ea"/>
              </a:rPr>
              <a:t>書本的</a:t>
            </a:r>
            <a:r>
              <a:rPr lang="en-US" altLang="zh-TW" sz="2000" dirty="0">
                <a:solidFill>
                  <a:srgbClr val="FF0000"/>
                </a:solidFill>
                <a:latin typeface="+mj-ea"/>
              </a:rPr>
              <a:t>ISBN</a:t>
            </a:r>
            <a:r>
              <a:rPr lang="zh-TW" altLang="en-US" sz="2000" dirty="0">
                <a:solidFill>
                  <a:srgbClr val="FF0000"/>
                </a:solidFill>
                <a:latin typeface="+mj-ea"/>
              </a:rPr>
              <a:t>條碼</a:t>
            </a:r>
            <a:r>
              <a:rPr lang="zh-TW" altLang="en-US" sz="2000" dirty="0">
                <a:solidFill>
                  <a:schemeClr val="tx1"/>
                </a:solidFill>
                <a:latin typeface="+mj-ea"/>
              </a:rPr>
              <a:t>，在網路上尋找相關 </a:t>
            </a:r>
            <a:r>
              <a:rPr lang="en-US" altLang="zh-TW" sz="2000" dirty="0" smtClean="0">
                <a:solidFill>
                  <a:schemeClr val="tx1"/>
                </a:solidFill>
                <a:latin typeface="+mj-ea"/>
              </a:rPr>
              <a:t/>
            </a:r>
            <a:br>
              <a:rPr lang="en-US" altLang="zh-TW" sz="2000" dirty="0" smtClean="0">
                <a:solidFill>
                  <a:schemeClr val="tx1"/>
                </a:solidFill>
                <a:latin typeface="+mj-ea"/>
              </a:rPr>
            </a:br>
            <a:r>
              <a:rPr lang="zh-TW" altLang="en-US" sz="2000" dirty="0" smtClean="0">
                <a:solidFill>
                  <a:schemeClr val="tx1"/>
                </a:solidFill>
                <a:latin typeface="+mj-ea"/>
              </a:rPr>
              <a:t>     的</a:t>
            </a:r>
            <a:r>
              <a:rPr lang="zh-TW" altLang="en-US" sz="2000" dirty="0">
                <a:solidFill>
                  <a:schemeClr val="tx1"/>
                </a:solidFill>
                <a:latin typeface="+mj-ea"/>
              </a:rPr>
              <a:t>書籍資料，但由於網路上資料參差不齊，不保證一定能百分之</a:t>
            </a:r>
            <a:r>
              <a:rPr lang="en-US" altLang="zh-TW" sz="2000" dirty="0">
                <a:solidFill>
                  <a:schemeClr val="tx1"/>
                </a:solidFill>
                <a:latin typeface="+mj-ea"/>
              </a:rPr>
              <a:t/>
            </a:r>
            <a:br>
              <a:rPr lang="en-US" altLang="zh-TW" sz="2000" dirty="0">
                <a:solidFill>
                  <a:schemeClr val="tx1"/>
                </a:solidFill>
                <a:latin typeface="+mj-ea"/>
              </a:rPr>
            </a:br>
            <a:r>
              <a:rPr lang="zh-TW" altLang="en-US" sz="2000" dirty="0">
                <a:solidFill>
                  <a:schemeClr val="tx1"/>
                </a:solidFill>
                <a:latin typeface="+mj-ea"/>
              </a:rPr>
              <a:t>     百找到資料，目前找尋範圍包含 </a:t>
            </a:r>
            <a:r>
              <a:rPr lang="en-US" altLang="zh-TW" sz="2000" dirty="0">
                <a:solidFill>
                  <a:schemeClr val="tx1"/>
                </a:solidFill>
                <a:latin typeface="+mj-ea"/>
              </a:rPr>
              <a:t>:	</a:t>
            </a:r>
            <a:br>
              <a:rPr lang="en-US" altLang="zh-TW" sz="2000" dirty="0">
                <a:solidFill>
                  <a:schemeClr val="tx1"/>
                </a:solidFill>
                <a:latin typeface="+mj-ea"/>
              </a:rPr>
            </a:br>
            <a:r>
              <a:rPr lang="en-US" altLang="zh-TW" sz="2000" dirty="0">
                <a:solidFill>
                  <a:schemeClr val="tx1"/>
                </a:solidFill>
                <a:latin typeface="+mj-ea"/>
              </a:rPr>
              <a:t/>
            </a:r>
            <a:br>
              <a:rPr lang="en-US" altLang="zh-TW" sz="2000" dirty="0">
                <a:solidFill>
                  <a:schemeClr val="tx1"/>
                </a:solidFill>
                <a:latin typeface="+mj-ea"/>
              </a:rPr>
            </a:br>
            <a:r>
              <a:rPr lang="en-US" altLang="zh-TW" sz="2000" dirty="0">
                <a:solidFill>
                  <a:schemeClr val="tx1"/>
                </a:solidFill>
                <a:latin typeface="+mj-ea"/>
              </a:rPr>
              <a:t>	1.</a:t>
            </a:r>
            <a:r>
              <a:rPr lang="zh-TW" altLang="en-US" sz="2000" dirty="0">
                <a:solidFill>
                  <a:schemeClr val="tx1"/>
                </a:solidFill>
                <a:latin typeface="+mj-ea"/>
              </a:rPr>
              <a:t> 博客來網路書店。</a:t>
            </a:r>
            <a:r>
              <a:rPr lang="en-US" altLang="zh-TW" sz="2000" dirty="0">
                <a:solidFill>
                  <a:schemeClr val="tx1"/>
                </a:solidFill>
                <a:latin typeface="+mj-ea"/>
              </a:rPr>
              <a:t/>
            </a:r>
            <a:br>
              <a:rPr lang="en-US" altLang="zh-TW" sz="2000" dirty="0">
                <a:solidFill>
                  <a:schemeClr val="tx1"/>
                </a:solidFill>
                <a:latin typeface="+mj-ea"/>
              </a:rPr>
            </a:br>
            <a:r>
              <a:rPr lang="en-US" altLang="zh-TW" sz="2000" dirty="0">
                <a:solidFill>
                  <a:schemeClr val="tx1"/>
                </a:solidFill>
                <a:latin typeface="+mj-ea"/>
              </a:rPr>
              <a:t>	2.</a:t>
            </a:r>
            <a:r>
              <a:rPr lang="zh-TW" altLang="en-US" sz="2000" dirty="0">
                <a:solidFill>
                  <a:schemeClr val="tx1"/>
                </a:solidFill>
                <a:latin typeface="+mj-ea"/>
              </a:rPr>
              <a:t> 金石堂網路書店。</a:t>
            </a:r>
            <a:r>
              <a:rPr lang="en-US" altLang="zh-TW" sz="2000" dirty="0">
                <a:solidFill>
                  <a:schemeClr val="tx1"/>
                </a:solidFill>
                <a:latin typeface="+mj-ea"/>
              </a:rPr>
              <a:t/>
            </a:r>
            <a:br>
              <a:rPr lang="en-US" altLang="zh-TW" sz="2000" dirty="0">
                <a:solidFill>
                  <a:schemeClr val="tx1"/>
                </a:solidFill>
                <a:latin typeface="+mj-ea"/>
              </a:rPr>
            </a:br>
            <a:r>
              <a:rPr lang="en-US" altLang="zh-TW" sz="2000" dirty="0">
                <a:solidFill>
                  <a:schemeClr val="tx1"/>
                </a:solidFill>
                <a:latin typeface="+mj-ea"/>
              </a:rPr>
              <a:t>	3.</a:t>
            </a:r>
            <a:r>
              <a:rPr lang="zh-TW" altLang="en-US" sz="2000" dirty="0">
                <a:solidFill>
                  <a:schemeClr val="tx1"/>
                </a:solidFill>
                <a:latin typeface="+mj-ea"/>
              </a:rPr>
              <a:t> 台灣大學圖書館。</a:t>
            </a:r>
            <a:r>
              <a:rPr lang="en-US" altLang="zh-TW" sz="2000" dirty="0">
                <a:solidFill>
                  <a:schemeClr val="tx1"/>
                </a:solidFill>
                <a:latin typeface="+mj-ea"/>
              </a:rPr>
              <a:t/>
            </a:r>
            <a:br>
              <a:rPr lang="en-US" altLang="zh-TW" sz="2000" dirty="0">
                <a:solidFill>
                  <a:schemeClr val="tx1"/>
                </a:solidFill>
                <a:latin typeface="+mj-ea"/>
              </a:rPr>
            </a:br>
            <a:r>
              <a:rPr lang="zh-TW" altLang="en-US" sz="2000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+mj-ea"/>
              </a:rPr>
              <a:t>	4.</a:t>
            </a:r>
            <a:r>
              <a:rPr lang="zh-TW" altLang="en-US" sz="2000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  <a:latin typeface="+mj-ea"/>
              </a:rPr>
              <a:t>Findbook</a:t>
            </a:r>
            <a:r>
              <a:rPr lang="zh-TW" altLang="en-US" sz="2000" dirty="0">
                <a:solidFill>
                  <a:schemeClr val="tx1"/>
                </a:solidFill>
                <a:latin typeface="+mj-ea"/>
              </a:rPr>
              <a:t> 。</a:t>
            </a:r>
            <a:r>
              <a:rPr lang="en-US" altLang="zh-TW" sz="2000" dirty="0">
                <a:solidFill>
                  <a:schemeClr val="tx1"/>
                </a:solidFill>
                <a:latin typeface="+mj-ea"/>
              </a:rPr>
              <a:t/>
            </a:r>
            <a:br>
              <a:rPr lang="en-US" altLang="zh-TW" sz="2000" dirty="0">
                <a:solidFill>
                  <a:schemeClr val="tx1"/>
                </a:solidFill>
                <a:latin typeface="+mj-ea"/>
              </a:rPr>
            </a:br>
            <a:r>
              <a:rPr lang="en-US" altLang="zh-TW" sz="2000" dirty="0">
                <a:solidFill>
                  <a:schemeClr val="tx1"/>
                </a:solidFill>
                <a:latin typeface="+mj-ea"/>
              </a:rPr>
              <a:t/>
            </a:r>
            <a:br>
              <a:rPr lang="en-US" altLang="zh-TW" sz="2000" dirty="0">
                <a:solidFill>
                  <a:schemeClr val="tx1"/>
                </a:solidFill>
                <a:latin typeface="+mj-ea"/>
              </a:rPr>
            </a:br>
            <a:r>
              <a:rPr lang="zh-TW" altLang="en-US" sz="2000" dirty="0">
                <a:solidFill>
                  <a:schemeClr val="tx1"/>
                </a:solidFill>
                <a:latin typeface="+mj-ea"/>
              </a:rPr>
              <a:t>● 若找不到該書本的資料，或是資料有不完整的情況，</a:t>
            </a:r>
            <a:r>
              <a:rPr lang="en-US" altLang="zh-TW" sz="2000" dirty="0">
                <a:solidFill>
                  <a:schemeClr val="tx1"/>
                </a:solidFill>
                <a:latin typeface="+mj-ea"/>
              </a:rPr>
              <a:t/>
            </a:r>
            <a:br>
              <a:rPr lang="en-US" altLang="zh-TW" sz="2000" dirty="0">
                <a:solidFill>
                  <a:schemeClr val="tx1"/>
                </a:solidFill>
                <a:latin typeface="+mj-ea"/>
              </a:rPr>
            </a:br>
            <a:r>
              <a:rPr lang="en-US" altLang="zh-TW" sz="2000" dirty="0">
                <a:solidFill>
                  <a:schemeClr val="tx1"/>
                </a:solidFill>
                <a:latin typeface="+mj-ea"/>
              </a:rPr>
              <a:t>     </a:t>
            </a:r>
            <a:r>
              <a:rPr lang="zh-TW" altLang="en-US" sz="2000" dirty="0" smtClean="0">
                <a:solidFill>
                  <a:srgbClr val="FF0000"/>
                </a:solidFill>
                <a:latin typeface="+mj-ea"/>
              </a:rPr>
              <a:t>煩請</a:t>
            </a:r>
            <a:r>
              <a:rPr lang="zh-TW" altLang="en-US" sz="2000" dirty="0">
                <a:solidFill>
                  <a:srgbClr val="FF0000"/>
                </a:solidFill>
                <a:latin typeface="+mj-ea"/>
              </a:rPr>
              <a:t>各位老師幫忙填妥相關欄位 </a:t>
            </a:r>
            <a:r>
              <a:rPr lang="en-US" altLang="zh-TW" sz="2000" dirty="0">
                <a:solidFill>
                  <a:srgbClr val="FF0000"/>
                </a:solidFill>
                <a:latin typeface="+mj-ea"/>
              </a:rPr>
              <a:t>!</a:t>
            </a:r>
            <a:br>
              <a:rPr lang="en-US" altLang="zh-TW" sz="2000" dirty="0">
                <a:solidFill>
                  <a:srgbClr val="FF0000"/>
                </a:solidFill>
                <a:latin typeface="+mj-ea"/>
              </a:rPr>
            </a:br>
            <a:r>
              <a:rPr lang="en-US" altLang="zh-TW" sz="2000" dirty="0">
                <a:solidFill>
                  <a:schemeClr val="tx1"/>
                </a:solidFill>
                <a:latin typeface="+mj-ea"/>
              </a:rPr>
              <a:t/>
            </a:r>
            <a:br>
              <a:rPr lang="en-US" altLang="zh-TW" sz="2000" dirty="0">
                <a:solidFill>
                  <a:schemeClr val="tx1"/>
                </a:solidFill>
                <a:latin typeface="+mj-ea"/>
              </a:rPr>
            </a:br>
            <a:r>
              <a:rPr lang="zh-TW" altLang="en-US" sz="2000" dirty="0">
                <a:solidFill>
                  <a:schemeClr val="tx1"/>
                </a:solidFill>
                <a:latin typeface="+mj-ea"/>
              </a:rPr>
              <a:t>● 好的系統需要各位老師的幫忙，明日星球團隊也會繼續新增</a:t>
            </a:r>
            <a:r>
              <a:rPr lang="en-US" altLang="zh-TW" sz="2000" dirty="0">
                <a:solidFill>
                  <a:schemeClr val="tx1"/>
                </a:solidFill>
                <a:latin typeface="+mj-ea"/>
              </a:rPr>
              <a:t/>
            </a:r>
            <a:br>
              <a:rPr lang="en-US" altLang="zh-TW" sz="2000" dirty="0">
                <a:solidFill>
                  <a:schemeClr val="tx1"/>
                </a:solidFill>
                <a:latin typeface="+mj-ea"/>
              </a:rPr>
            </a:br>
            <a:r>
              <a:rPr lang="zh-TW" altLang="en-US" sz="2000" dirty="0">
                <a:solidFill>
                  <a:schemeClr val="tx1"/>
                </a:solidFill>
                <a:latin typeface="+mj-ea"/>
              </a:rPr>
              <a:t>     各大網路書店的尋找點，希望能更進一步提升找到書籍資訊</a:t>
            </a:r>
            <a:r>
              <a:rPr lang="en-US" altLang="zh-TW" sz="2000" dirty="0">
                <a:solidFill>
                  <a:schemeClr val="tx1"/>
                </a:solidFill>
                <a:latin typeface="+mj-ea"/>
              </a:rPr>
              <a:t/>
            </a:r>
            <a:br>
              <a:rPr lang="en-US" altLang="zh-TW" sz="2000" dirty="0">
                <a:solidFill>
                  <a:schemeClr val="tx1"/>
                </a:solidFill>
                <a:latin typeface="+mj-ea"/>
              </a:rPr>
            </a:br>
            <a:r>
              <a:rPr lang="zh-TW" altLang="en-US" sz="2000" dirty="0">
                <a:solidFill>
                  <a:schemeClr val="tx1"/>
                </a:solidFill>
                <a:latin typeface="+mj-ea"/>
              </a:rPr>
              <a:t>     的機率，</a:t>
            </a:r>
            <a:r>
              <a:rPr lang="zh-TW" altLang="en-US" sz="2000" dirty="0">
                <a:solidFill>
                  <a:srgbClr val="FF0000"/>
                </a:solidFill>
                <a:latin typeface="+mj-ea"/>
              </a:rPr>
              <a:t>明日星球團隊在此感謝您的幫忙與體諒。</a:t>
            </a:r>
            <a:r>
              <a:rPr lang="en-US" altLang="zh-TW" sz="2000" dirty="0">
                <a:solidFill>
                  <a:srgbClr val="FF0000"/>
                </a:solidFill>
                <a:latin typeface="+mj-ea"/>
              </a:rPr>
              <a:t/>
            </a:r>
            <a:br>
              <a:rPr lang="en-US" altLang="zh-TW" sz="2000" dirty="0">
                <a:solidFill>
                  <a:srgbClr val="FF0000"/>
                </a:solidFill>
                <a:latin typeface="+mj-ea"/>
              </a:rPr>
            </a:br>
            <a:endParaRPr lang="zh-TW" altLang="en-US" sz="2000" dirty="0">
              <a:solidFill>
                <a:schemeClr val="tx1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會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851</TotalTime>
  <Words>4</Words>
  <Application>Microsoft Office PowerPoint</Application>
  <PresentationFormat>如螢幕大小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都會</vt:lpstr>
      <vt:lpstr>● 請注意!       建立書籍時，系統將會依據書本的ISBN條碼，在網路上尋找相關       的書籍資料，但由於網路上資料參差不齊，不保證一定能百分之      百找到資料，目前找尋範圍包含 :    1. 博客來網路書店。  2. 金石堂網路書店。  3. 台灣大學圖書館。   4. Findbook 。  ● 若找不到該書本的資料，或是資料有不完整的情況，      煩請各位老師幫忙填妥相關欄位 !  ● 好的系統需要各位老師的幫忙，明日星球團隊也會繼續新增      各大網路書店的尋找點，希望能更進一步提升找到書籍資訊      的機率，明日星球團隊在此感謝您的幫忙與體諒。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合生集團-員工園地</dc:title>
  <dc:creator>re</dc:creator>
  <cp:lastModifiedBy>user</cp:lastModifiedBy>
  <cp:revision>426</cp:revision>
  <dcterms:created xsi:type="dcterms:W3CDTF">2013-05-30T06:42:34Z</dcterms:created>
  <dcterms:modified xsi:type="dcterms:W3CDTF">2013-10-13T02:03:09Z</dcterms:modified>
</cp:coreProperties>
</file>