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6" r:id="rId2"/>
    <p:sldId id="261" r:id="rId3"/>
    <p:sldId id="256" r:id="rId4"/>
    <p:sldId id="258" r:id="rId5"/>
    <p:sldId id="259" r:id="rId6"/>
    <p:sldId id="267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9"/>
    <p:restoredTop sz="97746"/>
  </p:normalViewPr>
  <p:slideViewPr>
    <p:cSldViewPr snapToGrid="0" snapToObjects="1">
      <p:cViewPr varScale="1">
        <p:scale>
          <a:sx n="110" d="100"/>
          <a:sy n="110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42EB4-DF1F-5A40-8335-DD5878AF902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7E29F-2933-B74F-A9AE-F122D36B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0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E29F-2933-B74F-A9AE-F122D36B93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3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6E7C-EAA4-A549-AB03-AD9FDFCCD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E2F39-7F66-514C-8B68-69C4A3233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F5F8E-237E-724D-9340-CF70840C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66D8-E1BE-A34A-AD1A-708D5859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E806-A9F8-DC4C-B064-13B40CFD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3A9C-2610-5446-9EC2-9CFAFC4C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538AF-2D2B-AC47-B53C-5D760B51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0BA5-056A-CA4B-920B-BD0BC028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C15A-D44D-E943-91A3-12EC0AEE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61F8D-AE97-654D-849E-E0E8CF86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BD9E6-4B3F-7A44-BB38-3296999F4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506ED-20B9-F84D-8022-E9EAB9E03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9AF15-03B7-A94D-98B8-69FCB238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5F52-0190-374A-B474-6379BD47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1A97F-A29E-2940-80F9-4D0839A5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8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DC4D-866B-7842-B359-39BE777B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0DC8-CE05-7843-B38A-DBCB8B16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5538-5F10-C04B-99FD-ED9263F5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6AD43-C3A0-1C42-BA53-DB6815DE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3EF5-AB5A-6242-9AE1-DD74F84B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8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3223-DE22-834B-A29F-7E345159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9109D-2FE8-1A4D-AB94-C592218C3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9AC89-BD9C-0143-97A1-42E78BB3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E43FC-019F-1544-B98A-C0AE2B61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2708-69C8-1945-AD3F-8E77C61B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9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CBF1-E70E-8C4E-A0D1-AF689080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A3B3-8025-F647-8D4D-CD5C33A84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411FE-C84C-F444-A360-5F72F2EB9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5EC30-25DE-334B-9C40-80878D53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E328D-8C0A-7C44-AAB1-6CA55B27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8A6AB-74F9-D344-A866-19925729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9796-B4BF-CE45-B4C7-7C243D4E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BDD1-42E2-1A48-B14F-33D24C13F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E269F-6417-1645-8384-127E4CFBF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59D1F-CB71-F847-8A95-1DE17E757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52E14-315A-4142-8895-01A5B60CE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EBFA9-36E0-D646-A0FC-CA274159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4FF62-A1C5-CF40-B9F7-9481F3CE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F2602-CF28-E44E-B587-CD58F6A3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4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94CF-3ABB-B544-AB48-02015E38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63FF6-FB20-AF4B-A629-847DB346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E94AE-C4EC-374D-9E27-03D5031E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D47E8-55AA-534C-862A-4F505C66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84CDE-7778-5447-B790-1AFD1888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A1B7D-5C02-7545-864D-9984C4CE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4710D-ACC5-C043-AF0F-9FE1A0FF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3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3C2F-3B3C-D84F-8602-D0126799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CD0B-17F8-B549-A409-DAFB9773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ADDDB-176C-9545-B20A-85294FEB8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90BB5-12E0-9F44-A55F-7A171F5E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2D090-A171-984C-B234-2B6058BB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27656-DA99-0945-949C-CC776534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F382-2122-5447-9354-156A792C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3FF13-FB15-D14A-94BF-D59DE5FAC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46C4E-3950-E04E-88CD-9925A335E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0303B-AAF3-5849-AA76-00A93DE9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DFCFE-317F-E54C-912C-923F8BE4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A3732-A034-0A4A-8480-731815BA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7B6B8-1B92-DE42-8A45-F05A4F5D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16F5E-FA9B-8646-B827-21E492AA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96A8-7517-6D40-8217-135BB6730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911B3-9469-9E44-9427-81DC1550CCB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DB4F-89FB-D546-AB50-76097475B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8B43-9B50-B043-8DE2-7219BA745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6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B32-615D-EB45-ACCC-ABCBB5C4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920751"/>
            <a:ext cx="10515600" cy="476885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70C0"/>
                </a:solidFill>
              </a:rPr>
              <a:t>VpK</a:t>
            </a:r>
            <a:r>
              <a:rPr lang="en-US" sz="6000" b="1" dirty="0">
                <a:solidFill>
                  <a:srgbClr val="0070C0"/>
                </a:solidFill>
              </a:rPr>
              <a:t> </a:t>
            </a:r>
            <a:br>
              <a:rPr lang="en-US" sz="6000" b="1" dirty="0">
                <a:solidFill>
                  <a:srgbClr val="0070C0"/>
                </a:solidFill>
              </a:rPr>
            </a:br>
            <a:br>
              <a:rPr lang="en-US" sz="6000" b="1" dirty="0">
                <a:solidFill>
                  <a:srgbClr val="0070C0"/>
                </a:solidFill>
              </a:rPr>
            </a:br>
            <a:r>
              <a:rPr lang="en-US" sz="7200" b="1" dirty="0">
                <a:solidFill>
                  <a:srgbClr val="0070C0"/>
                </a:solidFill>
              </a:rPr>
              <a:t>Visual parsed Kubernetes</a:t>
            </a:r>
            <a:br>
              <a:rPr lang="en-US" sz="6000" b="1" dirty="0">
                <a:solidFill>
                  <a:srgbClr val="0070C0"/>
                </a:solidFill>
              </a:rPr>
            </a:br>
            <a:br>
              <a:rPr lang="en-US" sz="6000" b="1" dirty="0">
                <a:solidFill>
                  <a:srgbClr val="0070C0"/>
                </a:solidFill>
              </a:rPr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7538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B32-615D-EB45-ACCC-ABCBB5C4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VpK - Visual parsed Kubernetes What is it?</a:t>
            </a:r>
            <a:br>
              <a:rPr lang="en-US" sz="6000" b="1" dirty="0">
                <a:solidFill>
                  <a:srgbClr val="0070C0"/>
                </a:solidFill>
              </a:rPr>
            </a:br>
            <a:r>
              <a:rPr lang="en-US" sz="6000" b="1" dirty="0">
                <a:solidFill>
                  <a:srgbClr val="0070C0"/>
                </a:solidFill>
              </a:rPr>
              <a:t>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749E-81BA-4C4E-94E8-1BFDED3D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73" y="1825625"/>
            <a:ext cx="11500625" cy="4351338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0070C0"/>
                </a:solidFill>
                <a:latin typeface="+mj-lt"/>
              </a:rPr>
              <a:t>VpK</a:t>
            </a:r>
            <a:r>
              <a:rPr lang="en-US" sz="4000" dirty="0">
                <a:solidFill>
                  <a:srgbClr val="0070C0"/>
                </a:solidFill>
                <a:latin typeface="+mj-lt"/>
              </a:rPr>
              <a:t> was created as the result of needing to understand and visualize what is defined in all those Kubernetes configuration files.</a:t>
            </a:r>
            <a:endParaRPr lang="en-US" sz="40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331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EBB4FF71-2575-6D4A-A622-6B4081DF5DB3}"/>
              </a:ext>
            </a:extLst>
          </p:cNvPr>
          <p:cNvSpPr txBox="1">
            <a:spLocks/>
          </p:cNvSpPr>
          <p:nvPr/>
        </p:nvSpPr>
        <p:spPr>
          <a:xfrm>
            <a:off x="945556" y="4926177"/>
            <a:ext cx="2508206" cy="10633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</a:rPr>
              <a:t>Application UI 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(</a:t>
            </a:r>
            <a:r>
              <a:rPr lang="en-US" sz="1400" b="1" dirty="0">
                <a:solidFill>
                  <a:srgbClr val="0070C0"/>
                </a:solidFill>
              </a:rPr>
              <a:t>Browser based</a:t>
            </a:r>
            <a:r>
              <a:rPr lang="en-US" sz="1200" b="1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A9E95B-1FCB-9D42-BE20-FB8699AA6E78}"/>
              </a:ext>
            </a:extLst>
          </p:cNvPr>
          <p:cNvCxnSpPr>
            <a:cxnSpLocks/>
          </p:cNvCxnSpPr>
          <p:nvPr/>
        </p:nvCxnSpPr>
        <p:spPr>
          <a:xfrm>
            <a:off x="4540555" y="1869003"/>
            <a:ext cx="0" cy="379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2AE302-DFEF-174F-B8C9-5CCCF21DCE41}"/>
              </a:ext>
            </a:extLst>
          </p:cNvPr>
          <p:cNvCxnSpPr>
            <a:cxnSpLocks/>
          </p:cNvCxnSpPr>
          <p:nvPr/>
        </p:nvCxnSpPr>
        <p:spPr>
          <a:xfrm>
            <a:off x="8396641" y="1793201"/>
            <a:ext cx="0" cy="379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9087E051-9770-5342-866E-BE4DEA12ECC7}"/>
              </a:ext>
            </a:extLst>
          </p:cNvPr>
          <p:cNvSpPr txBox="1">
            <a:spLocks/>
          </p:cNvSpPr>
          <p:nvPr/>
        </p:nvSpPr>
        <p:spPr>
          <a:xfrm>
            <a:off x="5355036" y="5335145"/>
            <a:ext cx="2508206" cy="654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</a:rPr>
              <a:t>Server </a:t>
            </a:r>
          </a:p>
          <a:p>
            <a:r>
              <a:rPr lang="en-US" sz="1300" b="1" dirty="0">
                <a:solidFill>
                  <a:srgbClr val="0070C0"/>
                </a:solidFill>
              </a:rPr>
              <a:t>(</a:t>
            </a:r>
            <a:r>
              <a:rPr lang="en-US" sz="1400" b="1" dirty="0">
                <a:solidFill>
                  <a:srgbClr val="0070C0"/>
                </a:solidFill>
              </a:rPr>
              <a:t>Node.js application</a:t>
            </a:r>
            <a:r>
              <a:rPr lang="en-US" sz="1300" b="1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311ABC-B809-444C-B21E-A778431D0563}"/>
              </a:ext>
            </a:extLst>
          </p:cNvPr>
          <p:cNvCxnSpPr>
            <a:cxnSpLocks/>
          </p:cNvCxnSpPr>
          <p:nvPr/>
        </p:nvCxnSpPr>
        <p:spPr>
          <a:xfrm>
            <a:off x="4143508" y="2936662"/>
            <a:ext cx="785842" cy="211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BE4D8D-3B2C-E14E-864E-4DBD270CF2E4}"/>
              </a:ext>
            </a:extLst>
          </p:cNvPr>
          <p:cNvCxnSpPr>
            <a:cxnSpLocks/>
          </p:cNvCxnSpPr>
          <p:nvPr/>
        </p:nvCxnSpPr>
        <p:spPr>
          <a:xfrm>
            <a:off x="7962852" y="2932530"/>
            <a:ext cx="855327" cy="0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8D54170B-6313-6242-A313-92CB3039C5D6}"/>
              </a:ext>
            </a:extLst>
          </p:cNvPr>
          <p:cNvSpPr txBox="1">
            <a:spLocks/>
          </p:cNvSpPr>
          <p:nvPr/>
        </p:nvSpPr>
        <p:spPr>
          <a:xfrm>
            <a:off x="1172547" y="257129"/>
            <a:ext cx="7492046" cy="636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326CE5"/>
                </a:solidFill>
                <a:latin typeface="Arial Rounded MT Bold" panose="020F0704030504030204" pitchFamily="34" charset="77"/>
              </a:rPr>
              <a:t>Visual parsed Kubernetes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8777F6AE-53F6-9343-A3C8-A90B646C931D}"/>
              </a:ext>
            </a:extLst>
          </p:cNvPr>
          <p:cNvSpPr/>
          <p:nvPr/>
        </p:nvSpPr>
        <p:spPr>
          <a:xfrm rot="5400000">
            <a:off x="4023621" y="2044772"/>
            <a:ext cx="580181" cy="8165848"/>
          </a:xfrm>
          <a:prstGeom prst="rightBrace">
            <a:avLst>
              <a:gd name="adj1" fmla="val 22288"/>
              <a:gd name="adj2" fmla="val 50000"/>
            </a:avLst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F01D4119-F07C-C743-8B01-23F3C407B151}"/>
              </a:ext>
            </a:extLst>
          </p:cNvPr>
          <p:cNvSpPr txBox="1">
            <a:spLocks/>
          </p:cNvSpPr>
          <p:nvPr/>
        </p:nvSpPr>
        <p:spPr>
          <a:xfrm>
            <a:off x="2112000" y="6287198"/>
            <a:ext cx="4403422" cy="436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0070C0"/>
                </a:solidFill>
              </a:rPr>
              <a:t>Typically installed on desktop / laptop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424CD90-73A0-E74B-98FC-B7CB5C700B35}"/>
              </a:ext>
            </a:extLst>
          </p:cNvPr>
          <p:cNvGrpSpPr/>
          <p:nvPr/>
        </p:nvGrpSpPr>
        <p:grpSpPr>
          <a:xfrm>
            <a:off x="5834736" y="1282483"/>
            <a:ext cx="1255349" cy="374650"/>
            <a:chOff x="405011" y="2049382"/>
            <a:chExt cx="1255349" cy="37465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1DC0D95-309D-6343-B836-AC82F113EC8D}"/>
                </a:ext>
              </a:extLst>
            </p:cNvPr>
            <p:cNvSpPr/>
            <p:nvPr/>
          </p:nvSpPr>
          <p:spPr>
            <a:xfrm>
              <a:off x="405011" y="2049382"/>
              <a:ext cx="1255349" cy="3746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0A3179-E363-A644-97FD-A24866BF2058}"/>
                </a:ext>
              </a:extLst>
            </p:cNvPr>
            <p:cNvCxnSpPr/>
            <p:nvPr/>
          </p:nvCxnSpPr>
          <p:spPr>
            <a:xfrm>
              <a:off x="525781" y="2132101"/>
              <a:ext cx="644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51FEB3-D0A3-964C-A063-6E20CA224690}"/>
                </a:ext>
              </a:extLst>
            </p:cNvPr>
            <p:cNvCxnSpPr/>
            <p:nvPr/>
          </p:nvCxnSpPr>
          <p:spPr>
            <a:xfrm>
              <a:off x="525781" y="2235393"/>
              <a:ext cx="644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A9A9D94-D636-0F42-AAD0-5EED4B5595B5}"/>
                </a:ext>
              </a:extLst>
            </p:cNvPr>
            <p:cNvCxnSpPr/>
            <p:nvPr/>
          </p:nvCxnSpPr>
          <p:spPr>
            <a:xfrm>
              <a:off x="525781" y="2338685"/>
              <a:ext cx="644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A927E96-0EA7-F041-B217-60FEEEF6A859}"/>
                </a:ext>
              </a:extLst>
            </p:cNvPr>
            <p:cNvSpPr/>
            <p:nvPr/>
          </p:nvSpPr>
          <p:spPr>
            <a:xfrm>
              <a:off x="1379652" y="2156226"/>
              <a:ext cx="126696" cy="14968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016501-610E-D24A-B771-2FB018E698B8}"/>
              </a:ext>
            </a:extLst>
          </p:cNvPr>
          <p:cNvGrpSpPr/>
          <p:nvPr/>
        </p:nvGrpSpPr>
        <p:grpSpPr>
          <a:xfrm>
            <a:off x="5610831" y="4015531"/>
            <a:ext cx="1728715" cy="1105049"/>
            <a:chOff x="5374712" y="3759000"/>
            <a:chExt cx="1728715" cy="1105049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110C073-6FD5-BE4F-817F-806AAAC7B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4712" y="4247471"/>
              <a:ext cx="730407" cy="61657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8DB22BF-A3F1-4B41-8B41-15FA573CD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1089" y="3973651"/>
              <a:ext cx="730407" cy="616578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B77E993-6BAB-4542-B3BD-6D294CC8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3020" y="3759000"/>
              <a:ext cx="730407" cy="616578"/>
            </a:xfrm>
            <a:prstGeom prst="rect">
              <a:avLst/>
            </a:prstGeom>
          </p:spPr>
        </p:pic>
      </p:grpSp>
      <p:sp>
        <p:nvSpPr>
          <p:cNvPr id="60" name="Title 1">
            <a:extLst>
              <a:ext uri="{FF2B5EF4-FFF2-40B4-BE49-F238E27FC236}">
                <a16:creationId xmlns:a16="http://schemas.microsoft.com/office/drawing/2014/main" id="{F41BD78D-2269-9648-9BCD-8C6BBAA092A4}"/>
              </a:ext>
            </a:extLst>
          </p:cNvPr>
          <p:cNvSpPr txBox="1">
            <a:spLocks/>
          </p:cNvSpPr>
          <p:nvPr/>
        </p:nvSpPr>
        <p:spPr>
          <a:xfrm>
            <a:off x="8607277" y="5003635"/>
            <a:ext cx="2508206" cy="112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0070C0"/>
                </a:solidFill>
              </a:rPr>
              <a:t>Supports most flavors of Kubernetes </a:t>
            </a:r>
            <a:r>
              <a:rPr lang="en-US" sz="1400" b="1" dirty="0" err="1">
                <a:solidFill>
                  <a:srgbClr val="0070C0"/>
                </a:solidFill>
              </a:rPr>
              <a:t>eg</a:t>
            </a:r>
            <a:r>
              <a:rPr lang="en-US" sz="1400" b="1" dirty="0">
                <a:solidFill>
                  <a:srgbClr val="0070C0"/>
                </a:solidFill>
              </a:rPr>
              <a:t> OpenShift, Minikube, MicroK8s, RKE, etc.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9882589-4F10-A746-BBAA-E29BAFC7E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842" y="1109966"/>
            <a:ext cx="618468" cy="718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BDC550-DE02-E948-AB39-8CE444638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88" y="3280065"/>
            <a:ext cx="2256652" cy="141885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BECB03F-499F-3346-96C0-A46951A24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6623" y="2296487"/>
            <a:ext cx="2223825" cy="1458126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8" name="Picture 7" descr="Bubble chart&#10;&#10;Description automatically generated">
            <a:extLst>
              <a:ext uri="{FF2B5EF4-FFF2-40B4-BE49-F238E27FC236}">
                <a16:creationId xmlns:a16="http://schemas.microsoft.com/office/drawing/2014/main" id="{F7434E3A-676D-034A-99DA-CC4E35B41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2783" y="4069385"/>
            <a:ext cx="1989283" cy="1409847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231C7C-6F28-7B42-92F3-0052006CA3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9519" y="1931935"/>
            <a:ext cx="2862654" cy="1580365"/>
          </a:xfrm>
          <a:prstGeom prst="rect">
            <a:avLst/>
          </a:prstGeom>
          <a:ln w="12700">
            <a:solidFill>
              <a:srgbClr val="326CE5"/>
            </a:solidFill>
          </a:ln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D84225E-3FE8-3849-B074-A1966C0B8E7E}"/>
              </a:ext>
            </a:extLst>
          </p:cNvPr>
          <p:cNvCxnSpPr>
            <a:cxnSpLocks/>
          </p:cNvCxnSpPr>
          <p:nvPr/>
        </p:nvCxnSpPr>
        <p:spPr>
          <a:xfrm flipV="1">
            <a:off x="6453957" y="3608046"/>
            <a:ext cx="0" cy="62179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ubernetes v1.14: What you need to know - Red Hat Developer">
            <a:extLst>
              <a:ext uri="{FF2B5EF4-FFF2-40B4-BE49-F238E27FC236}">
                <a16:creationId xmlns:a16="http://schemas.microsoft.com/office/drawing/2014/main" id="{53F1665D-B1E0-BB48-BDE9-7B1821C97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482" y="2257891"/>
            <a:ext cx="1673797" cy="16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C2D08B0E-1AAC-064D-A98A-2096F79FCD67}"/>
              </a:ext>
            </a:extLst>
          </p:cNvPr>
          <p:cNvSpPr txBox="1">
            <a:spLocks/>
          </p:cNvSpPr>
          <p:nvPr/>
        </p:nvSpPr>
        <p:spPr>
          <a:xfrm>
            <a:off x="8664593" y="1033875"/>
            <a:ext cx="2508206" cy="654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 Rounded MT Bold" panose="020F0704030504030204" pitchFamily="34" charset="77"/>
              </a:rPr>
              <a:t>Kubernetes</a:t>
            </a:r>
            <a:endParaRPr lang="en-US" sz="1300" b="1" dirty="0">
              <a:latin typeface="Arial Rounded MT Bold" panose="020F0704030504030204" pitchFamily="34" charset="77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4C69AEE-A9FF-F64B-84C4-557145A7B1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952" y="224864"/>
            <a:ext cx="808614" cy="8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2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B32-615D-EB45-ACCC-ABCBB5C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VpK - Visual parsed Kubernetes Prerequisites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749E-81BA-4C4E-94E8-1BFDED3D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73" y="1825625"/>
            <a:ext cx="11500625" cy="4351338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r>
              <a:rPr lang="en-US" sz="4000" dirty="0">
                <a:solidFill>
                  <a:srgbClr val="0070C0"/>
                </a:solidFill>
              </a:rPr>
              <a:t>Web browser that supports html version 5</a:t>
            </a:r>
          </a:p>
          <a:p>
            <a:r>
              <a:rPr lang="en-US" sz="4000" dirty="0">
                <a:solidFill>
                  <a:srgbClr val="0070C0"/>
                </a:solidFill>
              </a:rPr>
              <a:t>node js is required to run the server component</a:t>
            </a:r>
          </a:p>
          <a:p>
            <a:r>
              <a:rPr lang="en-US" sz="4000" dirty="0">
                <a:solidFill>
                  <a:srgbClr val="0070C0"/>
                </a:solidFill>
              </a:rPr>
              <a:t>npm is required to install required node js packages </a:t>
            </a:r>
          </a:p>
          <a:p>
            <a:r>
              <a:rPr lang="en-US" sz="4000" dirty="0">
                <a:solidFill>
                  <a:srgbClr val="0070C0"/>
                </a:solidFill>
              </a:rPr>
              <a:t>kubectl command line tool, this is invoked by the server </a:t>
            </a:r>
          </a:p>
        </p:txBody>
      </p:sp>
    </p:spTree>
    <p:extLst>
      <p:ext uri="{BB962C8B-B14F-4D97-AF65-F5344CB8AC3E}">
        <p14:creationId xmlns:p14="http://schemas.microsoft.com/office/powerpoint/2010/main" val="183983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B32-615D-EB45-ACCC-ABCBB5C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VpK - Visual parsed Kubernetes Getting started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749E-81BA-4C4E-94E8-1BFDED3D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73" y="1825625"/>
            <a:ext cx="11500625" cy="4351338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</a:rPr>
              <a:t>Clone or download source code from GitHub link: </a:t>
            </a:r>
          </a:p>
          <a:p>
            <a:pPr marL="0" indent="0">
              <a:buNone/>
            </a:pPr>
            <a:endParaRPr lang="en-US" sz="40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https://github.com/IBM-ICP-CoC/VpK</a:t>
            </a:r>
          </a:p>
        </p:txBody>
      </p:sp>
    </p:spTree>
    <p:extLst>
      <p:ext uri="{BB962C8B-B14F-4D97-AF65-F5344CB8AC3E}">
        <p14:creationId xmlns:p14="http://schemas.microsoft.com/office/powerpoint/2010/main" val="358065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B32-615D-EB45-ACCC-ABCBB5C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VpK - Visual parsed Kubernetes User Guide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749E-81BA-4C4E-94E8-1BFDED3D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73" y="1825625"/>
            <a:ext cx="11500625" cy="4351338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</a:rPr>
              <a:t>The user guide and installation documentation is available at the same GitHub link: </a:t>
            </a:r>
          </a:p>
          <a:p>
            <a:pPr marL="0" indent="0">
              <a:buNone/>
            </a:pPr>
            <a:endParaRPr lang="en-US" sz="40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https://github.com/IBM-ICP-CoC/VpK</a:t>
            </a:r>
          </a:p>
        </p:txBody>
      </p:sp>
    </p:spTree>
    <p:extLst>
      <p:ext uri="{BB962C8B-B14F-4D97-AF65-F5344CB8AC3E}">
        <p14:creationId xmlns:p14="http://schemas.microsoft.com/office/powerpoint/2010/main" val="182790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7B4BA9E-7125-3146-B887-850499ECDA4E}"/>
              </a:ext>
            </a:extLst>
          </p:cNvPr>
          <p:cNvGrpSpPr/>
          <p:nvPr/>
        </p:nvGrpSpPr>
        <p:grpSpPr>
          <a:xfrm>
            <a:off x="94593" y="147140"/>
            <a:ext cx="10415220" cy="5591503"/>
            <a:chOff x="94593" y="147140"/>
            <a:chExt cx="10415220" cy="55915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EFB655-01A2-9847-A87F-B7C0BFAADF49}"/>
                </a:ext>
              </a:extLst>
            </p:cNvPr>
            <p:cNvSpPr/>
            <p:nvPr/>
          </p:nvSpPr>
          <p:spPr>
            <a:xfrm>
              <a:off x="94593" y="147140"/>
              <a:ext cx="10415220" cy="5591503"/>
            </a:xfrm>
            <a:prstGeom prst="rect">
              <a:avLst/>
            </a:prstGeom>
            <a:solidFill>
              <a:srgbClr val="326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Diagonal Corner Rectangle 8">
              <a:extLst>
                <a:ext uri="{FF2B5EF4-FFF2-40B4-BE49-F238E27FC236}">
                  <a16:creationId xmlns:a16="http://schemas.microsoft.com/office/drawing/2014/main" id="{94F86745-4F7F-AE4C-B5C0-BE95988A92DA}"/>
                </a:ext>
              </a:extLst>
            </p:cNvPr>
            <p:cNvSpPr/>
            <p:nvPr/>
          </p:nvSpPr>
          <p:spPr>
            <a:xfrm>
              <a:off x="512522" y="413682"/>
              <a:ext cx="9560513" cy="5044966"/>
            </a:xfrm>
            <a:prstGeom prst="round2Diag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4317197C-BC88-4947-A65F-4E241458E403}"/>
                </a:ext>
              </a:extLst>
            </p:cNvPr>
            <p:cNvSpPr txBox="1">
              <a:spLocks/>
            </p:cNvSpPr>
            <p:nvPr/>
          </p:nvSpPr>
          <p:spPr>
            <a:xfrm>
              <a:off x="1609491" y="586847"/>
              <a:ext cx="5956545" cy="5325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solidFill>
                    <a:srgbClr val="326CE5"/>
                  </a:solidFill>
                  <a:latin typeface="Arial Rounded MT Bold" panose="020F0704030504030204" pitchFamily="34" charset="77"/>
                </a:rPr>
                <a:t>Visual parsed Kubernetes 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9EA0C50-138A-6E46-9DEB-6742890B2FFB}"/>
                </a:ext>
              </a:extLst>
            </p:cNvPr>
            <p:cNvSpPr txBox="1">
              <a:spLocks/>
            </p:cNvSpPr>
            <p:nvPr/>
          </p:nvSpPr>
          <p:spPr>
            <a:xfrm>
              <a:off x="4088678" y="1344993"/>
              <a:ext cx="5741042" cy="1305500"/>
            </a:xfrm>
            <a:prstGeom prst="rect">
              <a:avLst/>
            </a:prstGeom>
          </p:spPr>
          <p:txBody>
            <a:bodyPr vert="horz" lIns="91440" tIns="45720" rIns="91440" bIns="45720" rtlCol="0" anchor="b" anchorCtr="0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3200" dirty="0">
                <a:solidFill>
                  <a:srgbClr val="326CE5"/>
                </a:solidFill>
                <a:latin typeface="Arial Rounded MT Bold" panose="020F0704030504030204" pitchFamily="34" charset="77"/>
              </a:endParaRPr>
            </a:p>
            <a:p>
              <a:endParaRPr lang="en-US" sz="3200" dirty="0">
                <a:solidFill>
                  <a:srgbClr val="326CE5"/>
                </a:solidFill>
                <a:latin typeface="Arial Rounded MT Bold" panose="020F0704030504030204" pitchFamily="34" charset="77"/>
              </a:endParaRPr>
            </a:p>
            <a:p>
              <a:endParaRPr lang="en-US" sz="3200" dirty="0">
                <a:solidFill>
                  <a:srgbClr val="326CE5"/>
                </a:solidFill>
                <a:latin typeface="Arial Rounded MT Bold" panose="020F0704030504030204" pitchFamily="34" charset="77"/>
              </a:endParaRPr>
            </a:p>
            <a:p>
              <a:endParaRPr lang="en-US" sz="3200" dirty="0">
                <a:solidFill>
                  <a:srgbClr val="326CE5"/>
                </a:solidFill>
                <a:latin typeface="Arial Rounded MT Bold" panose="020F0704030504030204" pitchFamily="34" charset="77"/>
              </a:endParaRPr>
            </a:p>
            <a:p>
              <a:endParaRPr lang="en-US" sz="3200" dirty="0">
                <a:solidFill>
                  <a:srgbClr val="326CE5"/>
                </a:solidFill>
                <a:latin typeface="Arial Rounded MT Bold" panose="020F0704030504030204" pitchFamily="34" charset="77"/>
              </a:endParaRPr>
            </a:p>
            <a:p>
              <a:r>
                <a:rPr lang="en-US" sz="3200" dirty="0">
                  <a:latin typeface="+mn-lt"/>
                </a:rPr>
                <a:t>Video coming soon</a:t>
              </a:r>
              <a:endParaRPr lang="en-US" sz="2400" dirty="0">
                <a:latin typeface="+mn-lt"/>
              </a:endParaRPr>
            </a:p>
            <a:p>
              <a:endParaRPr lang="en-US" sz="3200" dirty="0">
                <a:latin typeface="Arial Rounded MT Bold" panose="020F0704030504030204" pitchFamily="34" charset="77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EA27D5B2-9E4B-3742-B4A1-1BBFC1F2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294" y="564352"/>
              <a:ext cx="712570" cy="712570"/>
            </a:xfrm>
            <a:prstGeom prst="rect">
              <a:avLst/>
            </a:prstGeom>
          </p:spPr>
        </p:pic>
        <p:pic>
          <p:nvPicPr>
            <p:cNvPr id="4" name="Picture 3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06768F72-F13D-E646-9917-A9BA7C973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350" y="3815115"/>
              <a:ext cx="2232108" cy="1442267"/>
            </a:xfrm>
            <a:prstGeom prst="rect">
              <a:avLst/>
            </a:prstGeom>
            <a:ln w="12700">
              <a:solidFill>
                <a:srgbClr val="0070C0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285055F-6E73-BD40-B954-0D984FAAB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9408" y="1318050"/>
              <a:ext cx="2545743" cy="1600617"/>
            </a:xfrm>
            <a:prstGeom prst="rect">
              <a:avLst/>
            </a:prstGeom>
            <a:ln w="12700">
              <a:solidFill>
                <a:srgbClr val="0070C0"/>
              </a:solidFill>
            </a:ln>
          </p:spPr>
        </p:pic>
        <p:pic>
          <p:nvPicPr>
            <p:cNvPr id="16" name="Picture 15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4608609F-632D-9D41-B27F-D315E64F0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01633" y="2774562"/>
              <a:ext cx="1176014" cy="1167825"/>
            </a:xfrm>
            <a:prstGeom prst="rect">
              <a:avLst/>
            </a:prstGeom>
            <a:ln>
              <a:solidFill>
                <a:srgbClr val="326CE5"/>
              </a:solidFill>
            </a:ln>
          </p:spPr>
        </p:pic>
        <p:pic>
          <p:nvPicPr>
            <p:cNvPr id="5" name="Picture 4" descr="Bubble chart&#10;&#10;Description automatically generated">
              <a:extLst>
                <a:ext uri="{FF2B5EF4-FFF2-40B4-BE49-F238E27FC236}">
                  <a16:creationId xmlns:a16="http://schemas.microsoft.com/office/drawing/2014/main" id="{7D00AE97-5040-9E4E-93AD-19911E4FE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62277" y="4041242"/>
              <a:ext cx="2158367" cy="1348444"/>
            </a:xfrm>
            <a:prstGeom prst="rect">
              <a:avLst/>
            </a:prstGeom>
            <a:ln w="12700">
              <a:solidFill>
                <a:srgbClr val="0070C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49CD72F-C91D-A044-AE16-3936BEDBF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2316" y="3047000"/>
              <a:ext cx="1667479" cy="892334"/>
            </a:xfrm>
            <a:prstGeom prst="rect">
              <a:avLst/>
            </a:prstGeom>
            <a:ln>
              <a:solidFill>
                <a:srgbClr val="326CE5"/>
              </a:solidFill>
            </a:ln>
          </p:spPr>
        </p:pic>
        <p:pic>
          <p:nvPicPr>
            <p:cNvPr id="18" name="Picture 17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B978C727-F9FC-0444-9161-B4B20CB86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68407" y="2879038"/>
              <a:ext cx="2175215" cy="1305500"/>
            </a:xfrm>
            <a:prstGeom prst="rect">
              <a:avLst/>
            </a:prstGeom>
          </p:spPr>
        </p:pic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FE4E105-4C6C-C042-B220-0569D473E162}"/>
                </a:ext>
              </a:extLst>
            </p:cNvPr>
            <p:cNvSpPr/>
            <p:nvPr/>
          </p:nvSpPr>
          <p:spPr>
            <a:xfrm>
              <a:off x="4088677" y="1298671"/>
              <a:ext cx="5741043" cy="1305500"/>
            </a:xfrm>
            <a:prstGeom prst="roundRect">
              <a:avLst/>
            </a:prstGeom>
            <a:noFill/>
            <a:ln w="2540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374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7B4BA9E-7125-3146-B887-850499ECDA4E}"/>
              </a:ext>
            </a:extLst>
          </p:cNvPr>
          <p:cNvGrpSpPr/>
          <p:nvPr/>
        </p:nvGrpSpPr>
        <p:grpSpPr>
          <a:xfrm>
            <a:off x="94593" y="147140"/>
            <a:ext cx="10415220" cy="5591503"/>
            <a:chOff x="94593" y="147140"/>
            <a:chExt cx="10415220" cy="55915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EFB655-01A2-9847-A87F-B7C0BFAADF49}"/>
                </a:ext>
              </a:extLst>
            </p:cNvPr>
            <p:cNvSpPr/>
            <p:nvPr/>
          </p:nvSpPr>
          <p:spPr>
            <a:xfrm>
              <a:off x="94593" y="147140"/>
              <a:ext cx="10415220" cy="5591503"/>
            </a:xfrm>
            <a:prstGeom prst="rect">
              <a:avLst/>
            </a:prstGeom>
            <a:solidFill>
              <a:srgbClr val="326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Diagonal Corner Rectangle 8">
              <a:extLst>
                <a:ext uri="{FF2B5EF4-FFF2-40B4-BE49-F238E27FC236}">
                  <a16:creationId xmlns:a16="http://schemas.microsoft.com/office/drawing/2014/main" id="{94F86745-4F7F-AE4C-B5C0-BE95988A92DA}"/>
                </a:ext>
              </a:extLst>
            </p:cNvPr>
            <p:cNvSpPr/>
            <p:nvPr/>
          </p:nvSpPr>
          <p:spPr>
            <a:xfrm>
              <a:off x="512522" y="413682"/>
              <a:ext cx="9560513" cy="5044966"/>
            </a:xfrm>
            <a:prstGeom prst="round2Diag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4317197C-BC88-4947-A65F-4E241458E403}"/>
                </a:ext>
              </a:extLst>
            </p:cNvPr>
            <p:cNvSpPr txBox="1">
              <a:spLocks/>
            </p:cNvSpPr>
            <p:nvPr/>
          </p:nvSpPr>
          <p:spPr>
            <a:xfrm>
              <a:off x="1609491" y="586847"/>
              <a:ext cx="5956545" cy="5325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solidFill>
                    <a:srgbClr val="326CE5"/>
                  </a:solidFill>
                  <a:latin typeface="Arial Rounded MT Bold" panose="020F0704030504030204" pitchFamily="34" charset="77"/>
                </a:rPr>
                <a:t>Visual parsed Kubernetes 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9EA0C50-138A-6E46-9DEB-6742890B2FFB}"/>
                </a:ext>
              </a:extLst>
            </p:cNvPr>
            <p:cNvSpPr txBox="1">
              <a:spLocks/>
            </p:cNvSpPr>
            <p:nvPr/>
          </p:nvSpPr>
          <p:spPr>
            <a:xfrm>
              <a:off x="4082377" y="1469062"/>
              <a:ext cx="5741042" cy="1305500"/>
            </a:xfrm>
            <a:prstGeom prst="rect">
              <a:avLst/>
            </a:prstGeom>
          </p:spPr>
          <p:txBody>
            <a:bodyPr vert="horz" lIns="91440" tIns="45720" rIns="91440" bIns="45720" rtlCol="0" anchor="b" anchorCtr="0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3200" dirty="0">
                <a:solidFill>
                  <a:srgbClr val="326CE5"/>
                </a:solidFill>
                <a:latin typeface="Arial Rounded MT Bold" panose="020F0704030504030204" pitchFamily="34" charset="77"/>
              </a:endParaRPr>
            </a:p>
            <a:p>
              <a:endParaRPr lang="en-US" sz="3200" dirty="0">
                <a:solidFill>
                  <a:srgbClr val="326CE5"/>
                </a:solidFill>
                <a:latin typeface="Arial Rounded MT Bold" panose="020F0704030504030204" pitchFamily="34" charset="77"/>
              </a:endParaRPr>
            </a:p>
            <a:p>
              <a:endParaRPr lang="en-US" sz="3200" dirty="0">
                <a:solidFill>
                  <a:srgbClr val="326CE5"/>
                </a:solidFill>
                <a:latin typeface="Arial Rounded MT Bold" panose="020F0704030504030204" pitchFamily="34" charset="77"/>
              </a:endParaRPr>
            </a:p>
            <a:p>
              <a:endParaRPr lang="en-US" sz="3200" dirty="0">
                <a:solidFill>
                  <a:srgbClr val="326CE5"/>
                </a:solidFill>
                <a:latin typeface="Arial Rounded MT Bold" panose="020F0704030504030204" pitchFamily="34" charset="77"/>
              </a:endParaRPr>
            </a:p>
            <a:p>
              <a:endParaRPr lang="en-US" sz="3200" dirty="0">
                <a:solidFill>
                  <a:srgbClr val="326CE5"/>
                </a:solidFill>
                <a:latin typeface="Arial Rounded MT Bold" panose="020F0704030504030204" pitchFamily="34" charset="77"/>
              </a:endParaRPr>
            </a:p>
            <a:p>
              <a:r>
                <a:rPr lang="en-US" sz="3200" dirty="0">
                  <a:latin typeface="+mn-lt"/>
                </a:rPr>
                <a:t>Getting started</a:t>
              </a:r>
              <a:endParaRPr lang="en-US" sz="2400" dirty="0">
                <a:latin typeface="+mn-lt"/>
              </a:endParaRPr>
            </a:p>
            <a:p>
              <a:r>
                <a:rPr lang="en-US" sz="2400" dirty="0">
                  <a:latin typeface="+mn-lt"/>
                </a:rPr>
                <a:t>Installation and initial use</a:t>
              </a:r>
            </a:p>
            <a:p>
              <a:endParaRPr lang="en-US" sz="3200" dirty="0">
                <a:latin typeface="Arial Rounded MT Bold" panose="020F0704030504030204" pitchFamily="34" charset="77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EA27D5B2-9E4B-3742-B4A1-1BBFC1F2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294" y="564352"/>
              <a:ext cx="712570" cy="712570"/>
            </a:xfrm>
            <a:prstGeom prst="rect">
              <a:avLst/>
            </a:prstGeom>
          </p:spPr>
        </p:pic>
        <p:pic>
          <p:nvPicPr>
            <p:cNvPr id="4" name="Picture 3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06768F72-F13D-E646-9917-A9BA7C973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350" y="3815115"/>
              <a:ext cx="2232108" cy="1442267"/>
            </a:xfrm>
            <a:prstGeom prst="rect">
              <a:avLst/>
            </a:prstGeom>
            <a:ln w="12700">
              <a:solidFill>
                <a:srgbClr val="0070C0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285055F-6E73-BD40-B954-0D984FAAB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9408" y="1318050"/>
              <a:ext cx="2545743" cy="1600617"/>
            </a:xfrm>
            <a:prstGeom prst="rect">
              <a:avLst/>
            </a:prstGeom>
            <a:ln w="12700">
              <a:solidFill>
                <a:srgbClr val="0070C0"/>
              </a:solidFill>
            </a:ln>
          </p:spPr>
        </p:pic>
        <p:pic>
          <p:nvPicPr>
            <p:cNvPr id="16" name="Picture 15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4608609F-632D-9D41-B27F-D315E64F0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01633" y="2774562"/>
              <a:ext cx="1176014" cy="1167825"/>
            </a:xfrm>
            <a:prstGeom prst="rect">
              <a:avLst/>
            </a:prstGeom>
            <a:ln>
              <a:solidFill>
                <a:srgbClr val="326CE5"/>
              </a:solidFill>
            </a:ln>
          </p:spPr>
        </p:pic>
        <p:pic>
          <p:nvPicPr>
            <p:cNvPr id="5" name="Picture 4" descr="Bubble chart&#10;&#10;Description automatically generated">
              <a:extLst>
                <a:ext uri="{FF2B5EF4-FFF2-40B4-BE49-F238E27FC236}">
                  <a16:creationId xmlns:a16="http://schemas.microsoft.com/office/drawing/2014/main" id="{7D00AE97-5040-9E4E-93AD-19911E4FE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62277" y="4041242"/>
              <a:ext cx="2158367" cy="1348444"/>
            </a:xfrm>
            <a:prstGeom prst="rect">
              <a:avLst/>
            </a:prstGeom>
            <a:ln w="12700">
              <a:solidFill>
                <a:srgbClr val="0070C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49CD72F-C91D-A044-AE16-3936BEDBF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2316" y="3047000"/>
              <a:ext cx="1667479" cy="892334"/>
            </a:xfrm>
            <a:prstGeom prst="rect">
              <a:avLst/>
            </a:prstGeom>
            <a:ln>
              <a:solidFill>
                <a:srgbClr val="326CE5"/>
              </a:solidFill>
            </a:ln>
          </p:spPr>
        </p:pic>
        <p:pic>
          <p:nvPicPr>
            <p:cNvPr id="18" name="Picture 17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B978C727-F9FC-0444-9161-B4B20CB86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68407" y="2879038"/>
              <a:ext cx="2175215" cy="1305500"/>
            </a:xfrm>
            <a:prstGeom prst="rect">
              <a:avLst/>
            </a:prstGeom>
          </p:spPr>
        </p:pic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FE4E105-4C6C-C042-B220-0569D473E162}"/>
                </a:ext>
              </a:extLst>
            </p:cNvPr>
            <p:cNvSpPr/>
            <p:nvPr/>
          </p:nvSpPr>
          <p:spPr>
            <a:xfrm>
              <a:off x="4088677" y="1298671"/>
              <a:ext cx="5741043" cy="1305500"/>
            </a:xfrm>
            <a:prstGeom prst="roundRect">
              <a:avLst/>
            </a:prstGeom>
            <a:noFill/>
            <a:ln w="2540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80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193</Words>
  <Application>Microsoft Macintosh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VpK   Visual parsed Kubernetes  </vt:lpstr>
      <vt:lpstr>VpK - Visual parsed Kubernetes What is it?  </vt:lpstr>
      <vt:lpstr>PowerPoint Presentation</vt:lpstr>
      <vt:lpstr>VpK - Visual parsed Kubernetes Prerequisites</vt:lpstr>
      <vt:lpstr>VpK - Visual parsed Kubernetes Getting started</vt:lpstr>
      <vt:lpstr>VpK - Visual parsed Kubernetes User Guide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parsed Kubernetes (VpK) architecture</dc:title>
  <dc:creator>Dave Weilert</dc:creator>
  <cp:lastModifiedBy>Dave Weilert</cp:lastModifiedBy>
  <cp:revision>23</cp:revision>
  <dcterms:created xsi:type="dcterms:W3CDTF">2018-07-07T20:39:41Z</dcterms:created>
  <dcterms:modified xsi:type="dcterms:W3CDTF">2020-12-08T17:42:16Z</dcterms:modified>
</cp:coreProperties>
</file>