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media/image3.jpeg" ContentType="image/jpeg"/>
  <Override PartName="/ppt/media/image4.jpeg" ContentType="image/jpeg"/>
  <Override PartName="/ppt/media/image5.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1" name="Shape 121"/>
          <p:cNvSpPr/>
          <p:nvPr>
            <p:ph type="sldImg"/>
          </p:nvPr>
        </p:nvSpPr>
        <p:spPr>
          <a:xfrm>
            <a:off x="1143000" y="685800"/>
            <a:ext cx="4572000" cy="3429000"/>
          </a:xfrm>
          <a:prstGeom prst="rect">
            <a:avLst/>
          </a:prstGeom>
        </p:spPr>
        <p:txBody>
          <a:bodyPr/>
          <a:lstStyle/>
          <a:p>
            <a:pPr/>
          </a:p>
        </p:txBody>
      </p:sp>
      <p:sp>
        <p:nvSpPr>
          <p:cNvPr id="122" name="Shape 12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First off, hello everyone.  My name is Greg Hanson and I am a software developer from IBM.  Today I am going to tell the story of one team’s journey to adopting Istio in their service.  </a:t>
            </a:r>
          </a:p>
          <a:p>
            <a:pPr/>
          </a:p>
          <a:p>
            <a:pPr/>
            <a:r>
              <a:t>Now, before I go any further, I want to give a shout out to the app connect team.  I am presenting in their place today since they could not be here themselves - they put in the elbow grease and I, as a developer and maintainer of Istio, became their lead contact for troubleshooting.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p>
            <a:pPr/>
            <a:r>
              <a:t>So here is the same diagram as earlier except deployed with Istio on Kubernetes.  </a:t>
            </a:r>
          </a:p>
          <a:p>
            <a:pPr/>
          </a:p>
          <a:p>
            <a:pPr/>
            <a:r>
              <a:t>Requests come in through the Ingress gateway, which use a combination of Gateway and VirutalService rules to expose different microservices to the outside world.  </a:t>
            </a:r>
          </a:p>
          <a:p>
            <a:pPr/>
          </a:p>
          <a:p>
            <a:pPr/>
            <a:r>
              <a:t>The services themselves use ServiceEntry rules to communicate with external applications for monitoring / alerting / logging/ security / etc</a:t>
            </a:r>
          </a:p>
          <a:p>
            <a:pPr/>
          </a:p>
          <a:p>
            <a:pPr/>
            <a:r>
              <a:t>And at the bottom, these are the SasS target applications the connectors talk to.  App Connect supports a variety of SaaS targets and as a result cannot define all the Service Entries that might be needed at deployment for the connectors a user may configure down the line. As a workaround, the team is currently using the includeoutboudIPRanges notation.   And I’ll show a example later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Shape 365"/>
          <p:cNvSpPr/>
          <p:nvPr>
            <p:ph type="sldImg"/>
          </p:nvPr>
        </p:nvSpPr>
        <p:spPr>
          <a:prstGeom prst="rect">
            <a:avLst/>
          </a:prstGeom>
        </p:spPr>
        <p:txBody>
          <a:bodyPr/>
          <a:lstStyle/>
          <a:p>
            <a:pPr/>
          </a:p>
        </p:txBody>
      </p:sp>
      <p:sp>
        <p:nvSpPr>
          <p:cNvPr id="366" name="Shape 366"/>
          <p:cNvSpPr/>
          <p:nvPr>
            <p:ph type="body" sz="quarter" idx="1"/>
          </p:nvPr>
        </p:nvSpPr>
        <p:spPr>
          <a:prstGeom prst="rect">
            <a:avLst/>
          </a:prstGeom>
        </p:spPr>
        <p:txBody>
          <a:bodyPr/>
          <a:lstStyle/>
          <a:p>
            <a:pPr/>
            <a:r>
              <a:t>So, looking a that same scenario where a user creates a workflow.  </a:t>
            </a:r>
          </a:p>
          <a:p>
            <a:pPr/>
          </a:p>
          <a:p>
            <a:pPr/>
            <a:r>
              <a:t>The request comes in through the ingress gateway, there’s a Gateway and VirtualService rule to direct traffic to the UI microservice</a:t>
            </a:r>
          </a:p>
          <a:p>
            <a:pPr/>
          </a:p>
          <a:p>
            <a:pPr/>
            <a:r>
              <a:t>And the microservices communicate with the external  logging / alerting / and storage services using ServiceEntries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Shape 422"/>
          <p:cNvSpPr/>
          <p:nvPr>
            <p:ph type="sldImg"/>
          </p:nvPr>
        </p:nvSpPr>
        <p:spPr>
          <a:prstGeom prst="rect">
            <a:avLst/>
          </a:prstGeom>
        </p:spPr>
        <p:txBody>
          <a:bodyPr/>
          <a:lstStyle/>
          <a:p>
            <a:pPr/>
          </a:p>
        </p:txBody>
      </p:sp>
      <p:sp>
        <p:nvSpPr>
          <p:cNvPr id="423" name="Shape 423"/>
          <p:cNvSpPr/>
          <p:nvPr>
            <p:ph type="body" sz="quarter" idx="1"/>
          </p:nvPr>
        </p:nvSpPr>
        <p:spPr>
          <a:prstGeom prst="rect">
            <a:avLst/>
          </a:prstGeom>
        </p:spPr>
        <p:txBody>
          <a:bodyPr/>
          <a:lstStyle/>
          <a:p>
            <a:pPr/>
            <a:r>
              <a:t>And similar setup for the user exposed API example.</a:t>
            </a:r>
          </a:p>
          <a:p>
            <a:pPr/>
          </a:p>
          <a:p>
            <a:pPr/>
            <a:r>
              <a:t>Application call their API service by going through the ingress gateway, and ServiceEntries for all external applications except the SaaS target applications called by the connectors</a:t>
            </a:r>
          </a:p>
          <a:p>
            <a:pPr/>
          </a:p>
          <a:p>
            <a:pPr/>
            <a:r>
              <a:t>Notice there are not any rules needed for communication from API service to any of the other - this is because with Istio default routing works by default for services within the mesh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Shape 427"/>
          <p:cNvSpPr/>
          <p:nvPr>
            <p:ph type="sldImg"/>
          </p:nvPr>
        </p:nvSpPr>
        <p:spPr>
          <a:prstGeom prst="rect">
            <a:avLst/>
          </a:prstGeom>
        </p:spPr>
        <p:txBody>
          <a:bodyPr/>
          <a:lstStyle/>
          <a:p>
            <a:pPr/>
          </a:p>
        </p:txBody>
      </p:sp>
      <p:sp>
        <p:nvSpPr>
          <p:cNvPr id="428" name="Shape 428"/>
          <p:cNvSpPr/>
          <p:nvPr>
            <p:ph type="body" sz="quarter" idx="1"/>
          </p:nvPr>
        </p:nvSpPr>
        <p:spPr>
          <a:prstGeom prst="rect">
            <a:avLst/>
          </a:prstGeom>
        </p:spPr>
        <p:txBody>
          <a:bodyPr/>
          <a:lstStyle/>
          <a:p>
            <a:pPr/>
            <a:r>
              <a:t>Here is an example of a Gateway rule for controlling ingress into the appconnect service,  </a:t>
            </a:r>
          </a:p>
          <a:p>
            <a:pPr/>
          </a:p>
          <a:p>
            <a:pPr/>
            <a:r>
              <a:t>Gateway rules describe which ports are exposed to traffic coming from outside the mesh, as well as what the protocol type, SNI configuration, etc</a:t>
            </a:r>
          </a:p>
          <a:p>
            <a:pPr/>
          </a:p>
          <a:p>
            <a:pPr/>
            <a:r>
              <a:t>In this rule port 443 is open for requests  for hostnames matching the domain specified above and it has TLS enabled </a:t>
            </a:r>
          </a:p>
          <a:p>
            <a:pPr/>
          </a:p>
          <a:p>
            <a:pPr/>
            <a:r>
              <a:t>No HTTP section because there is a cloudflare instance in front of production system that enforces https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Shape 432"/>
          <p:cNvSpPr/>
          <p:nvPr>
            <p:ph type="sldImg"/>
          </p:nvPr>
        </p:nvSpPr>
        <p:spPr>
          <a:prstGeom prst="rect">
            <a:avLst/>
          </a:prstGeom>
        </p:spPr>
        <p:txBody>
          <a:bodyPr/>
          <a:lstStyle/>
          <a:p>
            <a:pPr/>
          </a:p>
        </p:txBody>
      </p:sp>
      <p:sp>
        <p:nvSpPr>
          <p:cNvPr id="433" name="Shape 433"/>
          <p:cNvSpPr/>
          <p:nvPr>
            <p:ph type="body" sz="quarter" idx="1"/>
          </p:nvPr>
        </p:nvSpPr>
        <p:spPr>
          <a:prstGeom prst="rect">
            <a:avLst/>
          </a:prstGeom>
        </p:spPr>
        <p:txBody>
          <a:bodyPr/>
          <a:lstStyle/>
          <a:p>
            <a:pPr/>
            <a:r>
              <a:t>Here is a Virutal Service rule.  VirtualService rules defines how traffic is routed to a service within the mesh.</a:t>
            </a:r>
          </a:p>
          <a:p>
            <a:pPr/>
          </a:p>
          <a:p>
            <a:pPr/>
            <a:r>
              <a:t>For this one here, it defines the routing behavior for the port/host combination defined in the Gateway </a:t>
            </a:r>
          </a:p>
          <a:p>
            <a:pPr/>
          </a:p>
          <a:p>
            <a:pPr/>
            <a:r>
              <a:t>Matches on a particular hostname from the request, and routes to the destination host and port </a:t>
            </a:r>
          </a:p>
          <a:p>
            <a:pPr/>
          </a:p>
          <a:p>
            <a:pPr/>
            <a:r>
              <a:t>Even though this VirtualService is defined with http, this also works with Isito auth enabled (which will automaticlaly upgrades to https)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7" name="Shape 437"/>
          <p:cNvSpPr/>
          <p:nvPr>
            <p:ph type="sldImg"/>
          </p:nvPr>
        </p:nvSpPr>
        <p:spPr>
          <a:prstGeom prst="rect">
            <a:avLst/>
          </a:prstGeom>
        </p:spPr>
        <p:txBody>
          <a:bodyPr/>
          <a:lstStyle/>
          <a:p>
            <a:pPr/>
          </a:p>
        </p:txBody>
      </p:sp>
      <p:sp>
        <p:nvSpPr>
          <p:cNvPr id="438" name="Shape 438"/>
          <p:cNvSpPr/>
          <p:nvPr>
            <p:ph type="body" sz="quarter" idx="1"/>
          </p:nvPr>
        </p:nvSpPr>
        <p:spPr>
          <a:prstGeom prst="rect">
            <a:avLst/>
          </a:prstGeom>
        </p:spPr>
        <p:txBody>
          <a:bodyPr/>
          <a:lstStyle/>
          <a:p>
            <a:pPr/>
            <a:r>
              <a:t>And here is an exmaple service entry</a:t>
            </a:r>
          </a:p>
          <a:p>
            <a:pPr/>
          </a:p>
          <a:p>
            <a:pPr/>
            <a:r>
              <a:t>Service Entry rules define services that are not automatically discoverable within the mesh - so that internal service can route traffic to them</a:t>
            </a:r>
          </a:p>
          <a:p>
            <a:pPr/>
          </a:p>
          <a:p>
            <a:pPr/>
            <a:r>
              <a:t>This one is for elasticsearch.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Shape 443"/>
          <p:cNvSpPr/>
          <p:nvPr>
            <p:ph type="sldImg"/>
          </p:nvPr>
        </p:nvSpPr>
        <p:spPr>
          <a:prstGeom prst="rect">
            <a:avLst/>
          </a:prstGeom>
        </p:spPr>
        <p:txBody>
          <a:bodyPr/>
          <a:lstStyle/>
          <a:p>
            <a:pPr/>
          </a:p>
        </p:txBody>
      </p:sp>
      <p:sp>
        <p:nvSpPr>
          <p:cNvPr id="444" name="Shape 444"/>
          <p:cNvSpPr/>
          <p:nvPr>
            <p:ph type="body" sz="quarter" idx="1"/>
          </p:nvPr>
        </p:nvSpPr>
        <p:spPr>
          <a:prstGeom prst="rect">
            <a:avLst/>
          </a:prstGeom>
        </p:spPr>
        <p:txBody>
          <a:bodyPr/>
          <a:lstStyle/>
          <a:p>
            <a:pPr/>
            <a:r>
              <a:t>And here is an example deployment for one of the connectors</a:t>
            </a:r>
          </a:p>
          <a:p>
            <a:pPr/>
          </a:p>
          <a:p>
            <a:pPr/>
            <a:r>
              <a:t>I mentioned the includeoutboundip ranges notation before, for those not aware, this annotation is used to decide which traffic is sent to the envoy proxy sidecar running along the local service.  The way it is configured now, all local traffic in mesh gets routed through the service’s local envoy proxy and everything else bypasses it.  </a:t>
            </a:r>
          </a:p>
          <a:p>
            <a:pPr/>
          </a:p>
          <a:p>
            <a:pPr/>
            <a:r>
              <a:t>Since App connect service doesn’t know all the endpoints a user may specify when configuring a connector- this is the current workaround.  The team is still working on investigating alternative implementations because they want obeservability and metrics on those external calls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Shape 448"/>
          <p:cNvSpPr/>
          <p:nvPr>
            <p:ph type="sldImg"/>
          </p:nvPr>
        </p:nvSpPr>
        <p:spPr>
          <a:prstGeom prst="rect">
            <a:avLst/>
          </a:prstGeom>
        </p:spPr>
        <p:txBody>
          <a:bodyPr/>
          <a:lstStyle/>
          <a:p>
            <a:pPr/>
          </a:p>
        </p:txBody>
      </p:sp>
      <p:sp>
        <p:nvSpPr>
          <p:cNvPr id="449" name="Shape 449"/>
          <p:cNvSpPr/>
          <p:nvPr>
            <p:ph type="body" sz="quarter" idx="1"/>
          </p:nvPr>
        </p:nvSpPr>
        <p:spPr>
          <a:prstGeom prst="rect">
            <a:avLst/>
          </a:prstGeom>
        </p:spPr>
        <p:txBody>
          <a:bodyPr/>
          <a:lstStyle/>
          <a:p>
            <a:pPr/>
            <a:r>
              <a:t>So, where is the App Connect team today?</a:t>
            </a:r>
          </a:p>
          <a:p>
            <a:pPr/>
          </a:p>
          <a:p>
            <a:pPr/>
            <a:r>
              <a:t>They have Been using Istio for over a year now.  Istio 1.0.4 was the first version installed on one of their primary clusters but they have been playing with versions as early of 0.9 and 0.7</a:t>
            </a:r>
          </a:p>
          <a:p>
            <a:pPr/>
          </a:p>
          <a:p>
            <a:pPr/>
            <a:r>
              <a:t>they Have a pre-prod system up and running, everything deployed using pipelines and testing is currently underway</a:t>
            </a:r>
          </a:p>
          <a:p>
            <a:pPr/>
          </a:p>
          <a:p>
            <a:pPr/>
            <a:r>
              <a:t>they also have A Production environment is deployed and ready for testing to complete</a:t>
            </a:r>
          </a:p>
          <a:p>
            <a:pPr/>
          </a:p>
          <a:p>
            <a:pPr/>
            <a:r>
              <a:t>Their current environments have the Istio ingressgateway installed, with autoinjection enabled (which deploys the sidecar proxy alongside each of their services automatically), mtls enabeld gloablly, and rewriteAppHttpProbe for liveness/readyness probes</a:t>
            </a:r>
          </a:p>
          <a:p>
            <a:pPr/>
            <a:r>
              <a:t>The rewriteAppHTTPProbe is something needed once mTLS is enabled .  This flag tells the injector to rewrite the liveness health check in the PodSpec to redirect to the sidecar instead.  This is because there currently isn’t a way to configure kubernetes health checks to use the certs generated by Istio citadel.</a:t>
            </a:r>
          </a:p>
          <a:p>
            <a:pPr/>
          </a:p>
          <a:p>
            <a:pPr/>
            <a:r>
              <a:t>150+ microservices with multiple instances - so closer to 500 containers. </a:t>
            </a:r>
          </a:p>
          <a:p>
            <a:pPr/>
          </a:p>
          <a:p>
            <a:pPr/>
            <a:r>
              <a:t>First Istio based deployment is actually only going to be one custerom.  On boarding one customer - represents majority traffic.  So once the team verifies the sucessful transition of that customer then they will start staging everyone else in early next year.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Shape 454"/>
          <p:cNvSpPr/>
          <p:nvPr>
            <p:ph type="sldImg"/>
          </p:nvPr>
        </p:nvSpPr>
        <p:spPr>
          <a:prstGeom prst="rect">
            <a:avLst/>
          </a:prstGeom>
        </p:spPr>
        <p:txBody>
          <a:bodyPr/>
          <a:lstStyle/>
          <a:p>
            <a:pPr/>
          </a:p>
        </p:txBody>
      </p:sp>
      <p:sp>
        <p:nvSpPr>
          <p:cNvPr id="455" name="Shape 455"/>
          <p:cNvSpPr/>
          <p:nvPr>
            <p:ph type="body" sz="quarter" idx="1"/>
          </p:nvPr>
        </p:nvSpPr>
        <p:spPr>
          <a:prstGeom prst="rect">
            <a:avLst/>
          </a:prstGeom>
        </p:spPr>
        <p:txBody>
          <a:bodyPr/>
          <a:lstStyle/>
          <a:p>
            <a:pPr/>
            <a:r>
              <a:t>So lets talk a little bit about their adoption process</a:t>
            </a:r>
          </a:p>
          <a:p>
            <a:pPr/>
            <a:r>
              <a:t>The team experienced some stability issues prior Istio version 1.1</a:t>
            </a:r>
          </a:p>
          <a:p>
            <a:pPr/>
            <a:r>
              <a:t>    503’s specifically, which made their initial attempts more difficult to diagnose along the way</a:t>
            </a:r>
          </a:p>
          <a:p>
            <a:pPr/>
          </a:p>
          <a:p>
            <a:pPr/>
            <a:r>
              <a:t>it was a learning experience understanding in finer detail how their services talked to external endpoints. </a:t>
            </a:r>
          </a:p>
          <a:p>
            <a:pPr/>
          </a:p>
          <a:p>
            <a:pPr/>
            <a:r>
              <a:t>One such pain point was Pod start up time.  </a:t>
            </a:r>
          </a:p>
          <a:p>
            <a:pPr/>
          </a:p>
          <a:p>
            <a:pPr/>
            <a:r>
              <a:t>When injecting the sidecar proxy to services during deployment - the Proxy wasnt ready in time -  and a lot of their microservices were failing the inital calls to setup connections to these external  applications.  Some were never retrying to connect to external endpoints on startup.  and in a few instances, didn’t crash on failure.  So they would come up, fail to connect to a database, staying up, but then not being able to actually do anything</a:t>
            </a:r>
          </a:p>
          <a:p>
            <a:pPr/>
          </a:p>
          <a:p>
            <a:pPr/>
            <a:r>
              <a:t>as a result The team Ended up identifying bugs in their applicaitons - the result of some Bad coding proactices creeping.  istio and kubernetes were a way to discover these bad practices and move towards more Cloud native and 12 Factor applications</a:t>
            </a:r>
          </a:p>
          <a:p>
            <a:pPr/>
          </a:p>
          <a:p>
            <a:pPr/>
            <a:r>
              <a:t>the outbound annotations were useful for saying a particular microservice can talk to anything - while  tying down the rest of the services for better control</a:t>
            </a:r>
          </a:p>
          <a:p>
            <a:pPr/>
          </a:p>
          <a:p>
            <a:pPr/>
            <a:r>
              <a:t>Another items was Implementing an ingress solution - which was not as straightforward.</a:t>
            </a:r>
          </a:p>
          <a:p>
            <a:pPr/>
            <a:r>
              <a:t>partly bc its environment specific - slide to follow for that</a:t>
            </a:r>
          </a:p>
          <a:p>
            <a:pPr/>
          </a:p>
          <a:p>
            <a:pPr/>
            <a:r>
              <a:t>Automating how deployments are handled since Istio while it does have log term support for so many versions, version updates do need to happen</a:t>
            </a:r>
          </a:p>
          <a:p>
            <a:pPr/>
            <a:r>
              <a:t>currently perform some manual testing, then run compent and integrations tests, and eveutally promote to production</a:t>
            </a:r>
          </a:p>
          <a:p>
            <a:pPr/>
          </a:p>
          <a:p>
            <a:pPr/>
            <a:r>
              <a:t>The team want to use more features, but a number of them are currently disabled dduring deployment</a:t>
            </a:r>
          </a:p>
          <a:p>
            <a:pPr/>
            <a:r>
              <a:t>Found out that failures were introduced by components even though the team wasn’t specifically using them.  The result was, since they weren’t directly using the component -  the team wasn’t watching for failures there</a:t>
            </a:r>
          </a:p>
          <a:p>
            <a:pPr/>
            <a:r>
              <a:t>           </a:t>
            </a:r>
          </a:p>
          <a:p>
            <a:pPr/>
            <a:r>
              <a:t>for example, even though the team wasn’t using prometheus for observability -  prometheus running away with resources on the cluster which resulted in scheduling errors with other services</a:t>
            </a:r>
          </a:p>
          <a:p>
            <a:pPr/>
          </a:p>
          <a:p>
            <a:pPr/>
            <a:r>
              <a:t>But they are currently Going to prod with istio 1.2.7 and have begun testing with 1.3.4</a:t>
            </a:r>
          </a:p>
          <a:p>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 name="Shape 540"/>
          <p:cNvSpPr/>
          <p:nvPr>
            <p:ph type="sldImg"/>
          </p:nvPr>
        </p:nvSpPr>
        <p:spPr>
          <a:prstGeom prst="rect">
            <a:avLst/>
          </a:prstGeom>
        </p:spPr>
        <p:txBody>
          <a:bodyPr/>
          <a:lstStyle/>
          <a:p>
            <a:pPr/>
          </a:p>
        </p:txBody>
      </p:sp>
      <p:sp>
        <p:nvSpPr>
          <p:cNvPr id="541" name="Shape 541"/>
          <p:cNvSpPr/>
          <p:nvPr>
            <p:ph type="body" sz="quarter" idx="1"/>
          </p:nvPr>
        </p:nvSpPr>
        <p:spPr>
          <a:prstGeom prst="rect">
            <a:avLst/>
          </a:prstGeom>
        </p:spPr>
        <p:txBody>
          <a:bodyPr/>
          <a:lstStyle/>
          <a:p>
            <a:pPr/>
            <a:r>
              <a:t>This is a diagram for ingress in a multizone cluster.  Since it’s a little envionment specific, so I wont go into too much detail</a:t>
            </a:r>
          </a:p>
          <a:p>
            <a:pPr/>
          </a:p>
          <a:p>
            <a:pPr/>
            <a:r>
              <a:t>The App Connect service has 3 public IP’s, They have cloned a Network load balancer service for each availabilty zone, and modified to point to different IP’s for each AZ.</a:t>
            </a:r>
          </a:p>
          <a:p>
            <a:pPr/>
          </a:p>
          <a:p>
            <a:pPr/>
            <a:r>
              <a:t>Behind each NLB is an istio ingress gateway and the services running for that az</a:t>
            </a:r>
          </a:p>
          <a:p>
            <a:pPr/>
          </a:p>
          <a:p>
            <a:pPr/>
            <a:r>
              <a:t>So a client calls the DNS service, which performs healthchecking,for each AZ and will only return a healthy endpoint to the client</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r>
              <a:t>So, what is App Connect?  App Connect is an Integration Platform as a Service that provides support for events, API’s and batch processing.</a:t>
            </a:r>
          </a:p>
          <a:p>
            <a:pPr/>
          </a:p>
          <a:p>
            <a:pPr/>
            <a:r>
              <a:t>the app connect service itself is composed of over 150 microservices - each on a replica set with a minimum of 3 replicas for every service</a:t>
            </a:r>
          </a:p>
          <a:p>
            <a:pPr/>
          </a:p>
          <a:p>
            <a:pPr/>
            <a:r>
              <a:t>The result is, the app connect service handles over 20million requests per day ranging from users interacting with the UI, calls from scheduled flows, service to service calls within the mesh, and calls to target applications hosted externally.</a:t>
            </a:r>
          </a:p>
          <a:p>
            <a:pPr/>
          </a:p>
          <a:p>
            <a:pPr/>
            <a:r>
              <a:t>App connect integrates with 100’s endpoints and applications - The service itself relies on cloudant, elasticasearch, redis, kafka, sysdig to name a few.  But it also supports additional endpoints through the use of connectors which are configured by the user.   Examples of some of these connectors are  - salesforces, db2 system, and or a standard HTTP endpoint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3" name="Shape 603"/>
          <p:cNvSpPr/>
          <p:nvPr>
            <p:ph type="sldImg"/>
          </p:nvPr>
        </p:nvSpPr>
        <p:spPr>
          <a:prstGeom prst="rect">
            <a:avLst/>
          </a:prstGeom>
        </p:spPr>
        <p:txBody>
          <a:bodyPr/>
          <a:lstStyle/>
          <a:p>
            <a:pPr/>
          </a:p>
        </p:txBody>
      </p:sp>
      <p:sp>
        <p:nvSpPr>
          <p:cNvPr id="604" name="Shape 604"/>
          <p:cNvSpPr/>
          <p:nvPr>
            <p:ph type="body" sz="quarter" idx="1"/>
          </p:nvPr>
        </p:nvSpPr>
        <p:spPr>
          <a:prstGeom prst="rect">
            <a:avLst/>
          </a:prstGeom>
        </p:spPr>
        <p:txBody>
          <a:bodyPr/>
          <a:lstStyle/>
          <a:p>
            <a:pPr/>
            <a:r>
              <a:t>App connect is also running with isito auth enabled</a:t>
            </a:r>
          </a:p>
          <a:p>
            <a:pPr/>
            <a:r>
              <a:t>Added mTLS after everything else was working - so ingress, auto-injection, and routing</a:t>
            </a:r>
          </a:p>
          <a:p>
            <a:pPr/>
          </a:p>
          <a:p>
            <a:pPr/>
            <a:r>
              <a:t>started with disabed, moved to passive, and then eventually strict</a:t>
            </a:r>
          </a:p>
          <a:p>
            <a:pPr/>
          </a:p>
          <a:p>
            <a:pPr/>
            <a:r>
              <a:t>As you can see, the team is currently only using Pilot and Citadel, and has the other components of the controlplane disabled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8" name="Shape 608"/>
          <p:cNvSpPr/>
          <p:nvPr>
            <p:ph type="sldImg"/>
          </p:nvPr>
        </p:nvSpPr>
        <p:spPr>
          <a:prstGeom prst="rect">
            <a:avLst/>
          </a:prstGeom>
        </p:spPr>
        <p:txBody>
          <a:bodyPr/>
          <a:lstStyle/>
          <a:p>
            <a:pPr/>
          </a:p>
        </p:txBody>
      </p:sp>
      <p:sp>
        <p:nvSpPr>
          <p:cNvPr id="609" name="Shape 609"/>
          <p:cNvSpPr/>
          <p:nvPr>
            <p:ph type="body" sz="quarter" idx="1"/>
          </p:nvPr>
        </p:nvSpPr>
        <p:spPr>
          <a:prstGeom prst="rect">
            <a:avLst/>
          </a:prstGeom>
        </p:spPr>
        <p:txBody>
          <a:bodyPr/>
          <a:lstStyle/>
          <a:p>
            <a:pPr/>
            <a:r>
              <a:t>So looking forward, the App Connect team still has more features to adopt</a:t>
            </a:r>
          </a:p>
          <a:p>
            <a:pPr/>
            <a:r>
              <a:t>observabilty with  kiali / jaegar</a:t>
            </a:r>
          </a:p>
          <a:p>
            <a:pPr/>
            <a:r>
              <a:t>move to 1.3 to 1.4</a:t>
            </a:r>
          </a:p>
          <a:p>
            <a:pPr/>
            <a:r>
              <a:t>operator model</a:t>
            </a:r>
          </a:p>
          <a:p>
            <a:pPr/>
            <a:r>
              <a:t>prefer local routing / local aware routing</a:t>
            </a:r>
          </a:p>
          <a:p>
            <a:pPr/>
            <a:r>
              <a:t>fault injection - learned a lot of things about how their services were written and how resilient they were to failures on startup - they want to keep exploring these dependencies and failures so they can be prevented in the future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3" name="Shape 613"/>
          <p:cNvSpPr/>
          <p:nvPr>
            <p:ph type="sldImg"/>
          </p:nvPr>
        </p:nvSpPr>
        <p:spPr>
          <a:prstGeom prst="rect">
            <a:avLst/>
          </a:prstGeom>
        </p:spPr>
        <p:txBody>
          <a:bodyPr/>
          <a:lstStyle/>
          <a:p>
            <a:pPr/>
          </a:p>
        </p:txBody>
      </p:sp>
      <p:sp>
        <p:nvSpPr>
          <p:cNvPr id="614" name="Shape 614"/>
          <p:cNvSpPr/>
          <p:nvPr>
            <p:ph type="body" sz="quarter" idx="1"/>
          </p:nvPr>
        </p:nvSpPr>
        <p:spPr>
          <a:prstGeom prst="rect">
            <a:avLst/>
          </a:prstGeom>
        </p:spPr>
        <p:txBody>
          <a:bodyPr/>
          <a:lstStyle/>
          <a:p>
            <a:pPr/>
            <a:r>
              <a:t>So some words of wisdom from the team for those thinking of trying something similar with their own service</a:t>
            </a:r>
          </a:p>
          <a:p>
            <a:pPr/>
            <a:r>
              <a:t>Disable components not in use</a:t>
            </a:r>
          </a:p>
          <a:p>
            <a:pPr/>
            <a:r>
              <a:t>Think about how ingress will be handled in your environment.  For instance do you want to chain your existing ingress to Istio ingress gateway or just dive straight in with Istio’s</a:t>
            </a:r>
          </a:p>
          <a:p>
            <a:pPr/>
            <a:r>
              <a:t>Enforce good development practices - think cloud-native and 12 factor </a:t>
            </a:r>
          </a:p>
          <a:p>
            <a:pPr/>
            <a:r>
              <a:t>Learn about all of your external endpoints and how your services interact with them</a:t>
            </a:r>
          </a:p>
          <a:p>
            <a:pPr/>
            <a:r>
              <a:t>Think about how you want to handle updates</a:t>
            </a:r>
          </a:p>
          <a:p>
            <a:pPr/>
          </a:p>
          <a:p>
            <a:pPr/>
            <a:r>
              <a:t>And, with auto injection, things just work.  The team hit a few bumps with their initial configuration, but once you figure it out, you deploy your service, it’s injected, and it just works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p>
            <a:pPr/>
            <a:r>
              <a:t>for example, here a user creates a sample flow from a template.  This flow, which runs periodically, gets the leads for a particular account, sends out some notifications in slack or email for each lead, and then saves a record state to a database backed.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So, putting that into a helpful little diagram, Incoming traffic comes users scheduling and creating flows or other applications calling a user created API.  Requests are handled by the app connect services - which make calls to external applicaitons for monitoring/alerts/logging/oauth/etc, and eventually the corresponding connectors interact with the configured SaaS target application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Lets talk about App Connect prior to istio.  App connect and all of its services were originally written all in Nodejs.  They wrote and published their own npm modules for wrappers which perform consistent logging, metrics, retry logic and then used these wrappers in all of their separate microservices.  Since everything was in NodeJS, the department could skillup and code share pretty easily and programmers within the team could move between different components smoothly</a:t>
            </a:r>
          </a:p>
          <a:p>
            <a:pPr/>
          </a:p>
          <a:p>
            <a:pPr/>
            <a:r>
              <a:t>However as more connectors were added, they discovered different connectors needed to be written in different languages - JAVA for instance, so their common wrappers could no longer be dropped in.  Thus they Needed to support polyglot runtimes.  Polyglot meaning the services could be written in a mix of any programming language.</a:t>
            </a:r>
          </a:p>
          <a:p>
            <a:pPr/>
          </a:p>
          <a:p>
            <a:pPr/>
            <a:r>
              <a:t>IBM originally didn’t have a Kubernetes based cloud offering when App Connect GA’d, so the team adopted a homegrown and non-declarative model for deployment.  Services were all deployed via a bash script with a bunch of cloud foundry commands which had to be run sequentially and took hours to complete.  So at the time, they were not strictly following 12-Factor application and cloud-native practices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So here is just a quick sample use case of a user creating a flow in their original cloud foundry environment  </a:t>
            </a:r>
          </a:p>
          <a:p>
            <a:pPr/>
          </a:p>
          <a:p>
            <a:pPr/>
            <a:r>
              <a:t>The user interacts with the UI microservice, and a separate authoring service stores the user created flow in a database backend</a:t>
            </a:r>
          </a:p>
          <a:p>
            <a:pPr/>
          </a:p>
          <a:p>
            <a:pPr/>
            <a:r>
              <a:t>And behind the scenes, the wrapper libraries are calling external logging, alerting and monitoring services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Shape 272"/>
          <p:cNvSpPr/>
          <p:nvPr>
            <p:ph type="sldImg"/>
          </p:nvPr>
        </p:nvSpPr>
        <p:spPr>
          <a:prstGeom prst="rect">
            <a:avLst/>
          </a:prstGeom>
        </p:spPr>
        <p:txBody>
          <a:bodyPr/>
          <a:lstStyle/>
          <a:p>
            <a:pPr/>
          </a:p>
        </p:txBody>
      </p:sp>
      <p:sp>
        <p:nvSpPr>
          <p:cNvPr id="273" name="Shape 273"/>
          <p:cNvSpPr/>
          <p:nvPr>
            <p:ph type="body" sz="quarter" idx="1"/>
          </p:nvPr>
        </p:nvSpPr>
        <p:spPr>
          <a:prstGeom prst="rect">
            <a:avLst/>
          </a:prstGeom>
        </p:spPr>
        <p:txBody>
          <a:bodyPr/>
          <a:lstStyle/>
          <a:p>
            <a:pPr/>
            <a:r>
              <a:t>And one more quick example.  A User has created an API that can be called by other applications.</a:t>
            </a:r>
          </a:p>
          <a:p>
            <a:pPr/>
          </a:p>
          <a:p>
            <a:pPr/>
            <a:r>
              <a:t>The API is logged and sent to elasticsearch to be viewed later by the user, and then sent to one or more connectors which make calls to the corresponding SaaS endpoints to complete the request.</a:t>
            </a:r>
          </a:p>
          <a:p>
            <a:pPr/>
          </a:p>
          <a:p>
            <a:pPr/>
            <a:r>
              <a:t>The API service calls a separated billing servicec, which records the number # of times the API is called and eventually billed to the user </a:t>
            </a:r>
          </a:p>
          <a:p>
            <a:pPr/>
          </a:p>
          <a:p>
            <a:pPr/>
            <a:r>
              <a:t>And once again, those wrappers for each component are also using external logging / alerting / monitoring services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p>
            <a:pPr/>
            <a:r>
              <a:t>So the App Connect team had some areas for improvement</a:t>
            </a:r>
          </a:p>
          <a:p>
            <a:pPr/>
          </a:p>
          <a:p>
            <a:pPr/>
            <a:r>
              <a:t>they were using A very homegrown  deployment model and wanted to move to a cloud-native  and declarative model</a:t>
            </a:r>
          </a:p>
          <a:p>
            <a:pPr/>
          </a:p>
          <a:p>
            <a:pPr/>
            <a:r>
              <a:t>Additionally, all of the Circuit breaking and retry logic was currently hardcoded using those shared wrapper libraries - which will not work as the team moves towards polyglot runtimes</a:t>
            </a:r>
          </a:p>
          <a:p>
            <a:pPr/>
          </a:p>
          <a:p>
            <a:pPr/>
            <a:r>
              <a:t>Also The UI developers in particular were very interested in canary testing - opening the ability to share workloads between different service versions for testing and staging.</a:t>
            </a:r>
          </a:p>
          <a:p>
            <a:pPr/>
          </a:p>
          <a:p>
            <a:pPr/>
            <a:r>
              <a:t>the team also Wanted better visibility on error rates, interactions with external systems and ingress.  With Cloud Foundry, the GoRouter in front of the App Connect service was performing a lot of things behind the scenes - the  team wanted better observability and metrics on this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a:r>
              <a:t>So Why Istio?</a:t>
            </a:r>
          </a:p>
          <a:p>
            <a:pPr/>
          </a:p>
          <a:p>
            <a:pPr/>
            <a:r>
              <a:t>For those who don’t know what Istio is, Istio is an open platform to connect, manage, observe, and secure microservices.</a:t>
            </a:r>
          </a:p>
          <a:p>
            <a:pPr/>
          </a:p>
          <a:p>
            <a:pPr/>
            <a:r>
              <a:t>App Connect started on Cloud Foundry with 10 services originally, all of them written in NodeJS</a:t>
            </a:r>
          </a:p>
          <a:p>
            <a:pPr/>
          </a:p>
          <a:p>
            <a:pPr/>
            <a:r>
              <a:t>But they are expanding and now Moving to polyglot runtimes</a:t>
            </a:r>
          </a:p>
          <a:p>
            <a:pPr/>
          </a:p>
          <a:p>
            <a:pPr/>
            <a:r>
              <a:t>They didnt want to maintain common wrapper libraries that perform the consistent logging, metrics, and retries across the entire service</a:t>
            </a:r>
          </a:p>
          <a:p>
            <a:pPr/>
          </a:p>
          <a:p>
            <a:pPr/>
            <a:r>
              <a:t>They wanted jaegar and kiali specifcally observability for end-to-end transactions and requests</a:t>
            </a:r>
          </a:p>
          <a:p>
            <a:pPr/>
          </a:p>
          <a:p>
            <a:pPr/>
            <a:r>
              <a:t>They wanted better workload control with focus on Canary testing and traffic splitting</a:t>
            </a:r>
          </a:p>
          <a:p>
            <a:pPr/>
          </a:p>
          <a:p>
            <a:pPr/>
            <a:r>
              <a:t>they also wanted to utilize Error injection for making more robust and stable microservices</a:t>
            </a:r>
          </a:p>
          <a:p>
            <a:pPr/>
          </a:p>
          <a:p>
            <a:pPr/>
            <a:r>
              <a:t>Istio also has community support - within IBM and its open source community as a whole</a:t>
            </a:r>
          </a:p>
          <a:p>
            <a:pPr/>
          </a:p>
          <a:p>
            <a:pPr/>
            <a:r>
              <a:t>lots of features the team is interested in implementing in the future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bg>
      <p:bgPr>
        <a:solidFill>
          <a:srgbClr val="FFFFFF"/>
        </a:solidFill>
      </p:bgPr>
    </p:bg>
    <p:spTree>
      <p:nvGrpSpPr>
        <p:cNvPr id="1" name=""/>
        <p:cNvGrpSpPr/>
        <p:nvPr/>
      </p:nvGrpSpPr>
      <p:grpSpPr>
        <a:xfrm>
          <a:off x="0" y="0"/>
          <a:ext cx="0" cy="0"/>
          <a:chOff x="0" y="0"/>
          <a:chExt cx="0" cy="0"/>
        </a:xfrm>
      </p:grpSpPr>
      <p:sp>
        <p:nvSpPr>
          <p:cNvPr id="85"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6" name="Picture Placeholder 2"/>
          <p:cNvSpPr/>
          <p:nvPr>
            <p:ph type="pic" sz="half" idx="13"/>
          </p:nvPr>
        </p:nvSpPr>
        <p:spPr>
          <a:xfrm>
            <a:off x="5183187" y="987425"/>
            <a:ext cx="6172201" cy="4873625"/>
          </a:xfrm>
          <a:prstGeom prst="rect">
            <a:avLst/>
          </a:prstGeom>
        </p:spPr>
        <p:txBody>
          <a:bodyPr lIns="91439" rIns="91439">
            <a:noAutofit/>
          </a:bodyPr>
          <a:lstStyle/>
          <a:p>
            <a:pPr/>
          </a:p>
        </p:txBody>
      </p:sp>
      <p:sp>
        <p:nvSpPr>
          <p:cNvPr id="87"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xfrm>
            <a:off x="11095176" y="6414760"/>
            <a:ext cx="258624" cy="24830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95" name="Picture 22" descr="Picture 22"/>
          <p:cNvPicPr>
            <a:picLocks noChangeAspect="1"/>
          </p:cNvPicPr>
          <p:nvPr/>
        </p:nvPicPr>
        <p:blipFill>
          <a:blip r:embed="rId3">
            <a:extLst/>
          </a:blip>
          <a:stretch>
            <a:fillRect/>
          </a:stretch>
        </p:blipFill>
        <p:spPr>
          <a:xfrm>
            <a:off x="706314" y="2282756"/>
            <a:ext cx="10779371" cy="2292488"/>
          </a:xfrm>
          <a:prstGeom prst="rect">
            <a:avLst/>
          </a:prstGeom>
          <a:ln w="12700">
            <a:miter lim="400000"/>
          </a:ln>
        </p:spPr>
      </p:pic>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03" name="Picture 7" descr="Picture 7"/>
          <p:cNvPicPr>
            <a:picLocks noChangeAspect="1"/>
          </p:cNvPicPr>
          <p:nvPr/>
        </p:nvPicPr>
        <p:blipFill>
          <a:blip r:embed="rId3">
            <a:extLst/>
          </a:blip>
          <a:stretch>
            <a:fillRect/>
          </a:stretch>
        </p:blipFill>
        <p:spPr>
          <a:xfrm>
            <a:off x="7678615" y="160879"/>
            <a:ext cx="4240823" cy="901912"/>
          </a:xfrm>
          <a:prstGeom prst="rect">
            <a:avLst/>
          </a:prstGeom>
          <a:ln w="12700">
            <a:miter lim="400000"/>
          </a:ln>
        </p:spPr>
      </p:pic>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bg>
      <p:bgPr>
        <a:solidFill>
          <a:srgbClr val="FFFFFF"/>
        </a:solidFill>
      </p:bgPr>
    </p:bg>
    <p:spTree>
      <p:nvGrpSpPr>
        <p:cNvPr id="1" name=""/>
        <p:cNvGrpSpPr/>
        <p:nvPr/>
      </p:nvGrpSpPr>
      <p:grpSpPr>
        <a:xfrm>
          <a:off x="0" y="0"/>
          <a:ext cx="0" cy="0"/>
          <a:chOff x="0" y="0"/>
          <a:chExt cx="0" cy="0"/>
        </a:xfrm>
      </p:grpSpPr>
      <p:sp>
        <p:nvSpPr>
          <p:cNvPr id="111" name="Title Text"/>
          <p:cNvSpPr txBox="1"/>
          <p:nvPr>
            <p:ph type="title"/>
          </p:nvPr>
        </p:nvSpPr>
        <p:spPr>
          <a:xfrm>
            <a:off x="838200" y="365125"/>
            <a:ext cx="10515600" cy="1325563"/>
          </a:xfrm>
          <a:prstGeom prst="rect">
            <a:avLst/>
          </a:prstGeom>
        </p:spPr>
        <p:txBody>
          <a:bodyPr/>
          <a:lstStyle/>
          <a:p>
            <a:pPr/>
            <a:r>
              <a:t>Title Text</a:t>
            </a:r>
          </a:p>
        </p:txBody>
      </p:sp>
      <p:sp>
        <p:nvSpPr>
          <p:cNvPr id="112" name="Body Level One…"/>
          <p:cNvSpPr txBox="1"/>
          <p:nvPr>
            <p:ph type="body" idx="1"/>
          </p:nvPr>
        </p:nvSpPr>
        <p:spPr>
          <a:xfrm>
            <a:off x="838200" y="1825625"/>
            <a:ext cx="10515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pic>
        <p:nvPicPr>
          <p:cNvPr id="113" name="Picture 13" descr="Picture 13"/>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114" name="Picture 16" descr="Picture 16"/>
          <p:cNvPicPr>
            <a:picLocks noChangeAspect="1"/>
          </p:cNvPicPr>
          <p:nvPr/>
        </p:nvPicPr>
        <p:blipFill>
          <a:blip r:embed="rId3">
            <a:extLst/>
          </a:blip>
          <a:stretch>
            <a:fillRect/>
          </a:stretch>
        </p:blipFill>
        <p:spPr>
          <a:xfrm>
            <a:off x="8346830" y="102263"/>
            <a:ext cx="3572608" cy="759801"/>
          </a:xfrm>
          <a:prstGeom prst="rect">
            <a:avLst/>
          </a:prstGeom>
          <a:ln w="12700">
            <a:miter lim="400000"/>
          </a:ln>
        </p:spPr>
      </p:pic>
      <p:sp>
        <p:nvSpPr>
          <p:cNvPr id="115" name="Slide Number"/>
          <p:cNvSpPr txBox="1"/>
          <p:nvPr>
            <p:ph type="sldNum" sz="quarter" idx="2"/>
          </p:nvPr>
        </p:nvSpPr>
        <p:spPr>
          <a:xfrm>
            <a:off x="11095176" y="6414760"/>
            <a:ext cx="258624" cy="24830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bg>
      <p:bgPr>
        <a:solidFill>
          <a:srgbClr val="FFFFFF"/>
        </a:solidFill>
      </p:bgPr>
    </p:bg>
    <p:spTree>
      <p:nvGrpSpPr>
        <p:cNvPr id="1" name=""/>
        <p:cNvGrpSpPr/>
        <p:nvPr/>
      </p:nvGrpSpPr>
      <p:grpSpPr>
        <a:xfrm>
          <a:off x="0" y="0"/>
          <a:ext cx="0" cy="0"/>
          <a:chOff x="0" y="0"/>
          <a:chExt cx="0" cy="0"/>
        </a:xfrm>
      </p:grpSpPr>
      <p:sp>
        <p:nvSpPr>
          <p:cNvPr id="32"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3"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xfrm>
            <a:off x="11095176" y="6414760"/>
            <a:ext cx="258624" cy="24830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bg>
      <p:bgPr>
        <a:solidFill>
          <a:srgbClr val="FFFFFF"/>
        </a:solidFill>
      </p:bgPr>
    </p:bg>
    <p:spTree>
      <p:nvGrpSpPr>
        <p:cNvPr id="1" name=""/>
        <p:cNvGrpSpPr/>
        <p:nvPr/>
      </p:nvGrpSpPr>
      <p:grpSpPr>
        <a:xfrm>
          <a:off x="0" y="0"/>
          <a:ext cx="0" cy="0"/>
          <a:chOff x="0" y="0"/>
          <a:chExt cx="0" cy="0"/>
        </a:xfrm>
      </p:grpSpPr>
      <p:sp>
        <p:nvSpPr>
          <p:cNvPr id="41" name="Title Text"/>
          <p:cNvSpPr txBox="1"/>
          <p:nvPr>
            <p:ph type="title"/>
          </p:nvPr>
        </p:nvSpPr>
        <p:spPr>
          <a:xfrm>
            <a:off x="838200" y="365125"/>
            <a:ext cx="10515600" cy="1325563"/>
          </a:xfrm>
          <a:prstGeom prst="rect">
            <a:avLst/>
          </a:prstGeom>
        </p:spPr>
        <p:txBody>
          <a:bodyPr/>
          <a:lstStyle/>
          <a:p>
            <a:pPr/>
            <a:r>
              <a:t>Title Text</a:t>
            </a:r>
          </a:p>
        </p:txBody>
      </p:sp>
      <p:sp>
        <p:nvSpPr>
          <p:cNvPr id="42"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xfrm>
            <a:off x="11095176" y="6414760"/>
            <a:ext cx="258624" cy="24830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bg>
      <p:bgPr>
        <a:solidFill>
          <a:srgbClr val="FFFFFF"/>
        </a:solidFill>
      </p:bgPr>
    </p:bg>
    <p:spTree>
      <p:nvGrpSpPr>
        <p:cNvPr id="1" name=""/>
        <p:cNvGrpSpPr/>
        <p:nvPr/>
      </p:nvGrpSpPr>
      <p:grpSpPr>
        <a:xfrm>
          <a:off x="0" y="0"/>
          <a:ext cx="0" cy="0"/>
          <a:chOff x="0" y="0"/>
          <a:chExt cx="0" cy="0"/>
        </a:xfrm>
      </p:grpSpPr>
      <p:sp>
        <p:nvSpPr>
          <p:cNvPr id="50" name="Title Text"/>
          <p:cNvSpPr txBox="1"/>
          <p:nvPr>
            <p:ph type="title"/>
          </p:nvPr>
        </p:nvSpPr>
        <p:spPr>
          <a:xfrm>
            <a:off x="839787" y="365125"/>
            <a:ext cx="10515601" cy="1325563"/>
          </a:xfrm>
          <a:prstGeom prst="rect">
            <a:avLst/>
          </a:prstGeom>
        </p:spPr>
        <p:txBody>
          <a:bodyPr/>
          <a:lstStyle/>
          <a:p>
            <a:pPr/>
            <a:r>
              <a:t>Title Text</a:t>
            </a:r>
          </a:p>
        </p:txBody>
      </p:sp>
      <p:sp>
        <p:nvSpPr>
          <p:cNvPr id="51"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atin typeface="+mn-lt"/>
                <a:ea typeface="+mn-ea"/>
                <a:cs typeface="+mn-cs"/>
                <a:sym typeface="Helvetica"/>
              </a:defRPr>
            </a:lvl1pPr>
            <a:lvl2pPr marL="0" indent="457200">
              <a:buSzTx/>
              <a:buFontTx/>
              <a:buNone/>
              <a:defRPr b="1" sz="2400">
                <a:latin typeface="+mn-lt"/>
                <a:ea typeface="+mn-ea"/>
                <a:cs typeface="+mn-cs"/>
                <a:sym typeface="Helvetica"/>
              </a:defRPr>
            </a:lvl2pPr>
            <a:lvl3pPr marL="0" indent="914400">
              <a:buSzTx/>
              <a:buFontTx/>
              <a:buNone/>
              <a:defRPr b="1" sz="2400">
                <a:latin typeface="+mn-lt"/>
                <a:ea typeface="+mn-ea"/>
                <a:cs typeface="+mn-cs"/>
                <a:sym typeface="Helvetica"/>
              </a:defRPr>
            </a:lvl3pPr>
            <a:lvl4pPr marL="0" indent="1371600">
              <a:buSzTx/>
              <a:buFontTx/>
              <a:buNone/>
              <a:defRPr b="1" sz="2400">
                <a:latin typeface="+mn-lt"/>
                <a:ea typeface="+mn-ea"/>
                <a:cs typeface="+mn-cs"/>
                <a:sym typeface="Helvetica"/>
              </a:defRPr>
            </a:lvl4pPr>
            <a:lvl5pPr marL="0" indent="1828800">
              <a:buSzTx/>
              <a:buFontTx/>
              <a:buNone/>
              <a:defRPr b="1" sz="24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13"/>
          </p:nvPr>
        </p:nvSpPr>
        <p:spPr>
          <a:xfrm>
            <a:off x="6172200" y="1681163"/>
            <a:ext cx="5183188" cy="823913"/>
          </a:xfrm>
          <a:prstGeom prst="rect">
            <a:avLst/>
          </a:prstGeom>
        </p:spPr>
        <p:txBody>
          <a:bodyPr anchor="b"/>
          <a:lstStyle/>
          <a:p>
            <a:pPr marL="0" indent="0">
              <a:buSzTx/>
              <a:buFontTx/>
              <a:buNone/>
              <a:defRPr b="1" sz="2400">
                <a:latin typeface="+mn-lt"/>
                <a:ea typeface="+mn-ea"/>
                <a:cs typeface="+mn-cs"/>
                <a:sym typeface="Helvetica"/>
              </a:defRPr>
            </a:pPr>
          </a:p>
        </p:txBody>
      </p:sp>
      <p:sp>
        <p:nvSpPr>
          <p:cNvPr id="53" name="Slide Number"/>
          <p:cNvSpPr txBox="1"/>
          <p:nvPr>
            <p:ph type="sldNum" sz="quarter" idx="2"/>
          </p:nvPr>
        </p:nvSpPr>
        <p:spPr>
          <a:xfrm>
            <a:off x="11095176" y="6414760"/>
            <a:ext cx="258624" cy="24830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bg>
      <p:bgPr>
        <a:solidFill>
          <a:srgbClr val="FFFFFF"/>
        </a:solidFill>
      </p:bgPr>
    </p:bg>
    <p:spTree>
      <p:nvGrpSpPr>
        <p:cNvPr id="1" name=""/>
        <p:cNvGrpSpPr/>
        <p:nvPr/>
      </p:nvGrpSpPr>
      <p:grpSpPr>
        <a:xfrm>
          <a:off x="0" y="0"/>
          <a:ext cx="0" cy="0"/>
          <a:chOff x="0" y="0"/>
          <a:chExt cx="0" cy="0"/>
        </a:xfrm>
      </p:grpSpPr>
      <p:sp>
        <p:nvSpPr>
          <p:cNvPr id="60" name="Title Text"/>
          <p:cNvSpPr txBox="1"/>
          <p:nvPr>
            <p:ph type="title"/>
          </p:nvPr>
        </p:nvSpPr>
        <p:spPr>
          <a:xfrm>
            <a:off x="838200" y="365125"/>
            <a:ext cx="10515600" cy="1325563"/>
          </a:xfrm>
          <a:prstGeom prst="rect">
            <a:avLst/>
          </a:prstGeom>
        </p:spPr>
        <p:txBody>
          <a:bodyPr/>
          <a:lstStyle/>
          <a:p>
            <a:pPr/>
            <a:r>
              <a:t>Title Text</a:t>
            </a:r>
          </a:p>
        </p:txBody>
      </p:sp>
      <p:sp>
        <p:nvSpPr>
          <p:cNvPr id="61" name="Slide Number"/>
          <p:cNvSpPr txBox="1"/>
          <p:nvPr>
            <p:ph type="sldNum" sz="quarter" idx="2"/>
          </p:nvPr>
        </p:nvSpPr>
        <p:spPr>
          <a:xfrm>
            <a:off x="11095176" y="6414760"/>
            <a:ext cx="258624" cy="24830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FFFFF"/>
        </a:solidFill>
      </p:bgPr>
    </p:bg>
    <p:spTree>
      <p:nvGrpSpPr>
        <p:cNvPr id="1" name=""/>
        <p:cNvGrpSpPr/>
        <p:nvPr/>
      </p:nvGrpSpPr>
      <p:grpSpPr>
        <a:xfrm>
          <a:off x="0" y="0"/>
          <a:ext cx="0" cy="0"/>
          <a:chOff x="0" y="0"/>
          <a:chExt cx="0" cy="0"/>
        </a:xfrm>
      </p:grpSpPr>
      <p:sp>
        <p:nvSpPr>
          <p:cNvPr id="68" name="Slide Number"/>
          <p:cNvSpPr txBox="1"/>
          <p:nvPr>
            <p:ph type="sldNum" sz="quarter" idx="2"/>
          </p:nvPr>
        </p:nvSpPr>
        <p:spPr>
          <a:xfrm>
            <a:off x="11095176" y="6414760"/>
            <a:ext cx="258624" cy="24830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bg>
      <p:bgPr>
        <a:solidFill>
          <a:srgbClr val="FFFFFF"/>
        </a:solidFill>
      </p:bgPr>
    </p:bg>
    <p:spTree>
      <p:nvGrpSpPr>
        <p:cNvPr id="1" name=""/>
        <p:cNvGrpSpPr/>
        <p:nvPr/>
      </p:nvGrpSpPr>
      <p:grpSpPr>
        <a:xfrm>
          <a:off x="0" y="0"/>
          <a:ext cx="0" cy="0"/>
          <a:chOff x="0" y="0"/>
          <a:chExt cx="0" cy="0"/>
        </a:xfrm>
      </p:grpSpPr>
      <p:sp>
        <p:nvSpPr>
          <p:cNvPr id="75"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6"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8" name="Slide Number"/>
          <p:cNvSpPr txBox="1"/>
          <p:nvPr>
            <p:ph type="sldNum" sz="quarter" idx="2"/>
          </p:nvPr>
        </p:nvSpPr>
        <p:spPr>
          <a:xfrm>
            <a:off x="11095176" y="6414760"/>
            <a:ext cx="258624" cy="24830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20.png"/><Relationship Id="rId14" Type="http://schemas.openxmlformats.org/officeDocument/2006/relationships/image" Target="../media/image2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3.png"/><Relationship Id="rId8" Type="http://schemas.openxmlformats.org/officeDocument/2006/relationships/image" Target="../media/image20.png"/><Relationship Id="rId9" Type="http://schemas.openxmlformats.org/officeDocument/2006/relationships/image" Target="../media/image10.png"/><Relationship Id="rId10" Type="http://schemas.openxmlformats.org/officeDocument/2006/relationships/image" Target="../media/image2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3.png"/><Relationship Id="rId8" Type="http://schemas.openxmlformats.org/officeDocument/2006/relationships/image" Target="../media/image16.png"/><Relationship Id="rId9" Type="http://schemas.openxmlformats.org/officeDocument/2006/relationships/image" Target="../media/image21.png"/><Relationship Id="rId10" Type="http://schemas.openxmlformats.org/officeDocument/2006/relationships/image" Target="../media/image20.png"/><Relationship Id="rId11"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21.png"/><Relationship Id="rId6" Type="http://schemas.openxmlformats.org/officeDocument/2006/relationships/image" Target="../media/image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15.png"/><Relationship Id="rId7" Type="http://schemas.openxmlformats.org/officeDocument/2006/relationships/image" Target="../media/image20.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3.png"/><Relationship Id="rId8" Type="http://schemas.openxmlformats.org/officeDocument/2006/relationships/image" Target="../media/image10.png"/><Relationship Id="rId9"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3.png"/><Relationship Id="rId8" Type="http://schemas.openxmlformats.org/officeDocument/2006/relationships/image" Target="../media/image16.png"/><Relationship Id="rId9" Type="http://schemas.openxmlformats.org/officeDocument/2006/relationships/image" Target="../media/image7.png"/><Relationship Id="rId10"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Why Istio?</a:t>
            </a:r>
          </a:p>
        </p:txBody>
      </p:sp>
      <p:sp>
        <p:nvSpPr>
          <p:cNvPr id="282" name="TextBox 4"/>
          <p:cNvSpPr txBox="1"/>
          <p:nvPr/>
        </p:nvSpPr>
        <p:spPr>
          <a:xfrm>
            <a:off x="6191680" y="1639557"/>
            <a:ext cx="5775961" cy="47423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Helvetica"/>
              <a:buChar char="•"/>
              <a:defRPr b="1" sz="2400">
                <a:latin typeface="Arial"/>
                <a:ea typeface="Arial"/>
                <a:cs typeface="Arial"/>
                <a:sym typeface="Arial"/>
              </a:defRPr>
            </a:pPr>
            <a:r>
              <a:t>Service expanding</a:t>
            </a:r>
          </a:p>
          <a:p>
            <a:pPr marL="285750" indent="-285750">
              <a:buSzPct val="100000"/>
              <a:buFont typeface="Helvetica"/>
              <a:buChar char="•"/>
              <a:defRPr sz="2400"/>
            </a:pPr>
          </a:p>
          <a:p>
            <a:pPr marL="285750" indent="-285750">
              <a:buSzPct val="100000"/>
              <a:buFont typeface="Helvetica"/>
              <a:buChar char="•"/>
              <a:defRPr b="1" sz="2400">
                <a:latin typeface="Arial"/>
                <a:ea typeface="Arial"/>
                <a:cs typeface="Arial"/>
                <a:sym typeface="Arial"/>
              </a:defRPr>
            </a:pPr>
            <a:r>
              <a:t>Moving to polyglot runtimes</a:t>
            </a:r>
          </a:p>
          <a:p>
            <a:pPr marL="285750" indent="-285750">
              <a:buSzPct val="100000"/>
              <a:buFont typeface="Helvetica"/>
              <a:buChar char="•"/>
              <a:defRPr sz="2400"/>
            </a:pPr>
          </a:p>
          <a:p>
            <a:pPr marL="285750" indent="-285750">
              <a:buSzPct val="100000"/>
              <a:buFont typeface="Helvetica"/>
              <a:buChar char="•"/>
              <a:defRPr b="1" sz="2400">
                <a:latin typeface="Arial"/>
                <a:ea typeface="Arial"/>
                <a:cs typeface="Arial"/>
                <a:sym typeface="Arial"/>
              </a:defRPr>
            </a:pPr>
            <a:r>
              <a:t>Reduce code maintenance</a:t>
            </a:r>
          </a:p>
          <a:p>
            <a:pPr marL="285750" indent="-285750">
              <a:buSzPct val="100000"/>
              <a:buFont typeface="Helvetica"/>
              <a:buChar char="•"/>
              <a:defRPr sz="2400"/>
            </a:pPr>
          </a:p>
          <a:p>
            <a:pPr marL="285750" indent="-285750">
              <a:buSzPct val="100000"/>
              <a:buFont typeface="Helvetica"/>
              <a:buChar char="•"/>
              <a:defRPr b="1" sz="2400">
                <a:latin typeface="Arial"/>
                <a:ea typeface="Arial"/>
                <a:cs typeface="Arial"/>
                <a:sym typeface="Arial"/>
              </a:defRPr>
            </a:pPr>
            <a:r>
              <a:t>Observability</a:t>
            </a:r>
          </a:p>
          <a:p>
            <a:pPr marL="285750" indent="-285750">
              <a:buSzPct val="100000"/>
              <a:buFont typeface="Helvetica"/>
              <a:buChar char="•"/>
              <a:defRPr b="1" sz="2400">
                <a:latin typeface="Arial"/>
                <a:ea typeface="Arial"/>
                <a:cs typeface="Arial"/>
                <a:sym typeface="Arial"/>
              </a:defRPr>
            </a:pPr>
          </a:p>
          <a:p>
            <a:pPr marL="285750" indent="-285750">
              <a:buSzPct val="100000"/>
              <a:buFont typeface="Helvetica"/>
              <a:buChar char="•"/>
              <a:defRPr b="1" sz="2400">
                <a:latin typeface="Arial"/>
                <a:ea typeface="Arial"/>
                <a:cs typeface="Arial"/>
                <a:sym typeface="Arial"/>
              </a:defRPr>
            </a:pPr>
            <a:r>
              <a:t>Workload control</a:t>
            </a:r>
          </a:p>
          <a:p>
            <a:pPr marL="285750" indent="-285750">
              <a:buSzPct val="100000"/>
              <a:buFont typeface="Arial"/>
              <a:buChar char="•"/>
              <a:defRPr b="1" sz="2400">
                <a:latin typeface="Arial"/>
                <a:ea typeface="Arial"/>
                <a:cs typeface="Arial"/>
                <a:sym typeface="Arial"/>
              </a:defRPr>
            </a:pPr>
          </a:p>
          <a:p>
            <a:pPr marL="285750" indent="-285750">
              <a:buSzPct val="100000"/>
              <a:buFont typeface="Arial"/>
              <a:buChar char="•"/>
              <a:defRPr b="1" sz="2400">
                <a:latin typeface="Arial"/>
                <a:ea typeface="Arial"/>
                <a:cs typeface="Arial"/>
                <a:sym typeface="Arial"/>
              </a:defRPr>
            </a:pPr>
            <a:r>
              <a:t>Community support</a:t>
            </a:r>
          </a:p>
          <a:p>
            <a:pPr marL="285750" indent="-285750">
              <a:buSzPct val="100000"/>
              <a:buFont typeface="Arial"/>
              <a:buChar char="•"/>
              <a:defRPr b="1" sz="2400">
                <a:latin typeface="Arial"/>
                <a:ea typeface="Arial"/>
                <a:cs typeface="Arial"/>
                <a:sym typeface="Arial"/>
              </a:defRPr>
            </a:pPr>
          </a:p>
          <a:p>
            <a:pPr marL="285750" indent="-285750">
              <a:buSzPct val="100000"/>
              <a:buFont typeface="Arial"/>
              <a:buChar char="•"/>
              <a:defRPr b="1" sz="2400">
                <a:latin typeface="Arial"/>
                <a:ea typeface="Arial"/>
                <a:cs typeface="Arial"/>
                <a:sym typeface="Arial"/>
              </a:defRPr>
            </a:pPr>
            <a:r>
              <a:t>Available features</a:t>
            </a:r>
          </a:p>
        </p:txBody>
      </p:sp>
      <p:pic>
        <p:nvPicPr>
          <p:cNvPr id="283" name="Picture 46" descr="Picture 46"/>
          <p:cNvPicPr>
            <a:picLocks noChangeAspect="1"/>
          </p:cNvPicPr>
          <p:nvPr/>
        </p:nvPicPr>
        <p:blipFill>
          <a:blip r:embed="rId3">
            <a:extLst/>
          </a:blip>
          <a:stretch>
            <a:fillRect/>
          </a:stretch>
        </p:blipFill>
        <p:spPr>
          <a:xfrm>
            <a:off x="1202756" y="1788092"/>
            <a:ext cx="2986179" cy="435778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IBM App Connect with Istio</a:t>
            </a:r>
          </a:p>
        </p:txBody>
      </p:sp>
      <p:sp>
        <p:nvSpPr>
          <p:cNvPr id="288" name="Rectangle 70"/>
          <p:cNvSpPr/>
          <p:nvPr/>
        </p:nvSpPr>
        <p:spPr>
          <a:xfrm>
            <a:off x="2713042" y="2016025"/>
            <a:ext cx="4604947" cy="3548609"/>
          </a:xfrm>
          <a:prstGeom prst="rect">
            <a:avLst/>
          </a:prstGeom>
          <a:solidFill>
            <a:srgbClr val="D9D9D9"/>
          </a:solidFill>
          <a:ln w="12700">
            <a:solidFill>
              <a:srgbClr val="32538F"/>
            </a:solidFill>
            <a:miter/>
          </a:ln>
        </p:spPr>
        <p:txBody>
          <a:bodyPr lIns="45719" rIns="45719" anchor="ctr"/>
          <a:lstStyle/>
          <a:p>
            <a:pPr algn="ctr">
              <a:defRPr>
                <a:solidFill>
                  <a:srgbClr val="FFFFFF"/>
                </a:solidFill>
              </a:defRPr>
            </a:pPr>
          </a:p>
        </p:txBody>
      </p:sp>
      <p:grpSp>
        <p:nvGrpSpPr>
          <p:cNvPr id="291" name="Rectangle 72"/>
          <p:cNvGrpSpPr/>
          <p:nvPr/>
        </p:nvGrpSpPr>
        <p:grpSpPr>
          <a:xfrm>
            <a:off x="462255" y="3075509"/>
            <a:ext cx="1773267" cy="622001"/>
            <a:chOff x="0" y="0"/>
            <a:chExt cx="1773266" cy="622000"/>
          </a:xfrm>
        </p:grpSpPr>
        <p:sp>
          <p:nvSpPr>
            <p:cNvPr id="289" name="Rectangle"/>
            <p:cNvSpPr/>
            <p:nvPr/>
          </p:nvSpPr>
          <p:spPr>
            <a:xfrm>
              <a:off x="0" y="-1"/>
              <a:ext cx="1773267" cy="622002"/>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r"/>
            </a:p>
          </p:txBody>
        </p:sp>
        <p:sp>
          <p:nvSpPr>
            <p:cNvPr id="290" name="Applications"/>
            <p:cNvSpPr txBox="1"/>
            <p:nvPr/>
          </p:nvSpPr>
          <p:spPr>
            <a:xfrm>
              <a:off x="45720" y="144456"/>
              <a:ext cx="1681827"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lstStyle>
            <a:p>
              <a:pPr/>
              <a:r>
                <a:t>Applications</a:t>
              </a:r>
            </a:p>
          </p:txBody>
        </p:sp>
      </p:grpSp>
      <p:grpSp>
        <p:nvGrpSpPr>
          <p:cNvPr id="294" name="Rectangle 74"/>
          <p:cNvGrpSpPr/>
          <p:nvPr/>
        </p:nvGrpSpPr>
        <p:grpSpPr>
          <a:xfrm>
            <a:off x="462255" y="3866084"/>
            <a:ext cx="1773267" cy="622001"/>
            <a:chOff x="0" y="0"/>
            <a:chExt cx="1773266" cy="622000"/>
          </a:xfrm>
        </p:grpSpPr>
        <p:sp>
          <p:nvSpPr>
            <p:cNvPr id="292" name="Rectangle"/>
            <p:cNvSpPr/>
            <p:nvPr/>
          </p:nvSpPr>
          <p:spPr>
            <a:xfrm>
              <a:off x="0" y="-1"/>
              <a:ext cx="1773267" cy="622002"/>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r"/>
            </a:p>
          </p:txBody>
        </p:sp>
        <p:sp>
          <p:nvSpPr>
            <p:cNvPr id="293" name="Users"/>
            <p:cNvSpPr txBox="1"/>
            <p:nvPr/>
          </p:nvSpPr>
          <p:spPr>
            <a:xfrm>
              <a:off x="45720" y="144456"/>
              <a:ext cx="1681827"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lstStyle>
            <a:p>
              <a:pPr/>
              <a:r>
                <a:t>Users</a:t>
              </a:r>
            </a:p>
          </p:txBody>
        </p:sp>
      </p:grpSp>
      <p:pic>
        <p:nvPicPr>
          <p:cNvPr id="295" name="Graphic 72" descr="Graphic 72"/>
          <p:cNvPicPr>
            <a:picLocks noChangeAspect="1"/>
          </p:cNvPicPr>
          <p:nvPr/>
        </p:nvPicPr>
        <p:blipFill>
          <a:blip r:embed="rId3">
            <a:extLst/>
          </a:blip>
          <a:stretch>
            <a:fillRect/>
          </a:stretch>
        </p:blipFill>
        <p:spPr>
          <a:xfrm>
            <a:off x="3876675" y="2790825"/>
            <a:ext cx="1990725" cy="2019300"/>
          </a:xfrm>
          <a:prstGeom prst="rect">
            <a:avLst/>
          </a:prstGeom>
          <a:ln w="12700">
            <a:miter lim="400000"/>
          </a:ln>
        </p:spPr>
      </p:pic>
      <p:pic>
        <p:nvPicPr>
          <p:cNvPr id="296" name="Picture 74" descr="Picture 74"/>
          <p:cNvPicPr>
            <a:picLocks noChangeAspect="1"/>
          </p:cNvPicPr>
          <p:nvPr/>
        </p:nvPicPr>
        <p:blipFill>
          <a:blip r:embed="rId4">
            <a:extLst/>
          </a:blip>
          <a:stretch>
            <a:fillRect/>
          </a:stretch>
        </p:blipFill>
        <p:spPr>
          <a:xfrm>
            <a:off x="5343525" y="2705100"/>
            <a:ext cx="523875" cy="523875"/>
          </a:xfrm>
          <a:prstGeom prst="rect">
            <a:avLst/>
          </a:prstGeom>
          <a:ln w="12700">
            <a:miter lim="400000"/>
          </a:ln>
        </p:spPr>
      </p:pic>
      <p:pic>
        <p:nvPicPr>
          <p:cNvPr id="297" name="Graphic 72" descr="Graphic 72"/>
          <p:cNvPicPr>
            <a:picLocks noChangeAspect="1"/>
          </p:cNvPicPr>
          <p:nvPr/>
        </p:nvPicPr>
        <p:blipFill>
          <a:blip r:embed="rId3">
            <a:extLst/>
          </a:blip>
          <a:stretch>
            <a:fillRect/>
          </a:stretch>
        </p:blipFill>
        <p:spPr>
          <a:xfrm>
            <a:off x="514350" y="3152774"/>
            <a:ext cx="466725" cy="485776"/>
          </a:xfrm>
          <a:prstGeom prst="rect">
            <a:avLst/>
          </a:prstGeom>
          <a:ln w="12700">
            <a:miter lim="400000"/>
          </a:ln>
        </p:spPr>
      </p:pic>
      <p:pic>
        <p:nvPicPr>
          <p:cNvPr id="298" name="Graphic 77" descr="Graphic 77"/>
          <p:cNvPicPr>
            <a:picLocks noChangeAspect="1"/>
          </p:cNvPicPr>
          <p:nvPr/>
        </p:nvPicPr>
        <p:blipFill>
          <a:blip r:embed="rId5">
            <a:extLst/>
          </a:blip>
          <a:stretch>
            <a:fillRect/>
          </a:stretch>
        </p:blipFill>
        <p:spPr>
          <a:xfrm>
            <a:off x="466723" y="3886200"/>
            <a:ext cx="571501" cy="571500"/>
          </a:xfrm>
          <a:prstGeom prst="rect">
            <a:avLst/>
          </a:prstGeom>
          <a:ln w="12700">
            <a:miter lim="400000"/>
          </a:ln>
        </p:spPr>
      </p:pic>
      <p:sp>
        <p:nvSpPr>
          <p:cNvPr id="299" name="Straight Arrow Connector 88"/>
          <p:cNvSpPr/>
          <p:nvPr/>
        </p:nvSpPr>
        <p:spPr>
          <a:xfrm>
            <a:off x="2238374" y="3429000"/>
            <a:ext cx="609601" cy="0"/>
          </a:xfrm>
          <a:prstGeom prst="line">
            <a:avLst/>
          </a:prstGeom>
          <a:ln w="28575">
            <a:solidFill>
              <a:schemeClr val="accent1"/>
            </a:solidFill>
            <a:miter/>
            <a:tailEnd type="triangle"/>
          </a:ln>
        </p:spPr>
        <p:txBody>
          <a:bodyPr lIns="45719" rIns="45719"/>
          <a:lstStyle/>
          <a:p>
            <a:pPr/>
          </a:p>
        </p:txBody>
      </p:sp>
      <p:sp>
        <p:nvSpPr>
          <p:cNvPr id="300" name="Straight Arrow Connector 90"/>
          <p:cNvSpPr/>
          <p:nvPr/>
        </p:nvSpPr>
        <p:spPr>
          <a:xfrm>
            <a:off x="2238374" y="4171950"/>
            <a:ext cx="609601" cy="0"/>
          </a:xfrm>
          <a:prstGeom prst="line">
            <a:avLst/>
          </a:prstGeom>
          <a:ln w="28575">
            <a:solidFill>
              <a:schemeClr val="accent1"/>
            </a:solidFill>
            <a:miter/>
            <a:tailEnd type="triangle"/>
          </a:ln>
        </p:spPr>
        <p:txBody>
          <a:bodyPr lIns="45719" rIns="45719"/>
          <a:lstStyle/>
          <a:p>
            <a:pPr/>
          </a:p>
        </p:txBody>
      </p:sp>
      <p:pic>
        <p:nvPicPr>
          <p:cNvPr id="301" name="Graphic 81" descr="Graphic 81"/>
          <p:cNvPicPr>
            <a:picLocks noChangeAspect="1"/>
          </p:cNvPicPr>
          <p:nvPr/>
        </p:nvPicPr>
        <p:blipFill>
          <a:blip r:embed="rId6">
            <a:extLst/>
          </a:blip>
          <a:stretch>
            <a:fillRect/>
          </a:stretch>
        </p:blipFill>
        <p:spPr>
          <a:xfrm>
            <a:off x="9001125" y="1209674"/>
            <a:ext cx="914400" cy="914401"/>
          </a:xfrm>
          <a:prstGeom prst="rect">
            <a:avLst/>
          </a:prstGeom>
          <a:ln w="12700">
            <a:miter lim="400000"/>
          </a:ln>
        </p:spPr>
      </p:pic>
      <p:pic>
        <p:nvPicPr>
          <p:cNvPr id="302" name="Graphic 83" descr="Graphic 83"/>
          <p:cNvPicPr>
            <a:picLocks noChangeAspect="1"/>
          </p:cNvPicPr>
          <p:nvPr/>
        </p:nvPicPr>
        <p:blipFill>
          <a:blip r:embed="rId7">
            <a:extLst/>
          </a:blip>
          <a:stretch>
            <a:fillRect/>
          </a:stretch>
        </p:blipFill>
        <p:spPr>
          <a:xfrm>
            <a:off x="9001125" y="3914775"/>
            <a:ext cx="914400" cy="914400"/>
          </a:xfrm>
          <a:prstGeom prst="rect">
            <a:avLst/>
          </a:prstGeom>
          <a:ln w="12700">
            <a:miter lim="400000"/>
          </a:ln>
        </p:spPr>
      </p:pic>
      <p:pic>
        <p:nvPicPr>
          <p:cNvPr id="303" name="Graphic 85" descr="Graphic 85"/>
          <p:cNvPicPr>
            <a:picLocks noChangeAspect="1"/>
          </p:cNvPicPr>
          <p:nvPr/>
        </p:nvPicPr>
        <p:blipFill>
          <a:blip r:embed="rId8">
            <a:extLst/>
          </a:blip>
          <a:stretch>
            <a:fillRect/>
          </a:stretch>
        </p:blipFill>
        <p:spPr>
          <a:xfrm>
            <a:off x="9001125" y="3000375"/>
            <a:ext cx="914400" cy="914400"/>
          </a:xfrm>
          <a:prstGeom prst="rect">
            <a:avLst/>
          </a:prstGeom>
          <a:ln w="12700">
            <a:miter lim="400000"/>
          </a:ln>
        </p:spPr>
      </p:pic>
      <p:pic>
        <p:nvPicPr>
          <p:cNvPr id="304" name="Graphic 87" descr="Graphic 87"/>
          <p:cNvPicPr>
            <a:picLocks noChangeAspect="1"/>
          </p:cNvPicPr>
          <p:nvPr/>
        </p:nvPicPr>
        <p:blipFill>
          <a:blip r:embed="rId9">
            <a:extLst/>
          </a:blip>
          <a:stretch>
            <a:fillRect/>
          </a:stretch>
        </p:blipFill>
        <p:spPr>
          <a:xfrm>
            <a:off x="9001125" y="2124074"/>
            <a:ext cx="914400" cy="914401"/>
          </a:xfrm>
          <a:prstGeom prst="rect">
            <a:avLst/>
          </a:prstGeom>
          <a:ln w="12700">
            <a:miter lim="400000"/>
          </a:ln>
        </p:spPr>
      </p:pic>
      <p:pic>
        <p:nvPicPr>
          <p:cNvPr id="305" name="Graphic 89" descr="Graphic 89"/>
          <p:cNvPicPr>
            <a:picLocks noChangeAspect="1"/>
          </p:cNvPicPr>
          <p:nvPr/>
        </p:nvPicPr>
        <p:blipFill>
          <a:blip r:embed="rId10">
            <a:extLst/>
          </a:blip>
          <a:stretch>
            <a:fillRect/>
          </a:stretch>
        </p:blipFill>
        <p:spPr>
          <a:xfrm>
            <a:off x="9001125" y="4829175"/>
            <a:ext cx="914400" cy="914400"/>
          </a:xfrm>
          <a:prstGeom prst="rect">
            <a:avLst/>
          </a:prstGeom>
          <a:ln w="12700">
            <a:miter lim="400000"/>
          </a:ln>
        </p:spPr>
      </p:pic>
      <p:pic>
        <p:nvPicPr>
          <p:cNvPr id="306" name="Graphic 91" descr="Graphic 91"/>
          <p:cNvPicPr>
            <a:picLocks noChangeAspect="1"/>
          </p:cNvPicPr>
          <p:nvPr/>
        </p:nvPicPr>
        <p:blipFill>
          <a:blip r:embed="rId11">
            <a:extLst/>
          </a:blip>
          <a:stretch>
            <a:fillRect/>
          </a:stretch>
        </p:blipFill>
        <p:spPr>
          <a:xfrm>
            <a:off x="4067173" y="5781673"/>
            <a:ext cx="914401" cy="914401"/>
          </a:xfrm>
          <a:prstGeom prst="rect">
            <a:avLst/>
          </a:prstGeom>
          <a:ln w="12700">
            <a:miter lim="400000"/>
          </a:ln>
        </p:spPr>
      </p:pic>
      <p:sp>
        <p:nvSpPr>
          <p:cNvPr id="307" name="TextBox 104"/>
          <p:cNvSpPr txBox="1"/>
          <p:nvPr/>
        </p:nvSpPr>
        <p:spPr>
          <a:xfrm>
            <a:off x="9970769" y="1438274"/>
            <a:ext cx="1718312"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Monitoring</a:t>
            </a:r>
          </a:p>
        </p:txBody>
      </p:sp>
      <p:sp>
        <p:nvSpPr>
          <p:cNvPr id="308" name="TextBox 106"/>
          <p:cNvSpPr txBox="1"/>
          <p:nvPr/>
        </p:nvSpPr>
        <p:spPr>
          <a:xfrm>
            <a:off x="9970769" y="2400299"/>
            <a:ext cx="1718312"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Alerting</a:t>
            </a:r>
          </a:p>
        </p:txBody>
      </p:sp>
      <p:sp>
        <p:nvSpPr>
          <p:cNvPr id="309" name="TextBox 108"/>
          <p:cNvSpPr txBox="1"/>
          <p:nvPr/>
        </p:nvSpPr>
        <p:spPr>
          <a:xfrm>
            <a:off x="9970769" y="3295648"/>
            <a:ext cx="1718312"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Logging</a:t>
            </a:r>
          </a:p>
        </p:txBody>
      </p:sp>
      <p:sp>
        <p:nvSpPr>
          <p:cNvPr id="310" name="TextBox 110"/>
          <p:cNvSpPr txBox="1"/>
          <p:nvPr/>
        </p:nvSpPr>
        <p:spPr>
          <a:xfrm>
            <a:off x="9970769" y="4171948"/>
            <a:ext cx="1718312"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Databases</a:t>
            </a:r>
          </a:p>
        </p:txBody>
      </p:sp>
      <p:sp>
        <p:nvSpPr>
          <p:cNvPr id="311" name="TextBox 112"/>
          <p:cNvSpPr txBox="1"/>
          <p:nvPr/>
        </p:nvSpPr>
        <p:spPr>
          <a:xfrm>
            <a:off x="9970769" y="5191123"/>
            <a:ext cx="1718312"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Security</a:t>
            </a:r>
          </a:p>
        </p:txBody>
      </p:sp>
      <p:sp>
        <p:nvSpPr>
          <p:cNvPr id="312" name="TextBox 114"/>
          <p:cNvSpPr txBox="1"/>
          <p:nvPr/>
        </p:nvSpPr>
        <p:spPr>
          <a:xfrm>
            <a:off x="5027293" y="5962648"/>
            <a:ext cx="2118361" cy="6251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Target Applications / </a:t>
            </a:r>
            <a:br/>
            <a:r>
              <a:t>Endpoints</a:t>
            </a:r>
          </a:p>
        </p:txBody>
      </p:sp>
      <p:sp>
        <p:nvSpPr>
          <p:cNvPr id="313" name="Straight Arrow Connector 116"/>
          <p:cNvSpPr/>
          <p:nvPr/>
        </p:nvSpPr>
        <p:spPr>
          <a:xfrm flipV="1">
            <a:off x="5629273" y="1733549"/>
            <a:ext cx="3352801" cy="1657351"/>
          </a:xfrm>
          <a:prstGeom prst="line">
            <a:avLst/>
          </a:prstGeom>
          <a:ln w="28575">
            <a:solidFill>
              <a:schemeClr val="accent1"/>
            </a:solidFill>
            <a:miter/>
            <a:tailEnd type="triangle"/>
          </a:ln>
        </p:spPr>
        <p:txBody>
          <a:bodyPr lIns="45719" rIns="45719"/>
          <a:lstStyle/>
          <a:p>
            <a:pPr/>
          </a:p>
        </p:txBody>
      </p:sp>
      <p:sp>
        <p:nvSpPr>
          <p:cNvPr id="314" name="Straight Arrow Connector 118"/>
          <p:cNvSpPr/>
          <p:nvPr/>
        </p:nvSpPr>
        <p:spPr>
          <a:xfrm flipV="1">
            <a:off x="5619748" y="2647949"/>
            <a:ext cx="3429001" cy="952501"/>
          </a:xfrm>
          <a:prstGeom prst="line">
            <a:avLst/>
          </a:prstGeom>
          <a:ln w="28575">
            <a:solidFill>
              <a:schemeClr val="accent1"/>
            </a:solidFill>
            <a:miter/>
            <a:tailEnd type="triangle"/>
          </a:ln>
        </p:spPr>
        <p:txBody>
          <a:bodyPr lIns="45719" rIns="45719"/>
          <a:lstStyle/>
          <a:p>
            <a:pPr/>
          </a:p>
        </p:txBody>
      </p:sp>
      <p:sp>
        <p:nvSpPr>
          <p:cNvPr id="315" name="Straight Arrow Connector 120"/>
          <p:cNvSpPr/>
          <p:nvPr/>
        </p:nvSpPr>
        <p:spPr>
          <a:xfrm flipV="1">
            <a:off x="5610223" y="3533774"/>
            <a:ext cx="3448051" cy="276226"/>
          </a:xfrm>
          <a:prstGeom prst="line">
            <a:avLst/>
          </a:prstGeom>
          <a:ln w="28575">
            <a:solidFill>
              <a:schemeClr val="accent1"/>
            </a:solidFill>
            <a:miter/>
            <a:tailEnd type="triangle"/>
          </a:ln>
        </p:spPr>
        <p:txBody>
          <a:bodyPr lIns="45719" rIns="45719"/>
          <a:lstStyle/>
          <a:p>
            <a:pPr/>
          </a:p>
        </p:txBody>
      </p:sp>
      <p:sp>
        <p:nvSpPr>
          <p:cNvPr id="316" name="Straight Arrow Connector 122"/>
          <p:cNvSpPr/>
          <p:nvPr/>
        </p:nvSpPr>
        <p:spPr>
          <a:xfrm>
            <a:off x="5610223" y="4029075"/>
            <a:ext cx="3448051" cy="409576"/>
          </a:xfrm>
          <a:prstGeom prst="line">
            <a:avLst/>
          </a:prstGeom>
          <a:ln w="28575">
            <a:solidFill>
              <a:schemeClr val="accent1"/>
            </a:solidFill>
            <a:miter/>
            <a:tailEnd type="triangle"/>
          </a:ln>
        </p:spPr>
        <p:txBody>
          <a:bodyPr lIns="45719" rIns="45719"/>
          <a:lstStyle/>
          <a:p>
            <a:pPr/>
          </a:p>
        </p:txBody>
      </p:sp>
      <p:sp>
        <p:nvSpPr>
          <p:cNvPr id="317" name="Straight Arrow Connector 124"/>
          <p:cNvSpPr/>
          <p:nvPr/>
        </p:nvSpPr>
        <p:spPr>
          <a:xfrm>
            <a:off x="5619748" y="4219575"/>
            <a:ext cx="3371851" cy="1114426"/>
          </a:xfrm>
          <a:prstGeom prst="line">
            <a:avLst/>
          </a:prstGeom>
          <a:ln w="28575">
            <a:solidFill>
              <a:schemeClr val="accent1"/>
            </a:solidFill>
            <a:miter/>
            <a:tailEnd type="triangle"/>
          </a:ln>
        </p:spPr>
        <p:txBody>
          <a:bodyPr lIns="45719" rIns="45719"/>
          <a:lstStyle/>
          <a:p>
            <a:pPr/>
          </a:p>
        </p:txBody>
      </p:sp>
      <p:sp>
        <p:nvSpPr>
          <p:cNvPr id="318" name="Straight Arrow Connector 126"/>
          <p:cNvSpPr/>
          <p:nvPr/>
        </p:nvSpPr>
        <p:spPr>
          <a:xfrm>
            <a:off x="4886323" y="4772025"/>
            <a:ext cx="1" cy="1047751"/>
          </a:xfrm>
          <a:prstGeom prst="line">
            <a:avLst/>
          </a:prstGeom>
          <a:ln w="28575">
            <a:solidFill>
              <a:schemeClr val="accent1"/>
            </a:solidFill>
            <a:miter/>
            <a:headEnd type="triangle"/>
            <a:tailEnd type="triangle"/>
          </a:ln>
        </p:spPr>
        <p:txBody>
          <a:bodyPr lIns="45719" rIns="45719"/>
          <a:lstStyle/>
          <a:p>
            <a:pPr/>
          </a:p>
        </p:txBody>
      </p:sp>
      <p:pic>
        <p:nvPicPr>
          <p:cNvPr id="319" name="Graphic 105" descr="Graphic 105"/>
          <p:cNvPicPr>
            <a:picLocks noChangeAspect="1"/>
          </p:cNvPicPr>
          <p:nvPr/>
        </p:nvPicPr>
        <p:blipFill>
          <a:blip r:embed="rId12">
            <a:extLst/>
          </a:blip>
          <a:stretch>
            <a:fillRect/>
          </a:stretch>
        </p:blipFill>
        <p:spPr>
          <a:xfrm>
            <a:off x="9010649" y="5743575"/>
            <a:ext cx="914401" cy="914400"/>
          </a:xfrm>
          <a:prstGeom prst="rect">
            <a:avLst/>
          </a:prstGeom>
          <a:ln w="12700">
            <a:miter lim="400000"/>
          </a:ln>
        </p:spPr>
      </p:pic>
      <p:sp>
        <p:nvSpPr>
          <p:cNvPr id="320" name="TextBox 130"/>
          <p:cNvSpPr txBox="1"/>
          <p:nvPr/>
        </p:nvSpPr>
        <p:spPr>
          <a:xfrm>
            <a:off x="9961244" y="6019798"/>
            <a:ext cx="1727836"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Messaging</a:t>
            </a:r>
          </a:p>
        </p:txBody>
      </p:sp>
      <p:sp>
        <p:nvSpPr>
          <p:cNvPr id="321" name="Straight Arrow Connector 132"/>
          <p:cNvSpPr/>
          <p:nvPr/>
        </p:nvSpPr>
        <p:spPr>
          <a:xfrm>
            <a:off x="5629273" y="4457700"/>
            <a:ext cx="3362326" cy="1743076"/>
          </a:xfrm>
          <a:prstGeom prst="line">
            <a:avLst/>
          </a:prstGeom>
          <a:ln w="28575">
            <a:solidFill>
              <a:schemeClr val="accent1"/>
            </a:solidFill>
            <a:miter/>
            <a:tailEnd type="triangle"/>
          </a:ln>
        </p:spPr>
        <p:txBody>
          <a:bodyPr lIns="45719" rIns="45719"/>
          <a:lstStyle/>
          <a:p>
            <a:pPr/>
          </a:p>
        </p:txBody>
      </p:sp>
      <p:sp>
        <p:nvSpPr>
          <p:cNvPr id="322" name="Straight Arrow Connector 134"/>
          <p:cNvSpPr/>
          <p:nvPr/>
        </p:nvSpPr>
        <p:spPr>
          <a:xfrm>
            <a:off x="3428998" y="3838575"/>
            <a:ext cx="762001" cy="0"/>
          </a:xfrm>
          <a:prstGeom prst="line">
            <a:avLst/>
          </a:prstGeom>
          <a:ln w="28575">
            <a:solidFill>
              <a:schemeClr val="accent1"/>
            </a:solidFill>
            <a:miter/>
            <a:tailEnd type="triangle"/>
          </a:ln>
        </p:spPr>
        <p:txBody>
          <a:bodyPr lIns="45719" rIns="45719"/>
          <a:lstStyle/>
          <a:p>
            <a:pPr/>
          </a:p>
        </p:txBody>
      </p:sp>
      <p:pic>
        <p:nvPicPr>
          <p:cNvPr id="323" name="Picture 46" descr="Picture 46"/>
          <p:cNvPicPr>
            <a:picLocks noChangeAspect="1"/>
          </p:cNvPicPr>
          <p:nvPr/>
        </p:nvPicPr>
        <p:blipFill>
          <a:blip r:embed="rId13">
            <a:extLst/>
          </a:blip>
          <a:stretch>
            <a:fillRect/>
          </a:stretch>
        </p:blipFill>
        <p:spPr>
          <a:xfrm>
            <a:off x="2917256" y="3226367"/>
            <a:ext cx="814479" cy="119548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324" name="Picture 46" descr="Picture 46"/>
          <p:cNvPicPr>
            <a:picLocks noChangeAspect="1"/>
          </p:cNvPicPr>
          <p:nvPr/>
        </p:nvPicPr>
        <p:blipFill>
          <a:blip r:embed="rId13">
            <a:extLst/>
          </a:blip>
          <a:stretch>
            <a:fillRect/>
          </a:stretch>
        </p:blipFill>
        <p:spPr>
          <a:xfrm>
            <a:off x="3879281" y="3959793"/>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325" name="Picture 46" descr="Picture 46"/>
          <p:cNvPicPr>
            <a:picLocks noChangeAspect="1"/>
          </p:cNvPicPr>
          <p:nvPr/>
        </p:nvPicPr>
        <p:blipFill>
          <a:blip r:embed="rId13">
            <a:extLst/>
          </a:blip>
          <a:stretch>
            <a:fillRect/>
          </a:stretch>
        </p:blipFill>
        <p:spPr>
          <a:xfrm>
            <a:off x="6936806" y="3531168"/>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326" name="Picture 46" descr="Picture 46"/>
          <p:cNvPicPr>
            <a:picLocks noChangeAspect="1"/>
          </p:cNvPicPr>
          <p:nvPr/>
        </p:nvPicPr>
        <p:blipFill>
          <a:blip r:embed="rId13">
            <a:extLst/>
          </a:blip>
          <a:stretch>
            <a:fillRect/>
          </a:stretch>
        </p:blipFill>
        <p:spPr>
          <a:xfrm>
            <a:off x="6936806" y="3997893"/>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327" name="Picture 46" descr="Picture 46"/>
          <p:cNvPicPr>
            <a:picLocks noChangeAspect="1"/>
          </p:cNvPicPr>
          <p:nvPr/>
        </p:nvPicPr>
        <p:blipFill>
          <a:blip r:embed="rId13">
            <a:extLst/>
          </a:blip>
          <a:stretch>
            <a:fillRect/>
          </a:stretch>
        </p:blipFill>
        <p:spPr>
          <a:xfrm>
            <a:off x="6936806" y="2588192"/>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328" name="Picture 46" descr="Picture 46"/>
          <p:cNvPicPr>
            <a:picLocks noChangeAspect="1"/>
          </p:cNvPicPr>
          <p:nvPr/>
        </p:nvPicPr>
        <p:blipFill>
          <a:blip r:embed="rId13">
            <a:extLst/>
          </a:blip>
          <a:stretch>
            <a:fillRect/>
          </a:stretch>
        </p:blipFill>
        <p:spPr>
          <a:xfrm>
            <a:off x="6936806" y="3054917"/>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329" name="Picture 46" descr="Picture 46"/>
          <p:cNvPicPr>
            <a:picLocks noChangeAspect="1"/>
          </p:cNvPicPr>
          <p:nvPr/>
        </p:nvPicPr>
        <p:blipFill>
          <a:blip r:embed="rId13">
            <a:extLst/>
          </a:blip>
          <a:stretch>
            <a:fillRect/>
          </a:stretch>
        </p:blipFill>
        <p:spPr>
          <a:xfrm>
            <a:off x="6936806" y="4464618"/>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330" name="Picture 46" descr="Picture 46"/>
          <p:cNvPicPr>
            <a:picLocks noChangeAspect="1"/>
          </p:cNvPicPr>
          <p:nvPr/>
        </p:nvPicPr>
        <p:blipFill>
          <a:blip r:embed="rId13">
            <a:extLst/>
          </a:blip>
          <a:stretch>
            <a:fillRect/>
          </a:stretch>
        </p:blipFill>
        <p:spPr>
          <a:xfrm>
            <a:off x="6936806" y="4931343"/>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331" name="Picture 144" descr="Picture 144"/>
          <p:cNvPicPr>
            <a:picLocks noChangeAspect="1"/>
          </p:cNvPicPr>
          <p:nvPr/>
        </p:nvPicPr>
        <p:blipFill>
          <a:blip r:embed="rId14">
            <a:extLst/>
          </a:blip>
          <a:stretch>
            <a:fillRect/>
          </a:stretch>
        </p:blipFill>
        <p:spPr>
          <a:xfrm>
            <a:off x="2628900" y="1399210"/>
            <a:ext cx="2743200" cy="59248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Straight Arrow Connector 64"/>
          <p:cNvSpPr/>
          <p:nvPr/>
        </p:nvSpPr>
        <p:spPr>
          <a:xfrm>
            <a:off x="5540950" y="2150916"/>
            <a:ext cx="6064" cy="3370120"/>
          </a:xfrm>
          <a:prstGeom prst="line">
            <a:avLst/>
          </a:prstGeom>
          <a:ln w="28575">
            <a:solidFill>
              <a:schemeClr val="accent1"/>
            </a:solidFill>
            <a:miter/>
            <a:tailEnd type="triangle"/>
          </a:ln>
        </p:spPr>
        <p:txBody>
          <a:bodyPr lIns="45719" rIns="45719"/>
          <a:lstStyle/>
          <a:p>
            <a:pPr/>
          </a:p>
        </p:txBody>
      </p:sp>
      <p:sp>
        <p:nvSpPr>
          <p:cNvPr id="336" name="Rectangle 66"/>
          <p:cNvSpPr/>
          <p:nvPr/>
        </p:nvSpPr>
        <p:spPr>
          <a:xfrm>
            <a:off x="2227267" y="1920775"/>
            <a:ext cx="7033822" cy="3243809"/>
          </a:xfrm>
          <a:prstGeom prst="rect">
            <a:avLst/>
          </a:prstGeom>
          <a:solidFill>
            <a:srgbClr val="D9D9D9"/>
          </a:solidFill>
          <a:ln w="12700">
            <a:solidFill>
              <a:srgbClr val="32538F"/>
            </a:solidFill>
            <a:miter/>
          </a:ln>
        </p:spPr>
        <p:txBody>
          <a:bodyPr lIns="45719" rIns="45719" anchor="ctr"/>
          <a:lstStyle/>
          <a:p>
            <a:pPr algn="ctr">
              <a:defRPr>
                <a:solidFill>
                  <a:srgbClr val="FFFFFF"/>
                </a:solidFill>
              </a:defRPr>
            </a:pPr>
          </a:p>
        </p:txBody>
      </p:sp>
      <p:sp>
        <p:nvSpPr>
          <p:cNvPr id="337"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Sample Flow with Istio</a:t>
            </a:r>
          </a:p>
        </p:txBody>
      </p:sp>
      <p:sp>
        <p:nvSpPr>
          <p:cNvPr id="338" name="Rectangle 6"/>
          <p:cNvSpPr/>
          <p:nvPr/>
        </p:nvSpPr>
        <p:spPr>
          <a:xfrm>
            <a:off x="3867148" y="5524498"/>
            <a:ext cx="3305176" cy="1238251"/>
          </a:xfrm>
          <a:prstGeom prst="rect">
            <a:avLst/>
          </a:prstGeom>
          <a:solidFill>
            <a:srgbClr val="FFFFFF"/>
          </a:solidFill>
          <a:ln w="28575">
            <a:solidFill>
              <a:srgbClr val="000000"/>
            </a:solidFill>
            <a:miter/>
          </a:ln>
        </p:spPr>
        <p:txBody>
          <a:bodyPr lIns="45719" rIns="45719" anchor="ctr"/>
          <a:lstStyle/>
          <a:p>
            <a:pPr algn="ctr">
              <a:defRPr>
                <a:solidFill>
                  <a:srgbClr val="FFFFFF"/>
                </a:solidFill>
              </a:defRPr>
            </a:pPr>
          </a:p>
        </p:txBody>
      </p:sp>
      <p:pic>
        <p:nvPicPr>
          <p:cNvPr id="339" name="Graphic 81" descr="Graphic 81"/>
          <p:cNvPicPr>
            <a:picLocks noChangeAspect="1"/>
          </p:cNvPicPr>
          <p:nvPr/>
        </p:nvPicPr>
        <p:blipFill>
          <a:blip r:embed="rId3">
            <a:extLst/>
          </a:blip>
          <a:stretch>
            <a:fillRect/>
          </a:stretch>
        </p:blipFill>
        <p:spPr>
          <a:xfrm>
            <a:off x="6000750" y="5734048"/>
            <a:ext cx="914400" cy="914401"/>
          </a:xfrm>
          <a:prstGeom prst="rect">
            <a:avLst/>
          </a:prstGeom>
          <a:ln w="12700">
            <a:miter lim="400000"/>
          </a:ln>
        </p:spPr>
      </p:pic>
      <p:pic>
        <p:nvPicPr>
          <p:cNvPr id="340" name="Graphic 83" descr="Graphic 83"/>
          <p:cNvPicPr>
            <a:picLocks noChangeAspect="1"/>
          </p:cNvPicPr>
          <p:nvPr/>
        </p:nvPicPr>
        <p:blipFill>
          <a:blip r:embed="rId4">
            <a:extLst/>
          </a:blip>
          <a:stretch>
            <a:fillRect/>
          </a:stretch>
        </p:blipFill>
        <p:spPr>
          <a:xfrm>
            <a:off x="9620250" y="3038474"/>
            <a:ext cx="914400" cy="914401"/>
          </a:xfrm>
          <a:prstGeom prst="rect">
            <a:avLst/>
          </a:prstGeom>
          <a:ln w="12700">
            <a:miter lim="400000"/>
          </a:ln>
        </p:spPr>
      </p:pic>
      <p:pic>
        <p:nvPicPr>
          <p:cNvPr id="341" name="Graphic 85" descr="Graphic 85"/>
          <p:cNvPicPr>
            <a:picLocks noChangeAspect="1"/>
          </p:cNvPicPr>
          <p:nvPr/>
        </p:nvPicPr>
        <p:blipFill>
          <a:blip r:embed="rId5">
            <a:extLst/>
          </a:blip>
          <a:stretch>
            <a:fillRect/>
          </a:stretch>
        </p:blipFill>
        <p:spPr>
          <a:xfrm>
            <a:off x="4019550" y="5734050"/>
            <a:ext cx="914400" cy="914400"/>
          </a:xfrm>
          <a:prstGeom prst="rect">
            <a:avLst/>
          </a:prstGeom>
          <a:ln w="12700">
            <a:miter lim="400000"/>
          </a:ln>
        </p:spPr>
      </p:pic>
      <p:pic>
        <p:nvPicPr>
          <p:cNvPr id="342" name="Graphic 87" descr="Graphic 87"/>
          <p:cNvPicPr>
            <a:picLocks noChangeAspect="1"/>
          </p:cNvPicPr>
          <p:nvPr/>
        </p:nvPicPr>
        <p:blipFill>
          <a:blip r:embed="rId6">
            <a:extLst/>
          </a:blip>
          <a:stretch>
            <a:fillRect/>
          </a:stretch>
        </p:blipFill>
        <p:spPr>
          <a:xfrm>
            <a:off x="5029200" y="5734048"/>
            <a:ext cx="914400" cy="914401"/>
          </a:xfrm>
          <a:prstGeom prst="rect">
            <a:avLst/>
          </a:prstGeom>
          <a:ln w="12700">
            <a:miter lim="400000"/>
          </a:ln>
        </p:spPr>
      </p:pic>
      <p:grpSp>
        <p:nvGrpSpPr>
          <p:cNvPr id="345" name="Rectangle 32"/>
          <p:cNvGrpSpPr/>
          <p:nvPr/>
        </p:nvGrpSpPr>
        <p:grpSpPr>
          <a:xfrm>
            <a:off x="6446766" y="3233842"/>
            <a:ext cx="1725643" cy="612476"/>
            <a:chOff x="0" y="0"/>
            <a:chExt cx="1725641" cy="612475"/>
          </a:xfrm>
        </p:grpSpPr>
        <p:sp>
          <p:nvSpPr>
            <p:cNvPr id="343"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344" name="Authoring"/>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Authoring</a:t>
              </a:r>
            </a:p>
          </p:txBody>
        </p:sp>
      </p:grpSp>
      <p:pic>
        <p:nvPicPr>
          <p:cNvPr id="346" name="Graphic 20" descr="Graphic 20"/>
          <p:cNvPicPr>
            <a:picLocks noChangeAspect="1"/>
          </p:cNvPicPr>
          <p:nvPr/>
        </p:nvPicPr>
        <p:blipFill>
          <a:blip r:embed="rId7">
            <a:extLst/>
          </a:blip>
          <a:stretch>
            <a:fillRect/>
          </a:stretch>
        </p:blipFill>
        <p:spPr>
          <a:xfrm>
            <a:off x="6442938" y="3280038"/>
            <a:ext cx="514664" cy="514664"/>
          </a:xfrm>
          <a:prstGeom prst="rect">
            <a:avLst/>
          </a:prstGeom>
          <a:ln w="12700">
            <a:miter lim="400000"/>
          </a:ln>
        </p:spPr>
      </p:pic>
      <p:sp>
        <p:nvSpPr>
          <p:cNvPr id="347" name="Straight Arrow Connector 36"/>
          <p:cNvSpPr/>
          <p:nvPr/>
        </p:nvSpPr>
        <p:spPr>
          <a:xfrm flipV="1">
            <a:off x="4990232" y="3410815"/>
            <a:ext cx="971550" cy="3463"/>
          </a:xfrm>
          <a:prstGeom prst="line">
            <a:avLst/>
          </a:prstGeom>
          <a:ln w="28575">
            <a:solidFill>
              <a:schemeClr val="accent1"/>
            </a:solidFill>
            <a:miter/>
            <a:tailEnd type="triangle"/>
          </a:ln>
        </p:spPr>
        <p:txBody>
          <a:bodyPr lIns="45719" rIns="45719"/>
          <a:lstStyle/>
          <a:p>
            <a:pPr/>
          </a:p>
        </p:txBody>
      </p:sp>
      <p:sp>
        <p:nvSpPr>
          <p:cNvPr id="348" name="Straight Arrow Connector 38"/>
          <p:cNvSpPr/>
          <p:nvPr/>
        </p:nvSpPr>
        <p:spPr>
          <a:xfrm flipV="1">
            <a:off x="8168984" y="3549359"/>
            <a:ext cx="1573357" cy="3463"/>
          </a:xfrm>
          <a:prstGeom prst="line">
            <a:avLst/>
          </a:prstGeom>
          <a:ln w="28575">
            <a:solidFill>
              <a:schemeClr val="accent1"/>
            </a:solidFill>
            <a:miter/>
            <a:tailEnd type="triangle"/>
          </a:ln>
        </p:spPr>
        <p:txBody>
          <a:bodyPr lIns="45719" rIns="45719"/>
          <a:lstStyle/>
          <a:p>
            <a:pPr/>
          </a:p>
        </p:txBody>
      </p:sp>
      <p:pic>
        <p:nvPicPr>
          <p:cNvPr id="349" name="Picture 46" descr="Picture 46"/>
          <p:cNvPicPr>
            <a:picLocks noChangeAspect="1"/>
          </p:cNvPicPr>
          <p:nvPr/>
        </p:nvPicPr>
        <p:blipFill>
          <a:blip r:embed="rId8">
            <a:extLst/>
          </a:blip>
          <a:stretch>
            <a:fillRect/>
          </a:stretch>
        </p:blipFill>
        <p:spPr>
          <a:xfrm>
            <a:off x="8879906" y="3388293"/>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
        <p:nvSpPr>
          <p:cNvPr id="350" name="Straight Arrow Connector 47"/>
          <p:cNvSpPr/>
          <p:nvPr/>
        </p:nvSpPr>
        <p:spPr>
          <a:xfrm flipV="1">
            <a:off x="1662545" y="3548495"/>
            <a:ext cx="942109" cy="7793"/>
          </a:xfrm>
          <a:prstGeom prst="line">
            <a:avLst/>
          </a:prstGeom>
          <a:ln w="28575">
            <a:solidFill>
              <a:schemeClr val="accent1"/>
            </a:solidFill>
            <a:miter/>
            <a:tailEnd type="triangle"/>
          </a:ln>
        </p:spPr>
        <p:txBody>
          <a:bodyPr lIns="45719" rIns="45719"/>
          <a:lstStyle/>
          <a:p>
            <a:pPr/>
          </a:p>
        </p:txBody>
      </p:sp>
      <p:grpSp>
        <p:nvGrpSpPr>
          <p:cNvPr id="353" name="Rectangle 53"/>
          <p:cNvGrpSpPr/>
          <p:nvPr/>
        </p:nvGrpSpPr>
        <p:grpSpPr>
          <a:xfrm>
            <a:off x="119355" y="3237434"/>
            <a:ext cx="1773267" cy="622001"/>
            <a:chOff x="0" y="0"/>
            <a:chExt cx="1773266" cy="622000"/>
          </a:xfrm>
        </p:grpSpPr>
        <p:sp>
          <p:nvSpPr>
            <p:cNvPr id="351" name="Rectangle"/>
            <p:cNvSpPr/>
            <p:nvPr/>
          </p:nvSpPr>
          <p:spPr>
            <a:xfrm>
              <a:off x="0" y="-1"/>
              <a:ext cx="1773267" cy="622002"/>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r"/>
            </a:p>
          </p:txBody>
        </p:sp>
        <p:sp>
          <p:nvSpPr>
            <p:cNvPr id="352" name="User"/>
            <p:cNvSpPr txBox="1"/>
            <p:nvPr/>
          </p:nvSpPr>
          <p:spPr>
            <a:xfrm>
              <a:off x="45720" y="144456"/>
              <a:ext cx="1681827"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lstStyle>
            <a:p>
              <a:pPr/>
              <a:r>
                <a:t>User</a:t>
              </a:r>
            </a:p>
          </p:txBody>
        </p:sp>
      </p:grpSp>
      <p:pic>
        <p:nvPicPr>
          <p:cNvPr id="354" name="Graphic 77" descr="Graphic 77"/>
          <p:cNvPicPr>
            <a:picLocks noChangeAspect="1"/>
          </p:cNvPicPr>
          <p:nvPr/>
        </p:nvPicPr>
        <p:blipFill>
          <a:blip r:embed="rId9">
            <a:extLst/>
          </a:blip>
          <a:stretch>
            <a:fillRect/>
          </a:stretch>
        </p:blipFill>
        <p:spPr>
          <a:xfrm>
            <a:off x="123823" y="3257550"/>
            <a:ext cx="571501" cy="571500"/>
          </a:xfrm>
          <a:prstGeom prst="rect">
            <a:avLst/>
          </a:prstGeom>
          <a:ln w="12700">
            <a:miter lim="400000"/>
          </a:ln>
        </p:spPr>
      </p:pic>
      <p:sp>
        <p:nvSpPr>
          <p:cNvPr id="355" name="Straight Arrow Connector 57"/>
          <p:cNvSpPr/>
          <p:nvPr/>
        </p:nvSpPr>
        <p:spPr>
          <a:xfrm flipV="1">
            <a:off x="2663533" y="3549359"/>
            <a:ext cx="1573357" cy="3463"/>
          </a:xfrm>
          <a:prstGeom prst="line">
            <a:avLst/>
          </a:prstGeom>
          <a:ln w="28575">
            <a:solidFill>
              <a:schemeClr val="accent1"/>
            </a:solidFill>
            <a:miter/>
            <a:tailEnd type="triangle"/>
          </a:ln>
        </p:spPr>
        <p:txBody>
          <a:bodyPr lIns="45719" rIns="45719"/>
          <a:lstStyle/>
          <a:p>
            <a:pPr/>
          </a:p>
        </p:txBody>
      </p:sp>
      <p:pic>
        <p:nvPicPr>
          <p:cNvPr id="356" name="Picture 46" descr="Picture 46"/>
          <p:cNvPicPr>
            <a:picLocks noChangeAspect="1"/>
          </p:cNvPicPr>
          <p:nvPr/>
        </p:nvPicPr>
        <p:blipFill>
          <a:blip r:embed="rId8">
            <a:extLst/>
          </a:blip>
          <a:stretch>
            <a:fillRect/>
          </a:stretch>
        </p:blipFill>
        <p:spPr>
          <a:xfrm>
            <a:off x="2641031" y="2959667"/>
            <a:ext cx="814479" cy="119548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357" name="Picture 46" descr="Picture 46"/>
          <p:cNvPicPr>
            <a:picLocks noChangeAspect="1"/>
          </p:cNvPicPr>
          <p:nvPr/>
        </p:nvPicPr>
        <p:blipFill>
          <a:blip r:embed="rId8">
            <a:extLst/>
          </a:blip>
          <a:stretch>
            <a:fillRect/>
          </a:stretch>
        </p:blipFill>
        <p:spPr>
          <a:xfrm>
            <a:off x="3793556" y="3388293"/>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
        <p:nvSpPr>
          <p:cNvPr id="358" name="Straight Arrow Connector 62"/>
          <p:cNvSpPr/>
          <p:nvPr/>
        </p:nvSpPr>
        <p:spPr>
          <a:xfrm flipV="1">
            <a:off x="5501120" y="3558020"/>
            <a:ext cx="942109" cy="7793"/>
          </a:xfrm>
          <a:prstGeom prst="line">
            <a:avLst/>
          </a:prstGeom>
          <a:ln w="28575">
            <a:solidFill>
              <a:schemeClr val="accent1"/>
            </a:solidFill>
            <a:miter/>
            <a:tailEnd type="triangle"/>
          </a:ln>
        </p:spPr>
        <p:txBody>
          <a:bodyPr lIns="45719" rIns="45719"/>
          <a:lstStyle/>
          <a:p>
            <a:pPr/>
          </a:p>
        </p:txBody>
      </p:sp>
      <p:grpSp>
        <p:nvGrpSpPr>
          <p:cNvPr id="361" name="Rectangle 49"/>
          <p:cNvGrpSpPr/>
          <p:nvPr/>
        </p:nvGrpSpPr>
        <p:grpSpPr>
          <a:xfrm>
            <a:off x="4246491" y="3233842"/>
            <a:ext cx="1725643" cy="612476"/>
            <a:chOff x="0" y="0"/>
            <a:chExt cx="1725641" cy="612475"/>
          </a:xfrm>
        </p:grpSpPr>
        <p:sp>
          <p:nvSpPr>
            <p:cNvPr id="359"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360" name="UI"/>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UI</a:t>
              </a:r>
            </a:p>
          </p:txBody>
        </p:sp>
      </p:grpSp>
      <p:pic>
        <p:nvPicPr>
          <p:cNvPr id="362" name="Graphic 20" descr="Graphic 20"/>
          <p:cNvPicPr>
            <a:picLocks noChangeAspect="1"/>
          </p:cNvPicPr>
          <p:nvPr/>
        </p:nvPicPr>
        <p:blipFill>
          <a:blip r:embed="rId7">
            <a:extLst/>
          </a:blip>
          <a:stretch>
            <a:fillRect/>
          </a:stretch>
        </p:blipFill>
        <p:spPr>
          <a:xfrm>
            <a:off x="4242663" y="3280038"/>
            <a:ext cx="514664" cy="514664"/>
          </a:xfrm>
          <a:prstGeom prst="rect">
            <a:avLst/>
          </a:prstGeom>
          <a:ln w="12700">
            <a:miter lim="400000"/>
          </a:ln>
        </p:spPr>
      </p:pic>
      <p:pic>
        <p:nvPicPr>
          <p:cNvPr id="363" name="Picture 144" descr="Picture 144"/>
          <p:cNvPicPr>
            <a:picLocks noChangeAspect="1"/>
          </p:cNvPicPr>
          <p:nvPr/>
        </p:nvPicPr>
        <p:blipFill>
          <a:blip r:embed="rId10">
            <a:extLst/>
          </a:blip>
          <a:stretch>
            <a:fillRect/>
          </a:stretch>
        </p:blipFill>
        <p:spPr>
          <a:xfrm>
            <a:off x="2247900" y="1294435"/>
            <a:ext cx="2743200" cy="592481"/>
          </a:xfrm>
          <a:prstGeom prst="rect">
            <a:avLst/>
          </a:prstGeom>
          <a:ln w="12700">
            <a:miter lim="400000"/>
          </a:ln>
        </p:spPr>
      </p:pic>
      <p:pic>
        <p:nvPicPr>
          <p:cNvPr id="364" name="Picture 46" descr="Picture 46"/>
          <p:cNvPicPr>
            <a:picLocks noChangeAspect="1"/>
          </p:cNvPicPr>
          <p:nvPr/>
        </p:nvPicPr>
        <p:blipFill>
          <a:blip r:embed="rId8">
            <a:extLst/>
          </a:blip>
          <a:stretch>
            <a:fillRect/>
          </a:stretch>
        </p:blipFill>
        <p:spPr>
          <a:xfrm>
            <a:off x="5450906" y="4902768"/>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Sample Flow with Istio</a:t>
            </a:r>
          </a:p>
        </p:txBody>
      </p:sp>
      <p:sp>
        <p:nvSpPr>
          <p:cNvPr id="369" name="Straight Arrow Connector 1"/>
          <p:cNvSpPr/>
          <p:nvPr/>
        </p:nvSpPr>
        <p:spPr>
          <a:xfrm>
            <a:off x="5540950" y="2150916"/>
            <a:ext cx="6064" cy="3370120"/>
          </a:xfrm>
          <a:prstGeom prst="line">
            <a:avLst/>
          </a:prstGeom>
          <a:ln w="28575">
            <a:solidFill>
              <a:schemeClr val="accent1"/>
            </a:solidFill>
            <a:miter/>
            <a:tailEnd type="triangle"/>
          </a:ln>
        </p:spPr>
        <p:txBody>
          <a:bodyPr lIns="45719" rIns="45719"/>
          <a:lstStyle/>
          <a:p>
            <a:pPr/>
          </a:p>
        </p:txBody>
      </p:sp>
      <p:sp>
        <p:nvSpPr>
          <p:cNvPr id="370" name="Rectangle 4"/>
          <p:cNvSpPr/>
          <p:nvPr/>
        </p:nvSpPr>
        <p:spPr>
          <a:xfrm>
            <a:off x="2227267" y="1920775"/>
            <a:ext cx="7033822" cy="3243809"/>
          </a:xfrm>
          <a:prstGeom prst="rect">
            <a:avLst/>
          </a:prstGeom>
          <a:solidFill>
            <a:srgbClr val="D9D9D9"/>
          </a:solidFill>
          <a:ln w="12700">
            <a:solidFill>
              <a:srgbClr val="32538F"/>
            </a:solidFill>
            <a:miter/>
          </a:ln>
        </p:spPr>
        <p:txBody>
          <a:bodyPr lIns="45719" rIns="45719" anchor="ctr"/>
          <a:lstStyle/>
          <a:p>
            <a:pPr algn="ctr">
              <a:defRPr>
                <a:solidFill>
                  <a:srgbClr val="FFFFFF"/>
                </a:solidFill>
              </a:defRPr>
            </a:pPr>
          </a:p>
        </p:txBody>
      </p:sp>
      <p:sp>
        <p:nvSpPr>
          <p:cNvPr id="371" name="Rectangle 5"/>
          <p:cNvSpPr/>
          <p:nvPr/>
        </p:nvSpPr>
        <p:spPr>
          <a:xfrm>
            <a:off x="3543300" y="5524498"/>
            <a:ext cx="4124325" cy="1238251"/>
          </a:xfrm>
          <a:prstGeom prst="rect">
            <a:avLst/>
          </a:prstGeom>
          <a:solidFill>
            <a:srgbClr val="FFFFFF"/>
          </a:solidFill>
          <a:ln w="28575">
            <a:solidFill>
              <a:srgbClr val="000000"/>
            </a:solidFill>
            <a:miter/>
          </a:ln>
        </p:spPr>
        <p:txBody>
          <a:bodyPr lIns="45719" rIns="45719" anchor="ctr"/>
          <a:lstStyle/>
          <a:p>
            <a:pPr algn="ctr">
              <a:defRPr>
                <a:solidFill>
                  <a:srgbClr val="FFFFFF"/>
                </a:solidFill>
              </a:defRPr>
            </a:pPr>
          </a:p>
        </p:txBody>
      </p:sp>
      <p:sp>
        <p:nvSpPr>
          <p:cNvPr id="372" name="Straight Arrow Connector 15"/>
          <p:cNvSpPr/>
          <p:nvPr/>
        </p:nvSpPr>
        <p:spPr>
          <a:xfrm flipV="1">
            <a:off x="1662545" y="3548495"/>
            <a:ext cx="942109" cy="7793"/>
          </a:xfrm>
          <a:prstGeom prst="line">
            <a:avLst/>
          </a:prstGeom>
          <a:ln w="28575">
            <a:solidFill>
              <a:schemeClr val="accent1"/>
            </a:solidFill>
            <a:miter/>
            <a:tailEnd type="triangle"/>
          </a:ln>
        </p:spPr>
        <p:txBody>
          <a:bodyPr lIns="45719" rIns="45719"/>
          <a:lstStyle/>
          <a:p>
            <a:pPr/>
          </a:p>
        </p:txBody>
      </p:sp>
      <p:pic>
        <p:nvPicPr>
          <p:cNvPr id="373" name="Graphic 81" descr="Graphic 81"/>
          <p:cNvPicPr>
            <a:picLocks noChangeAspect="1"/>
          </p:cNvPicPr>
          <p:nvPr/>
        </p:nvPicPr>
        <p:blipFill>
          <a:blip r:embed="rId3">
            <a:extLst/>
          </a:blip>
          <a:stretch>
            <a:fillRect/>
          </a:stretch>
        </p:blipFill>
        <p:spPr>
          <a:xfrm>
            <a:off x="5676900" y="5734048"/>
            <a:ext cx="914400" cy="914401"/>
          </a:xfrm>
          <a:prstGeom prst="rect">
            <a:avLst/>
          </a:prstGeom>
          <a:ln w="12700">
            <a:miter lim="400000"/>
          </a:ln>
        </p:spPr>
      </p:pic>
      <p:pic>
        <p:nvPicPr>
          <p:cNvPr id="374" name="Graphic 83" descr="Graphic 83"/>
          <p:cNvPicPr>
            <a:picLocks noChangeAspect="1"/>
          </p:cNvPicPr>
          <p:nvPr/>
        </p:nvPicPr>
        <p:blipFill>
          <a:blip r:embed="rId4">
            <a:extLst/>
          </a:blip>
          <a:stretch>
            <a:fillRect/>
          </a:stretch>
        </p:blipFill>
        <p:spPr>
          <a:xfrm>
            <a:off x="6648450" y="5734050"/>
            <a:ext cx="914400" cy="914400"/>
          </a:xfrm>
          <a:prstGeom prst="rect">
            <a:avLst/>
          </a:prstGeom>
          <a:ln w="12700">
            <a:miter lim="400000"/>
          </a:ln>
        </p:spPr>
      </p:pic>
      <p:pic>
        <p:nvPicPr>
          <p:cNvPr id="375" name="Graphic 85" descr="Graphic 85"/>
          <p:cNvPicPr>
            <a:picLocks noChangeAspect="1"/>
          </p:cNvPicPr>
          <p:nvPr/>
        </p:nvPicPr>
        <p:blipFill>
          <a:blip r:embed="rId5">
            <a:extLst/>
          </a:blip>
          <a:stretch>
            <a:fillRect/>
          </a:stretch>
        </p:blipFill>
        <p:spPr>
          <a:xfrm>
            <a:off x="3695698" y="5734050"/>
            <a:ext cx="914401" cy="914400"/>
          </a:xfrm>
          <a:prstGeom prst="rect">
            <a:avLst/>
          </a:prstGeom>
          <a:ln w="12700">
            <a:miter lim="400000"/>
          </a:ln>
        </p:spPr>
      </p:pic>
      <p:pic>
        <p:nvPicPr>
          <p:cNvPr id="376" name="Graphic 87" descr="Graphic 87"/>
          <p:cNvPicPr>
            <a:picLocks noChangeAspect="1"/>
          </p:cNvPicPr>
          <p:nvPr/>
        </p:nvPicPr>
        <p:blipFill>
          <a:blip r:embed="rId6">
            <a:extLst/>
          </a:blip>
          <a:stretch>
            <a:fillRect/>
          </a:stretch>
        </p:blipFill>
        <p:spPr>
          <a:xfrm>
            <a:off x="4705350" y="5734048"/>
            <a:ext cx="914400" cy="914401"/>
          </a:xfrm>
          <a:prstGeom prst="rect">
            <a:avLst/>
          </a:prstGeom>
          <a:ln w="12700">
            <a:miter lim="400000"/>
          </a:ln>
        </p:spPr>
      </p:pic>
      <p:sp>
        <p:nvSpPr>
          <p:cNvPr id="377" name="Straight Arrow Connector 45"/>
          <p:cNvSpPr/>
          <p:nvPr/>
        </p:nvSpPr>
        <p:spPr>
          <a:xfrm flipV="1">
            <a:off x="5523632" y="3553690"/>
            <a:ext cx="971550" cy="3463"/>
          </a:xfrm>
          <a:prstGeom prst="line">
            <a:avLst/>
          </a:prstGeom>
          <a:ln w="28575">
            <a:solidFill>
              <a:schemeClr val="accent1"/>
            </a:solidFill>
            <a:miter/>
            <a:tailEnd type="triangle"/>
          </a:ln>
        </p:spPr>
        <p:txBody>
          <a:bodyPr lIns="45719" rIns="45719"/>
          <a:lstStyle/>
          <a:p>
            <a:pPr/>
          </a:p>
        </p:txBody>
      </p:sp>
      <p:sp>
        <p:nvSpPr>
          <p:cNvPr id="378" name="Straight Arrow Connector 47"/>
          <p:cNvSpPr/>
          <p:nvPr/>
        </p:nvSpPr>
        <p:spPr>
          <a:xfrm flipV="1">
            <a:off x="8207084" y="3549359"/>
            <a:ext cx="1573357" cy="3463"/>
          </a:xfrm>
          <a:prstGeom prst="line">
            <a:avLst/>
          </a:prstGeom>
          <a:ln w="28575">
            <a:solidFill>
              <a:schemeClr val="accent1"/>
            </a:solidFill>
            <a:miter/>
            <a:tailEnd type="triangle"/>
          </a:ln>
        </p:spPr>
        <p:txBody>
          <a:bodyPr lIns="45719" rIns="45719"/>
          <a:lstStyle/>
          <a:p>
            <a:pPr/>
          </a:p>
        </p:txBody>
      </p:sp>
      <p:grpSp>
        <p:nvGrpSpPr>
          <p:cNvPr id="381" name="Rectangle 49"/>
          <p:cNvGrpSpPr/>
          <p:nvPr/>
        </p:nvGrpSpPr>
        <p:grpSpPr>
          <a:xfrm>
            <a:off x="6465816" y="2100367"/>
            <a:ext cx="1725643" cy="612476"/>
            <a:chOff x="0" y="0"/>
            <a:chExt cx="1725641" cy="612475"/>
          </a:xfrm>
        </p:grpSpPr>
        <p:sp>
          <p:nvSpPr>
            <p:cNvPr id="379"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380" name="Logging"/>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Logging</a:t>
              </a:r>
            </a:p>
          </p:txBody>
        </p:sp>
      </p:grpSp>
      <p:pic>
        <p:nvPicPr>
          <p:cNvPr id="382" name="Graphic 20" descr="Graphic 20"/>
          <p:cNvPicPr>
            <a:picLocks noChangeAspect="1"/>
          </p:cNvPicPr>
          <p:nvPr/>
        </p:nvPicPr>
        <p:blipFill>
          <a:blip r:embed="rId7">
            <a:extLst/>
          </a:blip>
          <a:stretch>
            <a:fillRect/>
          </a:stretch>
        </p:blipFill>
        <p:spPr>
          <a:xfrm>
            <a:off x="6461988" y="2146563"/>
            <a:ext cx="514664" cy="514664"/>
          </a:xfrm>
          <a:prstGeom prst="rect">
            <a:avLst/>
          </a:prstGeom>
          <a:ln w="12700">
            <a:miter lim="400000"/>
          </a:ln>
        </p:spPr>
      </p:pic>
      <p:sp>
        <p:nvSpPr>
          <p:cNvPr id="383" name="Straight Arrow Connector 53"/>
          <p:cNvSpPr/>
          <p:nvPr/>
        </p:nvSpPr>
        <p:spPr>
          <a:xfrm flipV="1">
            <a:off x="7319529" y="2725016"/>
            <a:ext cx="6061" cy="670212"/>
          </a:xfrm>
          <a:prstGeom prst="line">
            <a:avLst/>
          </a:prstGeom>
          <a:ln w="28575">
            <a:solidFill>
              <a:schemeClr val="accent1"/>
            </a:solidFill>
            <a:miter/>
            <a:tailEnd type="triangle"/>
          </a:ln>
        </p:spPr>
        <p:txBody>
          <a:bodyPr lIns="45719" rIns="45719"/>
          <a:lstStyle/>
          <a:p>
            <a:pPr/>
          </a:p>
        </p:txBody>
      </p:sp>
      <p:sp>
        <p:nvSpPr>
          <p:cNvPr id="384" name="Straight Arrow Connector 55"/>
          <p:cNvSpPr/>
          <p:nvPr/>
        </p:nvSpPr>
        <p:spPr>
          <a:xfrm flipV="1">
            <a:off x="5046517" y="2371725"/>
            <a:ext cx="1418359" cy="884091"/>
          </a:xfrm>
          <a:prstGeom prst="line">
            <a:avLst/>
          </a:prstGeom>
          <a:ln w="28575">
            <a:solidFill>
              <a:schemeClr val="accent1"/>
            </a:solidFill>
            <a:miter/>
            <a:tailEnd type="triangle"/>
          </a:ln>
        </p:spPr>
        <p:txBody>
          <a:bodyPr lIns="45719" rIns="45719"/>
          <a:lstStyle/>
          <a:p>
            <a:pPr/>
          </a:p>
        </p:txBody>
      </p:sp>
      <p:sp>
        <p:nvSpPr>
          <p:cNvPr id="385" name="Straight Arrow Connector 57"/>
          <p:cNvSpPr/>
          <p:nvPr/>
        </p:nvSpPr>
        <p:spPr>
          <a:xfrm flipV="1">
            <a:off x="8194095" y="2378651"/>
            <a:ext cx="1573357" cy="3463"/>
          </a:xfrm>
          <a:prstGeom prst="line">
            <a:avLst/>
          </a:prstGeom>
          <a:ln w="28575">
            <a:solidFill>
              <a:schemeClr val="accent1"/>
            </a:solidFill>
            <a:miter/>
            <a:tailEnd type="triangle"/>
          </a:ln>
        </p:spPr>
        <p:txBody>
          <a:bodyPr lIns="45719" rIns="45719"/>
          <a:lstStyle/>
          <a:p>
            <a:pPr/>
          </a:p>
        </p:txBody>
      </p:sp>
      <p:pic>
        <p:nvPicPr>
          <p:cNvPr id="386" name="Graphic 83" descr="Graphic 83"/>
          <p:cNvPicPr>
            <a:picLocks noChangeAspect="1"/>
          </p:cNvPicPr>
          <p:nvPr/>
        </p:nvPicPr>
        <p:blipFill>
          <a:blip r:embed="rId4">
            <a:extLst/>
          </a:blip>
          <a:stretch>
            <a:fillRect/>
          </a:stretch>
        </p:blipFill>
        <p:spPr>
          <a:xfrm>
            <a:off x="9725024" y="1924049"/>
            <a:ext cx="914401" cy="914401"/>
          </a:xfrm>
          <a:prstGeom prst="rect">
            <a:avLst/>
          </a:prstGeom>
          <a:ln w="12700">
            <a:miter lim="400000"/>
          </a:ln>
        </p:spPr>
      </p:pic>
      <p:pic>
        <p:nvPicPr>
          <p:cNvPr id="387" name="Graphic 91" descr="Graphic 91"/>
          <p:cNvPicPr>
            <a:picLocks noChangeAspect="1"/>
          </p:cNvPicPr>
          <p:nvPr/>
        </p:nvPicPr>
        <p:blipFill>
          <a:blip r:embed="rId8">
            <a:extLst/>
          </a:blip>
          <a:stretch>
            <a:fillRect/>
          </a:stretch>
        </p:blipFill>
        <p:spPr>
          <a:xfrm>
            <a:off x="9867899" y="3076574"/>
            <a:ext cx="914401" cy="914401"/>
          </a:xfrm>
          <a:prstGeom prst="rect">
            <a:avLst/>
          </a:prstGeom>
          <a:ln w="12700">
            <a:miter lim="400000"/>
          </a:ln>
        </p:spPr>
      </p:pic>
      <p:grpSp>
        <p:nvGrpSpPr>
          <p:cNvPr id="390" name="Rectangle 63"/>
          <p:cNvGrpSpPr/>
          <p:nvPr/>
        </p:nvGrpSpPr>
        <p:grpSpPr>
          <a:xfrm>
            <a:off x="6484866" y="3233842"/>
            <a:ext cx="1725643" cy="612476"/>
            <a:chOff x="0" y="0"/>
            <a:chExt cx="1725641" cy="612475"/>
          </a:xfrm>
        </p:grpSpPr>
        <p:sp>
          <p:nvSpPr>
            <p:cNvPr id="388"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389" name="Connector"/>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Connector</a:t>
              </a:r>
            </a:p>
          </p:txBody>
        </p:sp>
      </p:grpSp>
      <p:pic>
        <p:nvPicPr>
          <p:cNvPr id="391" name="Graphic 20" descr="Graphic 20"/>
          <p:cNvPicPr>
            <a:picLocks noChangeAspect="1"/>
          </p:cNvPicPr>
          <p:nvPr/>
        </p:nvPicPr>
        <p:blipFill>
          <a:blip r:embed="rId7">
            <a:extLst/>
          </a:blip>
          <a:stretch>
            <a:fillRect/>
          </a:stretch>
        </p:blipFill>
        <p:spPr>
          <a:xfrm>
            <a:off x="6481038" y="3280038"/>
            <a:ext cx="514664" cy="514664"/>
          </a:xfrm>
          <a:prstGeom prst="rect">
            <a:avLst/>
          </a:prstGeom>
          <a:ln w="12700">
            <a:miter lim="400000"/>
          </a:ln>
        </p:spPr>
      </p:pic>
      <p:grpSp>
        <p:nvGrpSpPr>
          <p:cNvPr id="394" name="Rectangle 67"/>
          <p:cNvGrpSpPr/>
          <p:nvPr/>
        </p:nvGrpSpPr>
        <p:grpSpPr>
          <a:xfrm>
            <a:off x="6542016" y="3300517"/>
            <a:ext cx="1725643" cy="612476"/>
            <a:chOff x="0" y="0"/>
            <a:chExt cx="1725641" cy="612475"/>
          </a:xfrm>
        </p:grpSpPr>
        <p:sp>
          <p:nvSpPr>
            <p:cNvPr id="392"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393" name="Connector"/>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Connector</a:t>
              </a:r>
            </a:p>
          </p:txBody>
        </p:sp>
      </p:grpSp>
      <p:pic>
        <p:nvPicPr>
          <p:cNvPr id="395" name="Graphic 20" descr="Graphic 20"/>
          <p:cNvPicPr>
            <a:picLocks noChangeAspect="1"/>
          </p:cNvPicPr>
          <p:nvPr/>
        </p:nvPicPr>
        <p:blipFill>
          <a:blip r:embed="rId7">
            <a:extLst/>
          </a:blip>
          <a:stretch>
            <a:fillRect/>
          </a:stretch>
        </p:blipFill>
        <p:spPr>
          <a:xfrm>
            <a:off x="6538187" y="3346713"/>
            <a:ext cx="514664" cy="514664"/>
          </a:xfrm>
          <a:prstGeom prst="rect">
            <a:avLst/>
          </a:prstGeom>
          <a:ln w="12700">
            <a:miter lim="400000"/>
          </a:ln>
        </p:spPr>
      </p:pic>
      <p:grpSp>
        <p:nvGrpSpPr>
          <p:cNvPr id="398" name="Rectangle 71"/>
          <p:cNvGrpSpPr/>
          <p:nvPr/>
        </p:nvGrpSpPr>
        <p:grpSpPr>
          <a:xfrm>
            <a:off x="6599166" y="3376717"/>
            <a:ext cx="1725643" cy="612476"/>
            <a:chOff x="0" y="0"/>
            <a:chExt cx="1725641" cy="612475"/>
          </a:xfrm>
        </p:grpSpPr>
        <p:sp>
          <p:nvSpPr>
            <p:cNvPr id="396"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397" name="Connector"/>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Connector</a:t>
              </a:r>
            </a:p>
          </p:txBody>
        </p:sp>
      </p:grpSp>
      <p:pic>
        <p:nvPicPr>
          <p:cNvPr id="399" name="Graphic 20" descr="Graphic 20"/>
          <p:cNvPicPr>
            <a:picLocks noChangeAspect="1"/>
          </p:cNvPicPr>
          <p:nvPr/>
        </p:nvPicPr>
        <p:blipFill>
          <a:blip r:embed="rId7">
            <a:extLst/>
          </a:blip>
          <a:stretch>
            <a:fillRect/>
          </a:stretch>
        </p:blipFill>
        <p:spPr>
          <a:xfrm>
            <a:off x="6595337" y="3422913"/>
            <a:ext cx="514664" cy="514664"/>
          </a:xfrm>
          <a:prstGeom prst="rect">
            <a:avLst/>
          </a:prstGeom>
          <a:ln w="12700">
            <a:miter lim="400000"/>
          </a:ln>
        </p:spPr>
      </p:pic>
      <p:grpSp>
        <p:nvGrpSpPr>
          <p:cNvPr id="402" name="Rectangle 75"/>
          <p:cNvGrpSpPr/>
          <p:nvPr/>
        </p:nvGrpSpPr>
        <p:grpSpPr>
          <a:xfrm>
            <a:off x="6465816" y="4395892"/>
            <a:ext cx="1725643" cy="612476"/>
            <a:chOff x="0" y="0"/>
            <a:chExt cx="1725641" cy="612475"/>
          </a:xfrm>
        </p:grpSpPr>
        <p:sp>
          <p:nvSpPr>
            <p:cNvPr id="400"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401" name="Billing"/>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Billing</a:t>
              </a:r>
            </a:p>
          </p:txBody>
        </p:sp>
      </p:grpSp>
      <p:pic>
        <p:nvPicPr>
          <p:cNvPr id="403" name="Graphic 20" descr="Graphic 20"/>
          <p:cNvPicPr>
            <a:picLocks noChangeAspect="1"/>
          </p:cNvPicPr>
          <p:nvPr/>
        </p:nvPicPr>
        <p:blipFill>
          <a:blip r:embed="rId7">
            <a:extLst/>
          </a:blip>
          <a:stretch>
            <a:fillRect/>
          </a:stretch>
        </p:blipFill>
        <p:spPr>
          <a:xfrm>
            <a:off x="6461988" y="4442088"/>
            <a:ext cx="514664" cy="514664"/>
          </a:xfrm>
          <a:prstGeom prst="rect">
            <a:avLst/>
          </a:prstGeom>
          <a:ln w="12700">
            <a:miter lim="400000"/>
          </a:ln>
        </p:spPr>
      </p:pic>
      <p:sp>
        <p:nvSpPr>
          <p:cNvPr id="404" name="Straight Arrow Connector 79"/>
          <p:cNvSpPr/>
          <p:nvPr/>
        </p:nvSpPr>
        <p:spPr>
          <a:xfrm>
            <a:off x="5046517" y="3836839"/>
            <a:ext cx="1418359" cy="878036"/>
          </a:xfrm>
          <a:prstGeom prst="line">
            <a:avLst/>
          </a:prstGeom>
          <a:ln w="28575">
            <a:solidFill>
              <a:schemeClr val="accent1"/>
            </a:solidFill>
            <a:miter/>
            <a:tailEnd type="triangle"/>
          </a:ln>
        </p:spPr>
        <p:txBody>
          <a:bodyPr lIns="45719" rIns="45719"/>
          <a:lstStyle/>
          <a:p>
            <a:pPr/>
          </a:p>
        </p:txBody>
      </p:sp>
      <p:grpSp>
        <p:nvGrpSpPr>
          <p:cNvPr id="407" name="Rectangle 81"/>
          <p:cNvGrpSpPr/>
          <p:nvPr/>
        </p:nvGrpSpPr>
        <p:grpSpPr>
          <a:xfrm>
            <a:off x="4246491" y="3233842"/>
            <a:ext cx="1725643" cy="612476"/>
            <a:chOff x="0" y="0"/>
            <a:chExt cx="1725641" cy="612475"/>
          </a:xfrm>
        </p:grpSpPr>
        <p:sp>
          <p:nvSpPr>
            <p:cNvPr id="405"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406" name="API"/>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API</a:t>
              </a:r>
            </a:p>
          </p:txBody>
        </p:sp>
      </p:grpSp>
      <p:pic>
        <p:nvPicPr>
          <p:cNvPr id="408" name="Graphic 20" descr="Graphic 20"/>
          <p:cNvPicPr>
            <a:picLocks noChangeAspect="1"/>
          </p:cNvPicPr>
          <p:nvPr/>
        </p:nvPicPr>
        <p:blipFill>
          <a:blip r:embed="rId7">
            <a:extLst/>
          </a:blip>
          <a:stretch>
            <a:fillRect/>
          </a:stretch>
        </p:blipFill>
        <p:spPr>
          <a:xfrm>
            <a:off x="4242663" y="3280038"/>
            <a:ext cx="514664" cy="514664"/>
          </a:xfrm>
          <a:prstGeom prst="rect">
            <a:avLst/>
          </a:prstGeom>
          <a:ln w="12700">
            <a:miter lim="400000"/>
          </a:ln>
        </p:spPr>
      </p:pic>
      <p:sp>
        <p:nvSpPr>
          <p:cNvPr id="409" name="Straight Arrow Connector 85"/>
          <p:cNvSpPr/>
          <p:nvPr/>
        </p:nvSpPr>
        <p:spPr>
          <a:xfrm flipV="1">
            <a:off x="8203620" y="4702751"/>
            <a:ext cx="1573357" cy="3463"/>
          </a:xfrm>
          <a:prstGeom prst="line">
            <a:avLst/>
          </a:prstGeom>
          <a:ln w="28575">
            <a:solidFill>
              <a:schemeClr val="accent1"/>
            </a:solidFill>
            <a:miter/>
            <a:tailEnd type="triangle"/>
          </a:ln>
        </p:spPr>
        <p:txBody>
          <a:bodyPr lIns="45719" rIns="45719"/>
          <a:lstStyle/>
          <a:p>
            <a:pPr/>
          </a:p>
        </p:txBody>
      </p:sp>
      <p:pic>
        <p:nvPicPr>
          <p:cNvPr id="410" name="Graphic 83" descr="Graphic 83"/>
          <p:cNvPicPr>
            <a:picLocks noChangeAspect="1"/>
          </p:cNvPicPr>
          <p:nvPr/>
        </p:nvPicPr>
        <p:blipFill>
          <a:blip r:embed="rId4">
            <a:extLst/>
          </a:blip>
          <a:stretch>
            <a:fillRect/>
          </a:stretch>
        </p:blipFill>
        <p:spPr>
          <a:xfrm>
            <a:off x="9734549" y="4248148"/>
            <a:ext cx="914401" cy="914401"/>
          </a:xfrm>
          <a:prstGeom prst="rect">
            <a:avLst/>
          </a:prstGeom>
          <a:ln w="12700">
            <a:miter lim="400000"/>
          </a:ln>
        </p:spPr>
      </p:pic>
      <p:pic>
        <p:nvPicPr>
          <p:cNvPr id="411" name="Picture 144" descr="Picture 144"/>
          <p:cNvPicPr>
            <a:picLocks noChangeAspect="1"/>
          </p:cNvPicPr>
          <p:nvPr/>
        </p:nvPicPr>
        <p:blipFill>
          <a:blip r:embed="rId9">
            <a:extLst/>
          </a:blip>
          <a:stretch>
            <a:fillRect/>
          </a:stretch>
        </p:blipFill>
        <p:spPr>
          <a:xfrm>
            <a:off x="2247900" y="1294435"/>
            <a:ext cx="2743200" cy="592481"/>
          </a:xfrm>
          <a:prstGeom prst="rect">
            <a:avLst/>
          </a:prstGeom>
          <a:ln w="12700">
            <a:miter lim="400000"/>
          </a:ln>
        </p:spPr>
      </p:pic>
      <p:pic>
        <p:nvPicPr>
          <p:cNvPr id="412" name="Picture 46" descr="Picture 46"/>
          <p:cNvPicPr>
            <a:picLocks noChangeAspect="1"/>
          </p:cNvPicPr>
          <p:nvPr/>
        </p:nvPicPr>
        <p:blipFill>
          <a:blip r:embed="rId10">
            <a:extLst/>
          </a:blip>
          <a:stretch>
            <a:fillRect/>
          </a:stretch>
        </p:blipFill>
        <p:spPr>
          <a:xfrm>
            <a:off x="8870381" y="2216717"/>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413" name="Picture 46" descr="Picture 46"/>
          <p:cNvPicPr>
            <a:picLocks noChangeAspect="1"/>
          </p:cNvPicPr>
          <p:nvPr/>
        </p:nvPicPr>
        <p:blipFill>
          <a:blip r:embed="rId10">
            <a:extLst/>
          </a:blip>
          <a:stretch>
            <a:fillRect/>
          </a:stretch>
        </p:blipFill>
        <p:spPr>
          <a:xfrm>
            <a:off x="5450906" y="4902768"/>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414" name="Picture 46" descr="Picture 46"/>
          <p:cNvPicPr>
            <a:picLocks noChangeAspect="1"/>
          </p:cNvPicPr>
          <p:nvPr/>
        </p:nvPicPr>
        <p:blipFill>
          <a:blip r:embed="rId10">
            <a:extLst/>
          </a:blip>
          <a:stretch>
            <a:fillRect/>
          </a:stretch>
        </p:blipFill>
        <p:spPr>
          <a:xfrm>
            <a:off x="8870381" y="4540818"/>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grpSp>
        <p:nvGrpSpPr>
          <p:cNvPr id="417" name="Rectangle 7"/>
          <p:cNvGrpSpPr/>
          <p:nvPr/>
        </p:nvGrpSpPr>
        <p:grpSpPr>
          <a:xfrm>
            <a:off x="119355" y="3237434"/>
            <a:ext cx="1773267" cy="622001"/>
            <a:chOff x="0" y="0"/>
            <a:chExt cx="1773266" cy="622000"/>
          </a:xfrm>
        </p:grpSpPr>
        <p:sp>
          <p:nvSpPr>
            <p:cNvPr id="415" name="Rectangle"/>
            <p:cNvSpPr/>
            <p:nvPr/>
          </p:nvSpPr>
          <p:spPr>
            <a:xfrm>
              <a:off x="0" y="-1"/>
              <a:ext cx="1773267" cy="622002"/>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r"/>
            </a:p>
          </p:txBody>
        </p:sp>
        <p:sp>
          <p:nvSpPr>
            <p:cNvPr id="416" name="Application"/>
            <p:cNvSpPr txBox="1"/>
            <p:nvPr/>
          </p:nvSpPr>
          <p:spPr>
            <a:xfrm>
              <a:off x="45720" y="144456"/>
              <a:ext cx="1681827"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lstStyle>
            <a:p>
              <a:pPr/>
              <a:r>
                <a:t>Application</a:t>
              </a:r>
            </a:p>
          </p:txBody>
        </p:sp>
      </p:grpSp>
      <p:sp>
        <p:nvSpPr>
          <p:cNvPr id="418" name="Straight Arrow Connector 97"/>
          <p:cNvSpPr/>
          <p:nvPr/>
        </p:nvSpPr>
        <p:spPr>
          <a:xfrm flipV="1">
            <a:off x="2663533" y="3549359"/>
            <a:ext cx="1573357" cy="3463"/>
          </a:xfrm>
          <a:prstGeom prst="line">
            <a:avLst/>
          </a:prstGeom>
          <a:ln w="28575">
            <a:solidFill>
              <a:schemeClr val="accent1"/>
            </a:solidFill>
            <a:miter/>
            <a:tailEnd type="triangle"/>
          </a:ln>
        </p:spPr>
        <p:txBody>
          <a:bodyPr lIns="45719" rIns="45719"/>
          <a:lstStyle/>
          <a:p>
            <a:pPr/>
          </a:p>
        </p:txBody>
      </p:sp>
      <p:pic>
        <p:nvPicPr>
          <p:cNvPr id="419" name="Picture 46" descr="Picture 46"/>
          <p:cNvPicPr>
            <a:picLocks noChangeAspect="1"/>
          </p:cNvPicPr>
          <p:nvPr/>
        </p:nvPicPr>
        <p:blipFill>
          <a:blip r:embed="rId10">
            <a:extLst/>
          </a:blip>
          <a:stretch>
            <a:fillRect/>
          </a:stretch>
        </p:blipFill>
        <p:spPr>
          <a:xfrm>
            <a:off x="2641031" y="2959667"/>
            <a:ext cx="814479" cy="119548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420" name="Picture 46" descr="Picture 46"/>
          <p:cNvPicPr>
            <a:picLocks noChangeAspect="1"/>
          </p:cNvPicPr>
          <p:nvPr/>
        </p:nvPicPr>
        <p:blipFill>
          <a:blip r:embed="rId10">
            <a:extLst/>
          </a:blip>
          <a:stretch>
            <a:fillRect/>
          </a:stretch>
        </p:blipFill>
        <p:spPr>
          <a:xfrm>
            <a:off x="3793556" y="3388293"/>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421" name="Graphic 72" descr="Graphic 72"/>
          <p:cNvPicPr>
            <a:picLocks noChangeAspect="1"/>
          </p:cNvPicPr>
          <p:nvPr/>
        </p:nvPicPr>
        <p:blipFill>
          <a:blip r:embed="rId11">
            <a:extLst/>
          </a:blip>
          <a:stretch>
            <a:fillRect/>
          </a:stretch>
        </p:blipFill>
        <p:spPr>
          <a:xfrm>
            <a:off x="171450" y="3295648"/>
            <a:ext cx="466725" cy="48577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5"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Ingress</a:t>
            </a:r>
          </a:p>
        </p:txBody>
      </p:sp>
      <p:sp>
        <p:nvSpPr>
          <p:cNvPr id="426" name="Title 1"/>
          <p:cNvSpPr txBox="1"/>
          <p:nvPr/>
        </p:nvSpPr>
        <p:spPr>
          <a:xfrm>
            <a:off x="565866" y="1477449"/>
            <a:ext cx="10424161" cy="42316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90000"/>
              </a:lnSpc>
              <a:defRPr>
                <a:solidFill>
                  <a:srgbClr val="548235"/>
                </a:solidFill>
                <a:latin typeface="Courier New"/>
                <a:ea typeface="Courier New"/>
                <a:cs typeface="Courier New"/>
                <a:sym typeface="Courier New"/>
              </a:defRPr>
            </a:pPr>
            <a:r>
              <a:t>apiVersion</a:t>
            </a:r>
            <a:r>
              <a:rPr>
                <a:solidFill>
                  <a:srgbClr val="2E75B6"/>
                </a:solidFill>
              </a:rPr>
              <a:t>: networking.istio.io/v1alpha3</a:t>
            </a:r>
            <a:endParaRPr sz="4400">
              <a:latin typeface="Calibri Light"/>
              <a:ea typeface="Calibri Light"/>
              <a:cs typeface="Calibri Light"/>
              <a:sym typeface="Calibri Light"/>
            </a:endParaRPr>
          </a:p>
          <a:p>
            <a:pPr>
              <a:lnSpc>
                <a:spcPct val="90000"/>
              </a:lnSpc>
              <a:defRPr>
                <a:solidFill>
                  <a:srgbClr val="548235"/>
                </a:solidFill>
                <a:latin typeface="Courier New"/>
                <a:ea typeface="Courier New"/>
                <a:cs typeface="Courier New"/>
                <a:sym typeface="Courier New"/>
              </a:defRPr>
            </a:pPr>
            <a:r>
              <a:t>kind</a:t>
            </a:r>
            <a:r>
              <a:rPr>
                <a:solidFill>
                  <a:srgbClr val="2E75B6"/>
                </a:solidFill>
              </a:rPr>
              <a:t>: Gateway</a:t>
            </a:r>
            <a:endParaRPr sz="4400">
              <a:latin typeface="Calibri Light"/>
              <a:ea typeface="Calibri Light"/>
              <a:cs typeface="Calibri Light"/>
              <a:sym typeface="Calibri Light"/>
            </a:endParaRPr>
          </a:p>
          <a:p>
            <a:pPr>
              <a:lnSpc>
                <a:spcPct val="90000"/>
              </a:lnSpc>
              <a:defRPr>
                <a:solidFill>
                  <a:srgbClr val="548235"/>
                </a:solidFill>
                <a:latin typeface="Courier New"/>
                <a:ea typeface="Courier New"/>
                <a:cs typeface="Courier New"/>
                <a:sym typeface="Courier New"/>
              </a:defRPr>
            </a:pPr>
            <a:r>
              <a:t>metadata</a:t>
            </a:r>
            <a:r>
              <a:rPr>
                <a:solidFill>
                  <a:srgbClr val="2E75B6"/>
                </a:solidFill>
              </a:rPr>
              <a:t>:</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a:t>
            </a:r>
            <a:r>
              <a:rPr>
                <a:solidFill>
                  <a:srgbClr val="548235"/>
                </a:solidFill>
              </a:rPr>
              <a:t>name</a:t>
            </a:r>
            <a:r>
              <a:t>: gateway</a:t>
            </a:r>
            <a:endParaRPr sz="4400">
              <a:latin typeface="Calibri Light"/>
              <a:ea typeface="Calibri Light"/>
              <a:cs typeface="Calibri Light"/>
              <a:sym typeface="Calibri Light"/>
            </a:endParaRPr>
          </a:p>
          <a:p>
            <a:pPr>
              <a:lnSpc>
                <a:spcPct val="90000"/>
              </a:lnSpc>
              <a:defRPr>
                <a:solidFill>
                  <a:srgbClr val="548235"/>
                </a:solidFill>
                <a:latin typeface="Courier New"/>
                <a:ea typeface="Courier New"/>
                <a:cs typeface="Courier New"/>
                <a:sym typeface="Courier New"/>
              </a:defRPr>
            </a:pPr>
            <a:r>
              <a:t>spec</a:t>
            </a:r>
            <a:r>
              <a:rPr>
                <a:solidFill>
                  <a:srgbClr val="2E75B6"/>
                </a:solidFill>
              </a:rPr>
              <a:t>:</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a:t>
            </a:r>
            <a:r>
              <a:rPr>
                <a:solidFill>
                  <a:srgbClr val="548235"/>
                </a:solidFill>
              </a:rPr>
              <a:t>selector</a:t>
            </a:r>
            <a:r>
              <a:t>:</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a:t>
            </a:r>
            <a:r>
              <a:rPr>
                <a:solidFill>
                  <a:srgbClr val="548235"/>
                </a:solidFill>
              </a:rPr>
              <a:t>istio</a:t>
            </a:r>
            <a:r>
              <a:t>: ingressgateway</a:t>
            </a:r>
          </a:p>
          <a:p>
            <a:pPr>
              <a:lnSpc>
                <a:spcPct val="90000"/>
              </a:lnSpc>
              <a:defRPr>
                <a:solidFill>
                  <a:srgbClr val="2E75B6"/>
                </a:solidFill>
                <a:latin typeface="Courier New"/>
                <a:ea typeface="Courier New"/>
                <a:cs typeface="Courier New"/>
                <a:sym typeface="Courier New"/>
              </a:defRPr>
            </a:pPr>
            <a:r>
              <a:t>  </a:t>
            </a:r>
            <a:r>
              <a:rPr>
                <a:solidFill>
                  <a:srgbClr val="548235"/>
                </a:solidFill>
              </a:rPr>
              <a:t>servers</a:t>
            </a:r>
            <a:r>
              <a:t>:</a:t>
            </a:r>
            <a:endParaRPr sz="5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 </a:t>
            </a:r>
            <a:r>
              <a:rPr>
                <a:solidFill>
                  <a:srgbClr val="548235"/>
                </a:solidFill>
              </a:rPr>
              <a:t>port</a:t>
            </a:r>
            <a:r>
              <a:t>:</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a:t>
            </a:r>
            <a:r>
              <a:rPr>
                <a:solidFill>
                  <a:srgbClr val="548235"/>
                </a:solidFill>
              </a:rPr>
              <a:t>number</a:t>
            </a:r>
            <a:r>
              <a:t>: </a:t>
            </a:r>
            <a:r>
              <a:rPr>
                <a:solidFill>
                  <a:srgbClr val="C55A11"/>
                </a:solidFill>
              </a:rPr>
              <a:t>443</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a:t>
            </a:r>
            <a:r>
              <a:rPr>
                <a:solidFill>
                  <a:srgbClr val="548235"/>
                </a:solidFill>
              </a:rPr>
              <a:t>name</a:t>
            </a:r>
            <a:r>
              <a:t>: https</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a:t>
            </a:r>
            <a:r>
              <a:rPr>
                <a:solidFill>
                  <a:srgbClr val="548235"/>
                </a:solidFill>
              </a:rPr>
              <a:t>protocol</a:t>
            </a:r>
            <a:r>
              <a:t>: HTTPS</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a:t>
            </a:r>
            <a:r>
              <a:rPr>
                <a:solidFill>
                  <a:srgbClr val="548235"/>
                </a:solidFill>
              </a:rPr>
              <a:t>tls</a:t>
            </a:r>
            <a:r>
              <a:t>:</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a:t>
            </a:r>
            <a:r>
              <a:rPr>
                <a:solidFill>
                  <a:srgbClr val="548235"/>
                </a:solidFill>
              </a:rPr>
              <a:t>mode</a:t>
            </a:r>
            <a:r>
              <a:t>: SIMPLE</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a:t>
            </a:r>
            <a:r>
              <a:rPr>
                <a:solidFill>
                  <a:srgbClr val="548235"/>
                </a:solidFill>
              </a:rPr>
              <a:t>serverCertificate</a:t>
            </a:r>
            <a:r>
              <a:t>: /etc/istio/ingressgateway-certs/tls.crt</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a:t>
            </a:r>
            <a:r>
              <a:rPr>
                <a:solidFill>
                  <a:srgbClr val="548235"/>
                </a:solidFill>
              </a:rPr>
              <a:t>privateKey</a:t>
            </a:r>
            <a:r>
              <a:t>: /etc/istio/ingressgateway-certs/tls.key</a:t>
            </a:r>
          </a:p>
          <a:p>
            <a:pPr>
              <a:lnSpc>
                <a:spcPct val="90000"/>
              </a:lnSpc>
              <a:defRPr>
                <a:solidFill>
                  <a:srgbClr val="2E75B6"/>
                </a:solidFill>
                <a:latin typeface="Courier New"/>
                <a:ea typeface="Courier New"/>
                <a:cs typeface="Courier New"/>
                <a:sym typeface="Courier New"/>
              </a:defRPr>
            </a:pPr>
            <a:r>
              <a:t>    </a:t>
            </a:r>
            <a:r>
              <a:rPr>
                <a:solidFill>
                  <a:srgbClr val="548235"/>
                </a:solidFill>
              </a:rPr>
              <a:t>hosts</a:t>
            </a:r>
            <a:r>
              <a:t>:</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 "*.eu-gb.appconnect.cloud.ibm.com"</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Virtual Service</a:t>
            </a:r>
          </a:p>
        </p:txBody>
      </p:sp>
      <p:sp>
        <p:nvSpPr>
          <p:cNvPr id="431" name="Title 1"/>
          <p:cNvSpPr txBox="1"/>
          <p:nvPr/>
        </p:nvSpPr>
        <p:spPr>
          <a:xfrm>
            <a:off x="565866" y="1192176"/>
            <a:ext cx="10424161" cy="48021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nSpc>
                <a:spcPct val="90000"/>
              </a:lnSpc>
              <a:defRPr>
                <a:solidFill>
                  <a:srgbClr val="548235"/>
                </a:solidFill>
                <a:latin typeface="Courier New"/>
                <a:ea typeface="Courier New"/>
                <a:cs typeface="Courier New"/>
                <a:sym typeface="Courier New"/>
              </a:defRPr>
            </a:pPr>
            <a:r>
              <a:t>apiVersion</a:t>
            </a:r>
            <a:r>
              <a:rPr>
                <a:solidFill>
                  <a:srgbClr val="2E75B6"/>
                </a:solidFill>
              </a:rPr>
              <a:t>: networking.istio.io/v1alpha3</a:t>
            </a:r>
            <a:endParaRPr sz="4400">
              <a:latin typeface="Calibri Light"/>
              <a:ea typeface="Calibri Light"/>
              <a:cs typeface="Calibri Light"/>
              <a:sym typeface="Calibri Light"/>
            </a:endParaRPr>
          </a:p>
          <a:p>
            <a:pPr>
              <a:lnSpc>
                <a:spcPct val="90000"/>
              </a:lnSpc>
              <a:defRPr>
                <a:solidFill>
                  <a:srgbClr val="548235"/>
                </a:solidFill>
                <a:latin typeface="Courier New"/>
                <a:ea typeface="Courier New"/>
                <a:cs typeface="Courier New"/>
                <a:sym typeface="Courier New"/>
              </a:defRPr>
            </a:pPr>
            <a:r>
              <a:t>kind</a:t>
            </a:r>
            <a:r>
              <a:rPr>
                <a:solidFill>
                  <a:srgbClr val="2E75B6"/>
                </a:solidFill>
              </a:rPr>
              <a:t>: VirtualService</a:t>
            </a:r>
            <a:endParaRPr>
              <a:solidFill>
                <a:srgbClr val="2E75B6"/>
              </a:solidFill>
            </a:endParaRPr>
          </a:p>
          <a:p>
            <a:pPr>
              <a:lnSpc>
                <a:spcPct val="90000"/>
              </a:lnSpc>
              <a:defRPr>
                <a:solidFill>
                  <a:srgbClr val="548235"/>
                </a:solidFill>
                <a:latin typeface="Courier New"/>
                <a:ea typeface="Courier New"/>
                <a:cs typeface="Courier New"/>
                <a:sym typeface="Courier New"/>
              </a:defRPr>
            </a:pPr>
            <a:r>
              <a:t>spec</a:t>
            </a:r>
            <a:r>
              <a:rPr>
                <a:solidFill>
                  <a:srgbClr val="2E75B6"/>
                </a:solidFill>
              </a:rPr>
              <a:t>:</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a:t>
            </a:r>
            <a:r>
              <a:rPr>
                <a:solidFill>
                  <a:srgbClr val="548235"/>
                </a:solidFill>
              </a:rPr>
              <a:t>gateways</a:t>
            </a:r>
            <a:r>
              <a:t>:</a:t>
            </a:r>
          </a:p>
          <a:p>
            <a:pPr>
              <a:lnSpc>
                <a:spcPct val="90000"/>
              </a:lnSpc>
              <a:defRPr>
                <a:solidFill>
                  <a:srgbClr val="2E75B6"/>
                </a:solidFill>
                <a:latin typeface="Courier New"/>
                <a:ea typeface="Courier New"/>
                <a:cs typeface="Courier New"/>
                <a:sym typeface="Courier New"/>
              </a:defRPr>
            </a:pPr>
            <a:r>
              <a:t>  - gateway</a:t>
            </a:r>
          </a:p>
          <a:p>
            <a:pPr>
              <a:lnSpc>
                <a:spcPct val="90000"/>
              </a:lnSpc>
              <a:defRPr>
                <a:solidFill>
                  <a:srgbClr val="2E75B6"/>
                </a:solidFill>
                <a:latin typeface="Courier New"/>
                <a:ea typeface="Courier New"/>
                <a:cs typeface="Courier New"/>
                <a:sym typeface="Courier New"/>
              </a:defRPr>
            </a:pPr>
            <a:r>
              <a:t>  </a:t>
            </a:r>
            <a:r>
              <a:rPr>
                <a:solidFill>
                  <a:srgbClr val="548235"/>
                </a:solidFill>
              </a:rPr>
              <a:t>hosts</a:t>
            </a:r>
            <a:r>
              <a:t>:</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 "ui.</a:t>
            </a:r>
            <a:r>
              <a:t>eu-gb.appconnect.cloud.ibm.com"</a:t>
            </a:r>
          </a:p>
          <a:p>
            <a:pPr>
              <a:lnSpc>
                <a:spcPct val="90000"/>
              </a:lnSpc>
              <a:defRPr>
                <a:solidFill>
                  <a:srgbClr val="2E75B6"/>
                </a:solidFill>
                <a:latin typeface="Courier New"/>
                <a:ea typeface="Courier New"/>
                <a:cs typeface="Courier New"/>
                <a:sym typeface="Courier New"/>
              </a:defRPr>
            </a:pPr>
            <a:r>
              <a:t>  </a:t>
            </a:r>
            <a:r>
              <a:rPr>
                <a:solidFill>
                  <a:srgbClr val="548235"/>
                </a:solidFill>
              </a:rPr>
              <a:t>http</a:t>
            </a:r>
            <a:r>
              <a:t>:</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 </a:t>
            </a:r>
            <a:r>
              <a:rPr>
                <a:solidFill>
                  <a:srgbClr val="548235"/>
                </a:solidFill>
              </a:rPr>
              <a:t>route</a:t>
            </a:r>
            <a:r>
              <a:t>:</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 </a:t>
            </a:r>
            <a:r>
              <a:rPr>
                <a:solidFill>
                  <a:srgbClr val="548235"/>
                </a:solidFill>
              </a:rPr>
              <a:t>destination</a:t>
            </a:r>
            <a:r>
              <a:t>:</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a:t>
            </a:r>
            <a:r>
              <a:rPr>
                <a:solidFill>
                  <a:srgbClr val="548235"/>
                </a:solidFill>
              </a:rPr>
              <a:t>host</a:t>
            </a:r>
            <a:r>
              <a:t>: ui</a:t>
            </a:r>
          </a:p>
          <a:p>
            <a:pPr>
              <a:lnSpc>
                <a:spcPct val="90000"/>
              </a:lnSpc>
              <a:defRPr>
                <a:solidFill>
                  <a:srgbClr val="2E75B6"/>
                </a:solidFill>
                <a:latin typeface="Courier New"/>
                <a:ea typeface="Courier New"/>
                <a:cs typeface="Courier New"/>
                <a:sym typeface="Courier New"/>
              </a:defRPr>
            </a:pPr>
            <a:r>
              <a:t>        </a:t>
            </a:r>
            <a:r>
              <a:rPr>
                <a:solidFill>
                  <a:srgbClr val="548235"/>
                </a:solidFill>
              </a:rPr>
              <a:t>port</a:t>
            </a:r>
            <a:r>
              <a:t>:</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a:t>
            </a:r>
            <a:r>
              <a:rPr>
                <a:solidFill>
                  <a:srgbClr val="548235"/>
                </a:solidFill>
              </a:rPr>
              <a:t>number</a:t>
            </a:r>
            <a:r>
              <a:t>: 80</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Service Entry</a:t>
            </a:r>
          </a:p>
        </p:txBody>
      </p:sp>
      <p:sp>
        <p:nvSpPr>
          <p:cNvPr id="436" name="Title 1"/>
          <p:cNvSpPr txBox="1"/>
          <p:nvPr/>
        </p:nvSpPr>
        <p:spPr>
          <a:xfrm>
            <a:off x="565866" y="1192176"/>
            <a:ext cx="10424161" cy="48021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nSpc>
                <a:spcPct val="90000"/>
              </a:lnSpc>
              <a:defRPr>
                <a:solidFill>
                  <a:srgbClr val="548235"/>
                </a:solidFill>
                <a:latin typeface="Courier New"/>
                <a:ea typeface="Courier New"/>
                <a:cs typeface="Courier New"/>
                <a:sym typeface="Courier New"/>
              </a:defRPr>
            </a:pPr>
            <a:r>
              <a:t>apiVersion</a:t>
            </a:r>
            <a:r>
              <a:rPr>
                <a:solidFill>
                  <a:srgbClr val="2E75B6"/>
                </a:solidFill>
              </a:rPr>
              <a:t>: networking.istio.io/v1alpha3</a:t>
            </a:r>
            <a:endParaRPr>
              <a:solidFill>
                <a:srgbClr val="2E75B6"/>
              </a:solidFill>
            </a:endParaRPr>
          </a:p>
          <a:p>
            <a:pPr>
              <a:lnSpc>
                <a:spcPct val="90000"/>
              </a:lnSpc>
              <a:defRPr>
                <a:solidFill>
                  <a:srgbClr val="548235"/>
                </a:solidFill>
                <a:latin typeface="Courier New"/>
                <a:ea typeface="Courier New"/>
                <a:cs typeface="Courier New"/>
                <a:sym typeface="Courier New"/>
              </a:defRPr>
            </a:pPr>
            <a:r>
              <a:t>kind</a:t>
            </a:r>
            <a:r>
              <a:rPr>
                <a:solidFill>
                  <a:srgbClr val="2E75B6"/>
                </a:solidFill>
              </a:rPr>
              <a:t>: ServiceEntry</a:t>
            </a:r>
            <a:endParaRPr>
              <a:solidFill>
                <a:srgbClr val="2E75B6"/>
              </a:solidFill>
            </a:endParaRPr>
          </a:p>
          <a:p>
            <a:pPr>
              <a:lnSpc>
                <a:spcPct val="90000"/>
              </a:lnSpc>
              <a:defRPr>
                <a:solidFill>
                  <a:srgbClr val="548235"/>
                </a:solidFill>
                <a:latin typeface="Courier New"/>
                <a:ea typeface="Courier New"/>
                <a:cs typeface="Courier New"/>
                <a:sym typeface="Courier New"/>
              </a:defRPr>
            </a:pPr>
            <a:r>
              <a:t>metadata</a:t>
            </a:r>
            <a:r>
              <a:rPr>
                <a:solidFill>
                  <a:srgbClr val="2E75B6"/>
                </a:solidFill>
              </a:rPr>
              <a:t>:</a:t>
            </a:r>
            <a:endParaRPr>
              <a:solidFill>
                <a:srgbClr val="2E75B6"/>
              </a:solidFill>
            </a:endParaRPr>
          </a:p>
          <a:p>
            <a:pPr>
              <a:lnSpc>
                <a:spcPct val="90000"/>
              </a:lnSpc>
              <a:defRPr>
                <a:latin typeface="Courier New"/>
                <a:ea typeface="Courier New"/>
                <a:cs typeface="Courier New"/>
                <a:sym typeface="Courier New"/>
              </a:defRPr>
            </a:pPr>
            <a:r>
              <a:t>  </a:t>
            </a:r>
            <a:r>
              <a:rPr>
                <a:solidFill>
                  <a:srgbClr val="548235"/>
                </a:solidFill>
              </a:rPr>
              <a:t>name</a:t>
            </a:r>
            <a:r>
              <a:rPr>
                <a:solidFill>
                  <a:srgbClr val="2E75B6"/>
                </a:solidFill>
              </a:rPr>
              <a:t>: elasticsearch</a:t>
            </a:r>
            <a:endParaRPr>
              <a:solidFill>
                <a:srgbClr val="2E75B6"/>
              </a:solidFill>
            </a:endParaRPr>
          </a:p>
          <a:p>
            <a:pPr>
              <a:lnSpc>
                <a:spcPct val="90000"/>
              </a:lnSpc>
              <a:defRPr>
                <a:solidFill>
                  <a:srgbClr val="548235"/>
                </a:solidFill>
                <a:latin typeface="Courier New"/>
                <a:ea typeface="Courier New"/>
                <a:cs typeface="Courier New"/>
                <a:sym typeface="Courier New"/>
              </a:defRPr>
            </a:pPr>
            <a:r>
              <a:t>spec</a:t>
            </a:r>
            <a:r>
              <a:rPr>
                <a:solidFill>
                  <a:srgbClr val="2E75B6"/>
                </a:solidFill>
              </a:rPr>
              <a:t>:</a:t>
            </a:r>
            <a:endParaRPr>
              <a:solidFill>
                <a:srgbClr val="2E75B6"/>
              </a:solidFill>
            </a:endParaRPr>
          </a:p>
          <a:p>
            <a:pPr>
              <a:lnSpc>
                <a:spcPct val="90000"/>
              </a:lnSpc>
              <a:defRPr>
                <a:latin typeface="Courier New"/>
                <a:ea typeface="Courier New"/>
                <a:cs typeface="Courier New"/>
                <a:sym typeface="Courier New"/>
              </a:defRPr>
            </a:pPr>
            <a:r>
              <a:t>  </a:t>
            </a:r>
            <a:r>
              <a:rPr>
                <a:solidFill>
                  <a:srgbClr val="548235"/>
                </a:solidFill>
              </a:rPr>
              <a:t>hosts</a:t>
            </a:r>
            <a:r>
              <a:rPr>
                <a:solidFill>
                  <a:srgbClr val="2E75B6"/>
                </a:solidFill>
              </a:rPr>
              <a:t>:</a:t>
            </a:r>
            <a:endParaRPr>
              <a:solidFill>
                <a:srgbClr val="2E75B6"/>
              </a:solidFill>
            </a:endParaRPr>
          </a:p>
          <a:p>
            <a:pPr>
              <a:lnSpc>
                <a:spcPct val="90000"/>
              </a:lnSpc>
              <a:defRPr>
                <a:solidFill>
                  <a:srgbClr val="2E75B6"/>
                </a:solidFill>
                <a:latin typeface="Courier New"/>
                <a:ea typeface="Courier New"/>
                <a:cs typeface="Courier New"/>
                <a:sym typeface="Courier New"/>
              </a:defRPr>
            </a:pPr>
            <a:r>
              <a:t>  - "elasticsearch.database.com"</a:t>
            </a:r>
          </a:p>
          <a:p>
            <a:pPr>
              <a:lnSpc>
                <a:spcPct val="90000"/>
              </a:lnSpc>
              <a:defRPr>
                <a:latin typeface="Courier New"/>
                <a:ea typeface="Courier New"/>
                <a:cs typeface="Courier New"/>
                <a:sym typeface="Courier New"/>
              </a:defRPr>
            </a:pPr>
            <a:r>
              <a:t>  </a:t>
            </a:r>
            <a:r>
              <a:rPr>
                <a:solidFill>
                  <a:srgbClr val="548235"/>
                </a:solidFill>
              </a:rPr>
              <a:t>location</a:t>
            </a:r>
            <a:r>
              <a:rPr>
                <a:solidFill>
                  <a:srgbClr val="2E75B6"/>
                </a:solidFill>
              </a:rPr>
              <a:t>: MESH_EXTERNAL</a:t>
            </a:r>
            <a:endParaRPr>
              <a:solidFill>
                <a:srgbClr val="2E75B6"/>
              </a:solidFill>
            </a:endParaRPr>
          </a:p>
          <a:p>
            <a:pPr>
              <a:lnSpc>
                <a:spcPct val="90000"/>
              </a:lnSpc>
              <a:defRPr>
                <a:latin typeface="Courier New"/>
                <a:ea typeface="Courier New"/>
                <a:cs typeface="Courier New"/>
                <a:sym typeface="Courier New"/>
              </a:defRPr>
            </a:pPr>
            <a:r>
              <a:t>  </a:t>
            </a:r>
            <a:r>
              <a:rPr>
                <a:solidFill>
                  <a:srgbClr val="548235"/>
                </a:solidFill>
              </a:rPr>
              <a:t>ports</a:t>
            </a:r>
            <a:r>
              <a:rPr>
                <a:solidFill>
                  <a:srgbClr val="2E75B6"/>
                </a:solidFill>
              </a:rPr>
              <a:t>:</a:t>
            </a:r>
            <a:endParaRPr>
              <a:solidFill>
                <a:srgbClr val="2E75B6"/>
              </a:solidFill>
            </a:endParaRPr>
          </a:p>
          <a:p>
            <a:pPr>
              <a:lnSpc>
                <a:spcPct val="90000"/>
              </a:lnSpc>
              <a:defRPr>
                <a:latin typeface="Courier New"/>
                <a:ea typeface="Courier New"/>
                <a:cs typeface="Courier New"/>
                <a:sym typeface="Courier New"/>
              </a:defRPr>
            </a:pPr>
            <a:r>
              <a:t>  - </a:t>
            </a:r>
            <a:r>
              <a:rPr>
                <a:solidFill>
                  <a:srgbClr val="548235"/>
                </a:solidFill>
              </a:rPr>
              <a:t>number</a:t>
            </a:r>
            <a:r>
              <a:rPr>
                <a:solidFill>
                  <a:srgbClr val="2E75B6"/>
                </a:solidFill>
              </a:rPr>
              <a:t>: 12345</a:t>
            </a:r>
            <a:endParaRPr>
              <a:solidFill>
                <a:srgbClr val="2E75B6"/>
              </a:solidFill>
            </a:endParaRPr>
          </a:p>
          <a:p>
            <a:pPr>
              <a:lnSpc>
                <a:spcPct val="90000"/>
              </a:lnSpc>
              <a:defRPr>
                <a:latin typeface="Courier New"/>
                <a:ea typeface="Courier New"/>
                <a:cs typeface="Courier New"/>
                <a:sym typeface="Courier New"/>
              </a:defRPr>
            </a:pPr>
            <a:r>
              <a:t>    </a:t>
            </a:r>
            <a:r>
              <a:rPr>
                <a:solidFill>
                  <a:srgbClr val="548235"/>
                </a:solidFill>
              </a:rPr>
              <a:t>name</a:t>
            </a:r>
            <a:r>
              <a:rPr>
                <a:solidFill>
                  <a:srgbClr val="2E75B6"/>
                </a:solidFill>
              </a:rPr>
              <a:t>: https</a:t>
            </a:r>
            <a:endParaRPr>
              <a:solidFill>
                <a:srgbClr val="2E75B6"/>
              </a:solidFill>
            </a:endParaRPr>
          </a:p>
          <a:p>
            <a:pPr>
              <a:lnSpc>
                <a:spcPct val="90000"/>
              </a:lnSpc>
              <a:defRPr>
                <a:latin typeface="Courier New"/>
                <a:ea typeface="Courier New"/>
                <a:cs typeface="Courier New"/>
                <a:sym typeface="Courier New"/>
              </a:defRPr>
            </a:pPr>
            <a:r>
              <a:t>    </a:t>
            </a:r>
            <a:r>
              <a:rPr>
                <a:solidFill>
                  <a:srgbClr val="548235"/>
                </a:solidFill>
              </a:rPr>
              <a:t>protocol</a:t>
            </a:r>
            <a:r>
              <a:rPr>
                <a:solidFill>
                  <a:srgbClr val="2E75B6"/>
                </a:solidFill>
              </a:rPr>
              <a:t>: HTTPS</a:t>
            </a:r>
            <a:endParaRPr>
              <a:solidFill>
                <a:srgbClr val="2E75B6"/>
              </a:solidFill>
            </a:endParaRPr>
          </a:p>
          <a:p>
            <a:pPr>
              <a:lnSpc>
                <a:spcPct val="90000"/>
              </a:lnSpc>
              <a:defRPr>
                <a:latin typeface="Courier New"/>
                <a:ea typeface="Courier New"/>
                <a:cs typeface="Courier New"/>
                <a:sym typeface="Courier New"/>
              </a:defRPr>
            </a:pPr>
            <a:r>
              <a:t>  </a:t>
            </a:r>
            <a:r>
              <a:rPr>
                <a:solidFill>
                  <a:srgbClr val="548235"/>
                </a:solidFill>
              </a:rPr>
              <a:t>resolution</a:t>
            </a:r>
            <a:r>
              <a:rPr>
                <a:solidFill>
                  <a:srgbClr val="2E75B6"/>
                </a:solidFill>
              </a:rPr>
              <a:t>: NONE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Deployment</a:t>
            </a:r>
          </a:p>
        </p:txBody>
      </p:sp>
      <p:sp>
        <p:nvSpPr>
          <p:cNvPr id="441" name="Title 1"/>
          <p:cNvSpPr txBox="1"/>
          <p:nvPr/>
        </p:nvSpPr>
        <p:spPr>
          <a:xfrm>
            <a:off x="565866" y="1192175"/>
            <a:ext cx="9953515" cy="592277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nSpc>
                <a:spcPct val="90000"/>
              </a:lnSpc>
              <a:defRPr>
                <a:solidFill>
                  <a:srgbClr val="808080"/>
                </a:solidFill>
                <a:latin typeface="Courier New"/>
                <a:ea typeface="Courier New"/>
                <a:cs typeface="Courier New"/>
                <a:sym typeface="Courier New"/>
              </a:defRPr>
            </a:pPr>
            <a:r>
              <a:t>apiVersion: extensions/v1beta1</a:t>
            </a:r>
          </a:p>
          <a:p>
            <a:pPr>
              <a:lnSpc>
                <a:spcPct val="90000"/>
              </a:lnSpc>
              <a:defRPr>
                <a:solidFill>
                  <a:srgbClr val="808080"/>
                </a:solidFill>
                <a:latin typeface="Courier New"/>
                <a:ea typeface="Courier New"/>
                <a:cs typeface="Courier New"/>
                <a:sym typeface="Courier New"/>
              </a:defRPr>
            </a:pPr>
            <a:r>
              <a:t>kind: Deployment</a:t>
            </a:r>
          </a:p>
          <a:p>
            <a:pPr>
              <a:lnSpc>
                <a:spcPct val="90000"/>
              </a:lnSpc>
              <a:defRPr>
                <a:solidFill>
                  <a:srgbClr val="808080"/>
                </a:solidFill>
                <a:latin typeface="Courier New"/>
                <a:ea typeface="Courier New"/>
                <a:cs typeface="Courier New"/>
                <a:sym typeface="Courier New"/>
              </a:defRPr>
            </a:pPr>
            <a:r>
              <a:t>metadata:</a:t>
            </a:r>
            <a:endParaRPr sz="4400">
              <a:latin typeface="Calibri Light"/>
              <a:ea typeface="Calibri Light"/>
              <a:cs typeface="Calibri Light"/>
              <a:sym typeface="Calibri Light"/>
            </a:endParaRPr>
          </a:p>
          <a:p>
            <a:pPr>
              <a:lnSpc>
                <a:spcPct val="90000"/>
              </a:lnSpc>
              <a:defRPr>
                <a:solidFill>
                  <a:srgbClr val="808080"/>
                </a:solidFill>
                <a:latin typeface="Courier New"/>
                <a:ea typeface="Courier New"/>
                <a:cs typeface="Courier New"/>
                <a:sym typeface="Courier New"/>
              </a:defRPr>
            </a:pPr>
            <a:r>
              <a:t>  labels:</a:t>
            </a:r>
            <a:endParaRPr sz="4400">
              <a:latin typeface="Calibri Light"/>
              <a:ea typeface="Calibri Light"/>
              <a:cs typeface="Calibri Light"/>
              <a:sym typeface="Calibri Light"/>
            </a:endParaRPr>
          </a:p>
          <a:p>
            <a:pPr>
              <a:lnSpc>
                <a:spcPct val="90000"/>
              </a:lnSpc>
              <a:defRPr>
                <a:solidFill>
                  <a:srgbClr val="808080"/>
                </a:solidFill>
                <a:latin typeface="Courier New"/>
                <a:ea typeface="Courier New"/>
                <a:cs typeface="Courier New"/>
                <a:sym typeface="Courier New"/>
              </a:defRPr>
            </a:pPr>
            <a:r>
              <a:t>    app: http-connector</a:t>
            </a:r>
          </a:p>
          <a:p>
            <a:pPr>
              <a:lnSpc>
                <a:spcPct val="90000"/>
              </a:lnSpc>
              <a:defRPr>
                <a:solidFill>
                  <a:srgbClr val="808080"/>
                </a:solidFill>
                <a:latin typeface="Courier New"/>
                <a:ea typeface="Courier New"/>
                <a:cs typeface="Courier New"/>
                <a:sym typeface="Courier New"/>
              </a:defRPr>
            </a:pPr>
            <a:r>
              <a:t>    chart: http-connector-1.0.0</a:t>
            </a:r>
          </a:p>
          <a:p>
            <a:pPr>
              <a:lnSpc>
                <a:spcPct val="90000"/>
              </a:lnSpc>
              <a:defRPr>
                <a:solidFill>
                  <a:srgbClr val="808080"/>
                </a:solidFill>
                <a:latin typeface="Courier New"/>
                <a:ea typeface="Courier New"/>
                <a:cs typeface="Courier New"/>
                <a:sym typeface="Courier New"/>
              </a:defRPr>
            </a:pPr>
            <a:r>
              <a:t>    heritage: Tiller</a:t>
            </a:r>
          </a:p>
          <a:p>
            <a:pPr>
              <a:lnSpc>
                <a:spcPct val="90000"/>
              </a:lnSpc>
              <a:defRPr>
                <a:solidFill>
                  <a:srgbClr val="808080"/>
                </a:solidFill>
                <a:latin typeface="Courier New"/>
                <a:ea typeface="Courier New"/>
                <a:cs typeface="Courier New"/>
                <a:sym typeface="Courier New"/>
              </a:defRPr>
            </a:pPr>
            <a:r>
              <a:t>    release: app-connect</a:t>
            </a:r>
          </a:p>
          <a:p>
            <a:pPr>
              <a:lnSpc>
                <a:spcPct val="90000"/>
              </a:lnSpc>
              <a:defRPr>
                <a:solidFill>
                  <a:srgbClr val="808080"/>
                </a:solidFill>
                <a:latin typeface="Courier New"/>
                <a:ea typeface="Courier New"/>
                <a:cs typeface="Courier New"/>
                <a:sym typeface="Courier New"/>
              </a:defRPr>
            </a:pPr>
            <a:r>
              <a:t>  name: http-connector</a:t>
            </a:r>
          </a:p>
          <a:p>
            <a:pPr>
              <a:lnSpc>
                <a:spcPct val="90000"/>
              </a:lnSpc>
              <a:defRPr>
                <a:solidFill>
                  <a:srgbClr val="808080"/>
                </a:solidFill>
                <a:latin typeface="Courier New"/>
                <a:ea typeface="Courier New"/>
                <a:cs typeface="Courier New"/>
                <a:sym typeface="Courier New"/>
              </a:defRPr>
            </a:pPr>
            <a:r>
              <a:t>spec:</a:t>
            </a:r>
            <a:endParaRPr sz="4400">
              <a:latin typeface="Calibri Light"/>
              <a:ea typeface="Calibri Light"/>
              <a:cs typeface="Calibri Light"/>
              <a:sym typeface="Calibri Light"/>
            </a:endParaRPr>
          </a:p>
          <a:p>
            <a:pPr>
              <a:lnSpc>
                <a:spcPct val="90000"/>
              </a:lnSpc>
              <a:defRPr>
                <a:solidFill>
                  <a:srgbClr val="808080"/>
                </a:solidFill>
                <a:latin typeface="Courier New"/>
                <a:ea typeface="Courier New"/>
                <a:cs typeface="Courier New"/>
                <a:sym typeface="Courier New"/>
              </a:defRPr>
            </a:pPr>
            <a:r>
              <a:t>  template:</a:t>
            </a:r>
          </a:p>
          <a:p>
            <a:pPr>
              <a:lnSpc>
                <a:spcPct val="90000"/>
              </a:lnSpc>
              <a:defRPr>
                <a:solidFill>
                  <a:srgbClr val="808080"/>
                </a:solidFill>
                <a:latin typeface="Courier New"/>
                <a:ea typeface="Courier New"/>
                <a:cs typeface="Courier New"/>
                <a:sym typeface="Courier New"/>
              </a:defRPr>
            </a:pPr>
            <a:r>
              <a:t>    metadata:</a:t>
            </a:r>
          </a:p>
          <a:p>
            <a:pPr>
              <a:lnSpc>
                <a:spcPct val="90000"/>
              </a:lnSpc>
              <a:defRPr>
                <a:solidFill>
                  <a:srgbClr val="808080"/>
                </a:solidFill>
                <a:latin typeface="Courier New"/>
                <a:ea typeface="Courier New"/>
                <a:cs typeface="Courier New"/>
                <a:sym typeface="Courier New"/>
              </a:defRPr>
            </a:pPr>
            <a:r>
              <a:t>      annotations:</a:t>
            </a:r>
            <a:endParaRPr sz="4400">
              <a:latin typeface="Calibri Light"/>
              <a:ea typeface="Calibri Light"/>
              <a:cs typeface="Calibri Light"/>
              <a:sym typeface="Calibri Light"/>
            </a:endParaRPr>
          </a:p>
          <a:p>
            <a:pPr>
              <a:lnSpc>
                <a:spcPct val="90000"/>
              </a:lnSpc>
              <a:defRPr>
                <a:solidFill>
                  <a:srgbClr val="2E75B6"/>
                </a:solidFill>
                <a:latin typeface="Courier New"/>
                <a:ea typeface="Courier New"/>
                <a:cs typeface="Courier New"/>
                <a:sym typeface="Courier New"/>
              </a:defRPr>
            </a:pPr>
            <a:r>
              <a:t>        </a:t>
            </a:r>
            <a:r>
              <a:rPr>
                <a:solidFill>
                  <a:srgbClr val="548235"/>
                </a:solidFill>
              </a:rPr>
              <a:t>traffic.sidecar.istio.io/includeOutboundIPRanges</a:t>
            </a:r>
            <a:r>
              <a:t>: 172.30.0.0/16,172.21.0.0/16,10.10.10.0/24</a:t>
            </a:r>
          </a:p>
          <a:p>
            <a:pPr>
              <a:lnSpc>
                <a:spcPct val="90000"/>
              </a:lnSpc>
              <a:defRPr>
                <a:solidFill>
                  <a:srgbClr val="2E75B6"/>
                </a:solidFill>
                <a:latin typeface="Courier New"/>
                <a:ea typeface="Courier New"/>
                <a:cs typeface="Courier New"/>
                <a:sym typeface="Courier New"/>
              </a:defRPr>
            </a:pPr>
            <a:r>
              <a:t>      </a:t>
            </a:r>
            <a:r>
              <a:rPr>
                <a:solidFill>
                  <a:srgbClr val="808080"/>
                </a:solidFill>
              </a:rPr>
              <a:t>labels:</a:t>
            </a:r>
            <a:endParaRPr>
              <a:solidFill>
                <a:srgbClr val="808080"/>
              </a:solidFill>
            </a:endParaRPr>
          </a:p>
          <a:p>
            <a:pPr>
              <a:lnSpc>
                <a:spcPct val="90000"/>
              </a:lnSpc>
              <a:defRPr>
                <a:solidFill>
                  <a:srgbClr val="808080"/>
                </a:solidFill>
                <a:latin typeface="Courier New"/>
                <a:ea typeface="Courier New"/>
                <a:cs typeface="Courier New"/>
                <a:sym typeface="Courier New"/>
              </a:defRPr>
            </a:pPr>
            <a:r>
              <a:t>        app: http-connector</a:t>
            </a:r>
          </a:p>
          <a:p>
            <a:pPr>
              <a:lnSpc>
                <a:spcPct val="90000"/>
              </a:lnSpc>
              <a:defRPr>
                <a:solidFill>
                  <a:srgbClr val="808080"/>
                </a:solidFill>
                <a:latin typeface="Courier New"/>
                <a:ea typeface="Courier New"/>
                <a:cs typeface="Courier New"/>
                <a:sym typeface="Courier New"/>
              </a:defRPr>
            </a:pPr>
            <a:r>
              <a:t>        release: app-connect</a:t>
            </a:r>
          </a:p>
          <a:p>
            <a:pPr>
              <a:lnSpc>
                <a:spcPct val="90000"/>
              </a:lnSpc>
              <a:defRPr>
                <a:solidFill>
                  <a:srgbClr val="808080"/>
                </a:solidFill>
                <a:latin typeface="Courier New"/>
                <a:ea typeface="Courier New"/>
                <a:cs typeface="Courier New"/>
                <a:sym typeface="Courier New"/>
              </a:defRPr>
            </a:pPr>
            <a:r>
              <a:t>    spec:</a:t>
            </a:r>
          </a:p>
          <a:p>
            <a:pPr>
              <a:lnSpc>
                <a:spcPct val="90000"/>
              </a:lnSpc>
              <a:defRPr>
                <a:solidFill>
                  <a:srgbClr val="808080"/>
                </a:solidFill>
                <a:latin typeface="Courier New"/>
                <a:ea typeface="Courier New"/>
                <a:cs typeface="Courier New"/>
                <a:sym typeface="Courier New"/>
              </a:defRPr>
            </a:pPr>
            <a:r>
              <a:t>      containers:</a:t>
            </a:r>
          </a:p>
          <a:p>
            <a:pPr>
              <a:lnSpc>
                <a:spcPct val="90000"/>
              </a:lnSpc>
              <a:defRPr>
                <a:solidFill>
                  <a:srgbClr val="808080"/>
                </a:solidFill>
                <a:latin typeface="Courier New"/>
                <a:ea typeface="Courier New"/>
                <a:cs typeface="Courier New"/>
                <a:sym typeface="Courier New"/>
              </a:defRPr>
            </a:pPr>
            <a:r>
              <a:t>        ...</a:t>
            </a:r>
          </a:p>
        </p:txBody>
      </p:sp>
      <p:sp>
        <p:nvSpPr>
          <p:cNvPr id="442" name="Rectangle 2"/>
          <p:cNvSpPr/>
          <p:nvPr/>
        </p:nvSpPr>
        <p:spPr>
          <a:xfrm>
            <a:off x="271181" y="4719918"/>
            <a:ext cx="8568019" cy="522196"/>
          </a:xfrm>
          <a:prstGeom prst="rect">
            <a:avLst/>
          </a:prstGeom>
          <a:ln w="28575">
            <a:solidFill>
              <a:srgbClr val="C00000"/>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6"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Where are we today?</a:t>
            </a:r>
          </a:p>
        </p:txBody>
      </p:sp>
      <p:sp>
        <p:nvSpPr>
          <p:cNvPr id="447" name="TextBox 2"/>
          <p:cNvSpPr txBox="1"/>
          <p:nvPr/>
        </p:nvSpPr>
        <p:spPr>
          <a:xfrm>
            <a:off x="562406" y="1639557"/>
            <a:ext cx="10673607" cy="32818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b="1" sz="2400">
                <a:latin typeface="Arial"/>
                <a:ea typeface="Arial"/>
                <a:cs typeface="Arial"/>
                <a:sym typeface="Arial"/>
              </a:defRPr>
            </a:pPr>
            <a:r>
              <a:t>Using Istio ~1 year</a:t>
            </a:r>
          </a:p>
          <a:p>
            <a:pPr lvl="1" marL="742950" indent="-285750">
              <a:buSzPct val="100000"/>
              <a:buFont typeface="Arial"/>
              <a:buChar char="•"/>
              <a:defRPr sz="2400">
                <a:latin typeface="Arial"/>
                <a:ea typeface="Arial"/>
                <a:cs typeface="Arial"/>
                <a:sym typeface="Arial"/>
              </a:defRPr>
            </a:pPr>
            <a:r>
              <a:t>Istio ingress gateway</a:t>
            </a:r>
          </a:p>
          <a:p>
            <a:pPr lvl="1" marL="742950" indent="-285750">
              <a:buSzPct val="100000"/>
              <a:buFont typeface="Arial"/>
              <a:buChar char="•"/>
              <a:defRPr sz="2400">
                <a:latin typeface="Arial"/>
                <a:ea typeface="Arial"/>
                <a:cs typeface="Arial"/>
                <a:sym typeface="Arial"/>
              </a:defRPr>
            </a:pPr>
            <a:r>
              <a:t>MTLS</a:t>
            </a:r>
          </a:p>
          <a:p>
            <a:pPr lvl="1" marL="742950" indent="-285750">
              <a:buSzPct val="100000"/>
              <a:buFont typeface="Arial"/>
              <a:buChar char="•"/>
              <a:defRPr sz="2400">
                <a:latin typeface="Arial"/>
                <a:ea typeface="Arial"/>
                <a:cs typeface="Arial"/>
                <a:sym typeface="Arial"/>
              </a:defRPr>
            </a:pPr>
            <a:r>
              <a:t>Auto injection</a:t>
            </a:r>
          </a:p>
          <a:p>
            <a:pPr lvl="1" marL="742950" indent="-285750">
              <a:buSzPct val="100000"/>
              <a:buFont typeface="Arial"/>
              <a:buChar char="•"/>
              <a:defRPr sz="2400">
                <a:latin typeface="Arial"/>
                <a:ea typeface="Arial"/>
                <a:cs typeface="Arial"/>
                <a:sym typeface="Arial"/>
              </a:defRPr>
            </a:pPr>
            <a:r>
              <a:t>rewriteAppHTTPProbe</a:t>
            </a:r>
          </a:p>
          <a:p>
            <a:pPr marL="285750" indent="-285750">
              <a:buSzPct val="100000"/>
              <a:buFont typeface="Arial"/>
              <a:buChar char="•"/>
              <a:defRPr b="1" sz="2400">
                <a:latin typeface="Arial"/>
                <a:ea typeface="Arial"/>
                <a:cs typeface="Arial"/>
                <a:sym typeface="Arial"/>
              </a:defRPr>
            </a:pPr>
          </a:p>
          <a:p>
            <a:pPr marL="285750" indent="-285750">
              <a:buSzPct val="100000"/>
              <a:buFont typeface="Arial"/>
              <a:buChar char="•"/>
              <a:defRPr b="1" sz="2400">
                <a:latin typeface="Arial"/>
                <a:ea typeface="Arial"/>
                <a:cs typeface="Arial"/>
                <a:sym typeface="Arial"/>
              </a:defRPr>
            </a:pPr>
            <a:r>
              <a:t>150+ micro-services</a:t>
            </a:r>
          </a:p>
          <a:p>
            <a:pPr marL="285750" indent="-285750">
              <a:buSzPct val="100000"/>
              <a:buFont typeface="Arial"/>
              <a:buChar char="•"/>
              <a:defRPr b="1" sz="2400">
                <a:latin typeface="Arial"/>
                <a:ea typeface="Arial"/>
                <a:cs typeface="Arial"/>
                <a:sym typeface="Arial"/>
              </a:defRPr>
            </a:pPr>
          </a:p>
          <a:p>
            <a:pPr marL="285750" indent="-285750">
              <a:buSzPct val="100000"/>
              <a:buFont typeface="Arial"/>
              <a:buChar char="•"/>
              <a:defRPr b="1" sz="2400">
                <a:latin typeface="Arial"/>
                <a:ea typeface="Arial"/>
                <a:cs typeface="Arial"/>
                <a:sym typeface="Arial"/>
              </a:defRPr>
            </a:pPr>
            <a:r>
              <a:t>Moving to production for majority of workload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Using Istio</a:t>
            </a:r>
          </a:p>
        </p:txBody>
      </p:sp>
      <p:sp>
        <p:nvSpPr>
          <p:cNvPr id="452" name="TextBox 2"/>
          <p:cNvSpPr txBox="1"/>
          <p:nvPr/>
        </p:nvSpPr>
        <p:spPr>
          <a:xfrm>
            <a:off x="562405" y="1639558"/>
            <a:ext cx="5320559" cy="3296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b="1" sz="2000">
                <a:latin typeface="Arial"/>
                <a:ea typeface="Arial"/>
                <a:cs typeface="Arial"/>
                <a:sym typeface="Arial"/>
              </a:defRPr>
            </a:pPr>
            <a:r>
              <a:t>System functionality and stability</a:t>
            </a:r>
            <a:endParaRPr sz="1600"/>
          </a:p>
          <a:p>
            <a:pPr lvl="1" marL="742950" indent="-285750">
              <a:buSzPct val="100000"/>
              <a:buFont typeface="Arial"/>
              <a:buChar char="•"/>
              <a:defRPr sz="2000">
                <a:latin typeface="Arial"/>
                <a:ea typeface="Arial"/>
                <a:cs typeface="Arial"/>
                <a:sym typeface="Arial"/>
              </a:defRPr>
            </a:pPr>
            <a:r>
              <a:t>Found stability in 1.1 release</a:t>
            </a:r>
          </a:p>
          <a:p>
            <a:pPr marL="285750" indent="-285750">
              <a:buSzPct val="100000"/>
              <a:buFont typeface="Arial"/>
              <a:buChar char="•"/>
              <a:defRPr b="1" sz="2000">
                <a:latin typeface="Arial"/>
                <a:ea typeface="Arial"/>
                <a:cs typeface="Arial"/>
                <a:sym typeface="Arial"/>
              </a:defRPr>
            </a:pPr>
          </a:p>
          <a:p>
            <a:pPr marL="285750" indent="-285750">
              <a:buSzPct val="100000"/>
              <a:buFont typeface="Arial"/>
              <a:buChar char="•"/>
              <a:defRPr b="1" sz="2000">
                <a:latin typeface="Arial"/>
                <a:ea typeface="Arial"/>
                <a:cs typeface="Arial"/>
                <a:sym typeface="Arial"/>
              </a:defRPr>
            </a:pPr>
            <a:r>
              <a:t>Outbound integrations</a:t>
            </a:r>
          </a:p>
          <a:p>
            <a:pPr lvl="1" marL="742950" indent="-285750">
              <a:buSzPct val="100000"/>
              <a:buFont typeface="Arial"/>
              <a:buChar char="•"/>
              <a:defRPr sz="2000">
                <a:latin typeface="Arial"/>
                <a:ea typeface="Arial"/>
                <a:cs typeface="Arial"/>
                <a:sym typeface="Arial"/>
              </a:defRPr>
            </a:pPr>
            <a:r>
              <a:t>Annotations</a:t>
            </a:r>
          </a:p>
          <a:p>
            <a:pPr lvl="1" marL="742950" indent="-285750">
              <a:buSzPct val="100000"/>
              <a:buFont typeface="Arial"/>
              <a:buChar char="•"/>
              <a:defRPr sz="2000">
                <a:latin typeface="Arial"/>
                <a:ea typeface="Arial"/>
                <a:cs typeface="Arial"/>
                <a:sym typeface="Arial"/>
              </a:defRPr>
            </a:pPr>
            <a:r>
              <a:t>Improves understanding of interactions with external systems</a:t>
            </a:r>
          </a:p>
          <a:p>
            <a:pPr marL="285750" indent="-285750">
              <a:buSzPct val="100000"/>
              <a:buFont typeface="Arial"/>
              <a:buChar char="•"/>
              <a:defRPr b="1" sz="2000">
                <a:latin typeface="Arial"/>
                <a:ea typeface="Arial"/>
                <a:cs typeface="Arial"/>
                <a:sym typeface="Arial"/>
              </a:defRPr>
            </a:pPr>
          </a:p>
          <a:p>
            <a:pPr marL="285750" indent="-285750">
              <a:buSzPct val="100000"/>
              <a:buFont typeface="Arial"/>
              <a:buChar char="•"/>
              <a:defRPr b="1" sz="2000">
                <a:latin typeface="Arial"/>
                <a:ea typeface="Arial"/>
                <a:cs typeface="Arial"/>
                <a:sym typeface="Arial"/>
              </a:defRPr>
            </a:pPr>
            <a:r>
              <a:t>Pod start-up time and connectivity</a:t>
            </a:r>
          </a:p>
          <a:p>
            <a:pPr lvl="1" marL="742950" indent="-285750">
              <a:buSzPct val="100000"/>
              <a:buFont typeface="Arial"/>
              <a:buChar char="•"/>
              <a:defRPr sz="2000">
                <a:latin typeface="Arial"/>
                <a:ea typeface="Arial"/>
                <a:cs typeface="Arial"/>
                <a:sym typeface="Arial"/>
              </a:defRPr>
            </a:pPr>
            <a:r>
              <a:t>Identified bugs in our code</a:t>
            </a:r>
          </a:p>
        </p:txBody>
      </p:sp>
      <p:sp>
        <p:nvSpPr>
          <p:cNvPr id="453" name="TextBox 5"/>
          <p:cNvSpPr txBox="1"/>
          <p:nvPr/>
        </p:nvSpPr>
        <p:spPr>
          <a:xfrm>
            <a:off x="6391705" y="1639557"/>
            <a:ext cx="5587258" cy="24199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b="1" sz="2000">
                <a:latin typeface="Arial"/>
                <a:ea typeface="Arial"/>
                <a:cs typeface="Arial"/>
                <a:sym typeface="Arial"/>
              </a:defRPr>
            </a:pPr>
            <a:r>
              <a:t>Ingress solution</a:t>
            </a:r>
            <a:endParaRPr sz="2400"/>
          </a:p>
          <a:p>
            <a:pPr lvl="1" marL="742950" indent="-285750">
              <a:buSzPct val="100000"/>
              <a:buFont typeface="Arial"/>
              <a:buChar char="•"/>
              <a:defRPr sz="2000">
                <a:latin typeface="Arial"/>
                <a:ea typeface="Arial"/>
                <a:cs typeface="Arial"/>
                <a:sym typeface="Arial"/>
              </a:defRPr>
            </a:pPr>
            <a:r>
              <a:t>Not straightforward – many options</a:t>
            </a:r>
          </a:p>
          <a:p>
            <a:pPr marL="285750" indent="-285750">
              <a:buSzPct val="100000"/>
              <a:buFont typeface="Arial"/>
              <a:buChar char="•"/>
              <a:defRPr b="1" sz="2000">
                <a:latin typeface="Arial"/>
                <a:ea typeface="Arial"/>
                <a:cs typeface="Arial"/>
                <a:sym typeface="Arial"/>
              </a:defRPr>
            </a:pPr>
          </a:p>
          <a:p>
            <a:pPr marL="285750" indent="-285750">
              <a:buSzPct val="100000"/>
              <a:buFont typeface="Arial"/>
              <a:buChar char="•"/>
              <a:defRPr b="1" sz="2000">
                <a:latin typeface="Arial"/>
                <a:ea typeface="Arial"/>
                <a:cs typeface="Arial"/>
                <a:sym typeface="Arial"/>
              </a:defRPr>
            </a:pPr>
            <a:r>
              <a:t>Deployment and maintenance</a:t>
            </a:r>
          </a:p>
          <a:p>
            <a:pPr lvl="1" marL="742950" indent="-285750">
              <a:buSzPct val="100000"/>
              <a:buFont typeface="Arial"/>
              <a:buChar char="•"/>
              <a:defRPr sz="2000">
                <a:latin typeface="Arial"/>
                <a:ea typeface="Arial"/>
                <a:cs typeface="Arial"/>
                <a:sym typeface="Arial"/>
              </a:defRPr>
            </a:pPr>
            <a:r>
              <a:t>Need to stay up to date</a:t>
            </a:r>
          </a:p>
          <a:p>
            <a:pPr lvl="1" marL="742950" indent="-285750">
              <a:buSzPct val="100000"/>
              <a:buFont typeface="Arial"/>
              <a:buChar char="•"/>
              <a:defRPr sz="2000">
                <a:latin typeface="Arial"/>
                <a:ea typeface="Arial"/>
                <a:cs typeface="Arial"/>
                <a:sym typeface="Arial"/>
              </a:defRPr>
            </a:pPr>
          </a:p>
          <a:p>
            <a:pPr marL="285750" indent="-285750">
              <a:buSzPct val="100000"/>
              <a:buFont typeface="Arial"/>
              <a:buChar char="•"/>
              <a:defRPr b="1" sz="2000">
                <a:latin typeface="Arial"/>
                <a:ea typeface="Arial"/>
                <a:cs typeface="Arial"/>
                <a:sym typeface="Arial"/>
              </a:defRPr>
            </a:pPr>
            <a:r>
              <a:t>Not using all features yet</a:t>
            </a:r>
          </a:p>
          <a:p>
            <a:pPr lvl="1" marL="742950" indent="-285750">
              <a:buSzPct val="100000"/>
              <a:buFont typeface="Arial"/>
              <a:buChar char="•"/>
              <a:defRPr sz="2000">
                <a:latin typeface="Arial"/>
                <a:ea typeface="Arial"/>
                <a:cs typeface="Arial"/>
                <a:sym typeface="Arial"/>
              </a:defRPr>
            </a:pPr>
            <a:r>
              <a:t>Turn off what you are not using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nvSpPr>
        <p:spPr>
          <a:xfrm>
            <a:off x="605623" y="3254335"/>
            <a:ext cx="10424161"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nSpc>
                <a:spcPct val="90000"/>
              </a:lnSpc>
              <a:defRPr i="1" sz="3600">
                <a:solidFill>
                  <a:srgbClr val="0D0D0D"/>
                </a:solidFill>
                <a:latin typeface="Arial"/>
                <a:ea typeface="Arial"/>
                <a:cs typeface="Arial"/>
                <a:sym typeface="Arial"/>
              </a:defRPr>
            </a:pPr>
            <a:r>
              <a:t>Greg Hanson</a:t>
            </a:r>
          </a:p>
          <a:p>
            <a:pPr>
              <a:lnSpc>
                <a:spcPct val="90000"/>
              </a:lnSpc>
              <a:defRPr i="1" sz="1400">
                <a:solidFill>
                  <a:srgbClr val="0D0D0D"/>
                </a:solidFill>
                <a:latin typeface="Arial"/>
                <a:ea typeface="Arial"/>
                <a:cs typeface="Arial"/>
                <a:sym typeface="Arial"/>
              </a:defRPr>
            </a:pPr>
          </a:p>
          <a:p>
            <a:pPr>
              <a:lnSpc>
                <a:spcPct val="90000"/>
              </a:lnSpc>
              <a:defRPr i="1">
                <a:solidFill>
                  <a:srgbClr val="0D0D0D"/>
                </a:solidFill>
                <a:latin typeface="Arial"/>
                <a:ea typeface="Arial"/>
                <a:cs typeface="Arial"/>
                <a:sym typeface="Arial"/>
              </a:defRPr>
            </a:pPr>
            <a:r>
              <a:t>Special thanks: Martin Ross and App Connect Team</a:t>
            </a:r>
          </a:p>
        </p:txBody>
      </p:sp>
      <p:sp>
        <p:nvSpPr>
          <p:cNvPr id="126" name="Title 1"/>
          <p:cNvSpPr txBox="1"/>
          <p:nvPr/>
        </p:nvSpPr>
        <p:spPr>
          <a:xfrm>
            <a:off x="605623" y="2312159"/>
            <a:ext cx="10424161"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548640">
              <a:lnSpc>
                <a:spcPct val="90000"/>
              </a:lnSpc>
              <a:defRPr b="1" sz="4800">
                <a:solidFill>
                  <a:srgbClr val="0D0D0D"/>
                </a:solidFill>
                <a:latin typeface="Arial"/>
                <a:ea typeface="Arial"/>
                <a:cs typeface="Arial"/>
                <a:sym typeface="Arial"/>
              </a:defRPr>
            </a:lvl1pPr>
          </a:lstStyle>
          <a:p>
            <a:pPr/>
            <a:r>
              <a:t>IBM App Connect's Journey to Istio</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Ingress</a:t>
            </a:r>
          </a:p>
        </p:txBody>
      </p:sp>
      <p:sp>
        <p:nvSpPr>
          <p:cNvPr id="458" name="Rectangle 6"/>
          <p:cNvSpPr/>
          <p:nvPr/>
        </p:nvSpPr>
        <p:spPr>
          <a:xfrm>
            <a:off x="3675067" y="2006500"/>
            <a:ext cx="4900222" cy="1481684"/>
          </a:xfrm>
          <a:prstGeom prst="rect">
            <a:avLst/>
          </a:prstGeom>
          <a:solidFill>
            <a:srgbClr val="D9D9D9"/>
          </a:solidFill>
          <a:ln w="12700">
            <a:solidFill>
              <a:srgbClr val="32538F"/>
            </a:solidFill>
            <a:miter/>
          </a:ln>
        </p:spPr>
        <p:txBody>
          <a:bodyPr lIns="45719" rIns="45719" anchor="ctr"/>
          <a:lstStyle/>
          <a:p>
            <a:pPr algn="ctr">
              <a:defRPr>
                <a:solidFill>
                  <a:srgbClr val="FFFFFF"/>
                </a:solidFill>
              </a:defRPr>
            </a:pPr>
          </a:p>
        </p:txBody>
      </p:sp>
      <p:sp>
        <p:nvSpPr>
          <p:cNvPr id="459" name="Straight Arrow Connector 22"/>
          <p:cNvSpPr/>
          <p:nvPr/>
        </p:nvSpPr>
        <p:spPr>
          <a:xfrm flipV="1">
            <a:off x="6961908" y="2620241"/>
            <a:ext cx="971550" cy="3463"/>
          </a:xfrm>
          <a:prstGeom prst="line">
            <a:avLst/>
          </a:prstGeom>
          <a:ln w="28575">
            <a:solidFill>
              <a:schemeClr val="accent1"/>
            </a:solidFill>
            <a:miter/>
            <a:tailEnd type="triangle"/>
          </a:ln>
        </p:spPr>
        <p:txBody>
          <a:bodyPr lIns="45719" rIns="45719"/>
          <a:lstStyle/>
          <a:p>
            <a:pPr/>
          </a:p>
        </p:txBody>
      </p:sp>
      <p:sp>
        <p:nvSpPr>
          <p:cNvPr id="460" name="Straight Arrow Connector 28"/>
          <p:cNvSpPr/>
          <p:nvPr/>
        </p:nvSpPr>
        <p:spPr>
          <a:xfrm flipV="1">
            <a:off x="833870" y="2586470"/>
            <a:ext cx="246784" cy="1427018"/>
          </a:xfrm>
          <a:prstGeom prst="line">
            <a:avLst/>
          </a:prstGeom>
          <a:ln w="28575">
            <a:solidFill>
              <a:schemeClr val="accent1"/>
            </a:solidFill>
            <a:miter/>
            <a:headEnd type="triangle"/>
            <a:tailEnd type="triangle"/>
          </a:ln>
        </p:spPr>
        <p:txBody>
          <a:bodyPr lIns="45719" rIns="45719"/>
          <a:lstStyle/>
          <a:p>
            <a:pPr/>
          </a:p>
        </p:txBody>
      </p:sp>
      <p:pic>
        <p:nvPicPr>
          <p:cNvPr id="461" name="Picture 46" descr="Picture 46"/>
          <p:cNvPicPr>
            <a:picLocks noChangeAspect="1"/>
          </p:cNvPicPr>
          <p:nvPr/>
        </p:nvPicPr>
        <p:blipFill>
          <a:blip r:embed="rId3">
            <a:extLst/>
          </a:blip>
          <a:stretch>
            <a:fillRect/>
          </a:stretch>
        </p:blipFill>
        <p:spPr>
          <a:xfrm>
            <a:off x="4612706" y="2169092"/>
            <a:ext cx="814479" cy="119548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462" name="Picture 46" descr="Picture 46"/>
          <p:cNvPicPr>
            <a:picLocks noChangeAspect="1"/>
          </p:cNvPicPr>
          <p:nvPr/>
        </p:nvPicPr>
        <p:blipFill>
          <a:blip r:embed="rId3">
            <a:extLst/>
          </a:blip>
          <a:stretch>
            <a:fillRect/>
          </a:stretch>
        </p:blipFill>
        <p:spPr>
          <a:xfrm>
            <a:off x="5765231" y="2597717"/>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grpSp>
        <p:nvGrpSpPr>
          <p:cNvPr id="465" name="Rectangle 42"/>
          <p:cNvGrpSpPr/>
          <p:nvPr/>
        </p:nvGrpSpPr>
        <p:grpSpPr>
          <a:xfrm>
            <a:off x="6218166" y="2443267"/>
            <a:ext cx="1725643" cy="612476"/>
            <a:chOff x="0" y="0"/>
            <a:chExt cx="1725641" cy="612475"/>
          </a:xfrm>
        </p:grpSpPr>
        <p:sp>
          <p:nvSpPr>
            <p:cNvPr id="463"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464" name="Service A"/>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Service A</a:t>
              </a:r>
            </a:p>
          </p:txBody>
        </p:sp>
      </p:grpSp>
      <p:pic>
        <p:nvPicPr>
          <p:cNvPr id="466" name="Graphic 20" descr="Graphic 20"/>
          <p:cNvPicPr>
            <a:picLocks noChangeAspect="1"/>
          </p:cNvPicPr>
          <p:nvPr/>
        </p:nvPicPr>
        <p:blipFill>
          <a:blip r:embed="rId4">
            <a:extLst/>
          </a:blip>
          <a:stretch>
            <a:fillRect/>
          </a:stretch>
        </p:blipFill>
        <p:spPr>
          <a:xfrm>
            <a:off x="6214338" y="2489463"/>
            <a:ext cx="514664" cy="514664"/>
          </a:xfrm>
          <a:prstGeom prst="rect">
            <a:avLst/>
          </a:prstGeom>
          <a:ln w="12700">
            <a:miter lim="400000"/>
          </a:ln>
        </p:spPr>
      </p:pic>
      <p:pic>
        <p:nvPicPr>
          <p:cNvPr id="467" name="Picture 144" descr="Picture 144"/>
          <p:cNvPicPr>
            <a:picLocks noChangeAspect="1"/>
          </p:cNvPicPr>
          <p:nvPr/>
        </p:nvPicPr>
        <p:blipFill>
          <a:blip r:embed="rId5">
            <a:extLst/>
          </a:blip>
          <a:stretch>
            <a:fillRect/>
          </a:stretch>
        </p:blipFill>
        <p:spPr>
          <a:xfrm>
            <a:off x="3657600" y="1370635"/>
            <a:ext cx="2743200" cy="592481"/>
          </a:xfrm>
          <a:prstGeom prst="rect">
            <a:avLst/>
          </a:prstGeom>
          <a:ln w="12700">
            <a:miter lim="400000"/>
          </a:ln>
        </p:spPr>
      </p:pic>
      <p:sp>
        <p:nvSpPr>
          <p:cNvPr id="468" name="Straight Arrow Connector 49"/>
          <p:cNvSpPr/>
          <p:nvPr/>
        </p:nvSpPr>
        <p:spPr>
          <a:xfrm flipV="1">
            <a:off x="7019058" y="2705966"/>
            <a:ext cx="971550" cy="3463"/>
          </a:xfrm>
          <a:prstGeom prst="line">
            <a:avLst/>
          </a:prstGeom>
          <a:ln w="28575">
            <a:solidFill>
              <a:schemeClr val="accent1"/>
            </a:solidFill>
            <a:miter/>
            <a:tailEnd type="triangle"/>
          </a:ln>
        </p:spPr>
        <p:txBody>
          <a:bodyPr lIns="45719" rIns="45719"/>
          <a:lstStyle/>
          <a:p>
            <a:pPr/>
          </a:p>
        </p:txBody>
      </p:sp>
      <p:grpSp>
        <p:nvGrpSpPr>
          <p:cNvPr id="471" name="Rectangle 50"/>
          <p:cNvGrpSpPr/>
          <p:nvPr/>
        </p:nvGrpSpPr>
        <p:grpSpPr>
          <a:xfrm>
            <a:off x="6275316" y="2528992"/>
            <a:ext cx="1725643" cy="612476"/>
            <a:chOff x="0" y="0"/>
            <a:chExt cx="1725641" cy="612475"/>
          </a:xfrm>
        </p:grpSpPr>
        <p:sp>
          <p:nvSpPr>
            <p:cNvPr id="469"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470" name="Service A"/>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Service A</a:t>
              </a:r>
            </a:p>
          </p:txBody>
        </p:sp>
      </p:grpSp>
      <p:pic>
        <p:nvPicPr>
          <p:cNvPr id="472" name="Graphic 20" descr="Graphic 20"/>
          <p:cNvPicPr>
            <a:picLocks noChangeAspect="1"/>
          </p:cNvPicPr>
          <p:nvPr/>
        </p:nvPicPr>
        <p:blipFill>
          <a:blip r:embed="rId4">
            <a:extLst/>
          </a:blip>
          <a:stretch>
            <a:fillRect/>
          </a:stretch>
        </p:blipFill>
        <p:spPr>
          <a:xfrm>
            <a:off x="6271488" y="2575188"/>
            <a:ext cx="514664" cy="514664"/>
          </a:xfrm>
          <a:prstGeom prst="rect">
            <a:avLst/>
          </a:prstGeom>
          <a:ln w="12700">
            <a:miter lim="400000"/>
          </a:ln>
        </p:spPr>
      </p:pic>
      <p:sp>
        <p:nvSpPr>
          <p:cNvPr id="473" name="Straight Arrow Connector 52"/>
          <p:cNvSpPr/>
          <p:nvPr/>
        </p:nvSpPr>
        <p:spPr>
          <a:xfrm flipV="1">
            <a:off x="7076208" y="2801216"/>
            <a:ext cx="971550" cy="3463"/>
          </a:xfrm>
          <a:prstGeom prst="line">
            <a:avLst/>
          </a:prstGeom>
          <a:ln w="28575">
            <a:solidFill>
              <a:schemeClr val="accent1"/>
            </a:solidFill>
            <a:miter/>
            <a:tailEnd type="triangle"/>
          </a:ln>
        </p:spPr>
        <p:txBody>
          <a:bodyPr lIns="45719" rIns="45719"/>
          <a:lstStyle/>
          <a:p>
            <a:pPr/>
          </a:p>
        </p:txBody>
      </p:sp>
      <p:grpSp>
        <p:nvGrpSpPr>
          <p:cNvPr id="476" name="Rectangle 53"/>
          <p:cNvGrpSpPr/>
          <p:nvPr/>
        </p:nvGrpSpPr>
        <p:grpSpPr>
          <a:xfrm>
            <a:off x="6332466" y="2624242"/>
            <a:ext cx="1725643" cy="612476"/>
            <a:chOff x="0" y="0"/>
            <a:chExt cx="1725641" cy="612475"/>
          </a:xfrm>
        </p:grpSpPr>
        <p:sp>
          <p:nvSpPr>
            <p:cNvPr id="474"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475" name="Service A"/>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Service A</a:t>
              </a:r>
            </a:p>
          </p:txBody>
        </p:sp>
      </p:grpSp>
      <p:pic>
        <p:nvPicPr>
          <p:cNvPr id="477" name="Graphic 20" descr="Graphic 20"/>
          <p:cNvPicPr>
            <a:picLocks noChangeAspect="1"/>
          </p:cNvPicPr>
          <p:nvPr/>
        </p:nvPicPr>
        <p:blipFill>
          <a:blip r:embed="rId4">
            <a:extLst/>
          </a:blip>
          <a:stretch>
            <a:fillRect/>
          </a:stretch>
        </p:blipFill>
        <p:spPr>
          <a:xfrm>
            <a:off x="6328638" y="2670438"/>
            <a:ext cx="514664" cy="514664"/>
          </a:xfrm>
          <a:prstGeom prst="rect">
            <a:avLst/>
          </a:prstGeom>
          <a:ln w="12700">
            <a:miter lim="400000"/>
          </a:ln>
        </p:spPr>
      </p:pic>
      <p:sp>
        <p:nvSpPr>
          <p:cNvPr id="478" name="Rectangle 81"/>
          <p:cNvSpPr/>
          <p:nvPr/>
        </p:nvSpPr>
        <p:spPr>
          <a:xfrm>
            <a:off x="3675067" y="3549550"/>
            <a:ext cx="4900222" cy="1481684"/>
          </a:xfrm>
          <a:prstGeom prst="rect">
            <a:avLst/>
          </a:prstGeom>
          <a:solidFill>
            <a:srgbClr val="D9D9D9"/>
          </a:solidFill>
          <a:ln w="12700">
            <a:solidFill>
              <a:srgbClr val="32538F"/>
            </a:solidFill>
            <a:miter/>
          </a:ln>
        </p:spPr>
        <p:txBody>
          <a:bodyPr lIns="45719" rIns="45719" anchor="ctr"/>
          <a:lstStyle/>
          <a:p>
            <a:pPr algn="ctr">
              <a:defRPr>
                <a:solidFill>
                  <a:srgbClr val="FFFFFF"/>
                </a:solidFill>
              </a:defRPr>
            </a:pPr>
          </a:p>
        </p:txBody>
      </p:sp>
      <p:sp>
        <p:nvSpPr>
          <p:cNvPr id="479" name="Straight Arrow Connector 82"/>
          <p:cNvSpPr/>
          <p:nvPr/>
        </p:nvSpPr>
        <p:spPr>
          <a:xfrm flipV="1">
            <a:off x="6961908" y="4163290"/>
            <a:ext cx="971550" cy="3463"/>
          </a:xfrm>
          <a:prstGeom prst="line">
            <a:avLst/>
          </a:prstGeom>
          <a:ln w="28575">
            <a:solidFill>
              <a:schemeClr val="accent1"/>
            </a:solidFill>
            <a:miter/>
            <a:tailEnd type="triangle"/>
          </a:ln>
        </p:spPr>
        <p:txBody>
          <a:bodyPr lIns="45719" rIns="45719"/>
          <a:lstStyle/>
          <a:p>
            <a:pPr/>
          </a:p>
        </p:txBody>
      </p:sp>
      <p:pic>
        <p:nvPicPr>
          <p:cNvPr id="480" name="Picture 46" descr="Picture 46"/>
          <p:cNvPicPr>
            <a:picLocks noChangeAspect="1"/>
          </p:cNvPicPr>
          <p:nvPr/>
        </p:nvPicPr>
        <p:blipFill>
          <a:blip r:embed="rId3">
            <a:extLst/>
          </a:blip>
          <a:stretch>
            <a:fillRect/>
          </a:stretch>
        </p:blipFill>
        <p:spPr>
          <a:xfrm>
            <a:off x="4612706" y="3712143"/>
            <a:ext cx="814479" cy="119548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481" name="Picture 46" descr="Picture 46"/>
          <p:cNvPicPr>
            <a:picLocks noChangeAspect="1"/>
          </p:cNvPicPr>
          <p:nvPr/>
        </p:nvPicPr>
        <p:blipFill>
          <a:blip r:embed="rId3">
            <a:extLst/>
          </a:blip>
          <a:stretch>
            <a:fillRect/>
          </a:stretch>
        </p:blipFill>
        <p:spPr>
          <a:xfrm>
            <a:off x="5765231" y="4140768"/>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grpSp>
        <p:nvGrpSpPr>
          <p:cNvPr id="484" name="Rectangle 86"/>
          <p:cNvGrpSpPr/>
          <p:nvPr/>
        </p:nvGrpSpPr>
        <p:grpSpPr>
          <a:xfrm>
            <a:off x="6218166" y="3986317"/>
            <a:ext cx="1725643" cy="612476"/>
            <a:chOff x="0" y="0"/>
            <a:chExt cx="1725641" cy="612475"/>
          </a:xfrm>
        </p:grpSpPr>
        <p:sp>
          <p:nvSpPr>
            <p:cNvPr id="482"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483" name="Service A"/>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Service A</a:t>
              </a:r>
            </a:p>
          </p:txBody>
        </p:sp>
      </p:grpSp>
      <p:pic>
        <p:nvPicPr>
          <p:cNvPr id="485" name="Graphic 20" descr="Graphic 20"/>
          <p:cNvPicPr>
            <a:picLocks noChangeAspect="1"/>
          </p:cNvPicPr>
          <p:nvPr/>
        </p:nvPicPr>
        <p:blipFill>
          <a:blip r:embed="rId4">
            <a:extLst/>
          </a:blip>
          <a:stretch>
            <a:fillRect/>
          </a:stretch>
        </p:blipFill>
        <p:spPr>
          <a:xfrm>
            <a:off x="6214338" y="4032513"/>
            <a:ext cx="514664" cy="514664"/>
          </a:xfrm>
          <a:prstGeom prst="rect">
            <a:avLst/>
          </a:prstGeom>
          <a:ln w="12700">
            <a:miter lim="400000"/>
          </a:ln>
        </p:spPr>
      </p:pic>
      <p:sp>
        <p:nvSpPr>
          <p:cNvPr id="486" name="Straight Arrow Connector 88"/>
          <p:cNvSpPr/>
          <p:nvPr/>
        </p:nvSpPr>
        <p:spPr>
          <a:xfrm flipV="1">
            <a:off x="7019058" y="4249015"/>
            <a:ext cx="971550" cy="3463"/>
          </a:xfrm>
          <a:prstGeom prst="line">
            <a:avLst/>
          </a:prstGeom>
          <a:ln w="28575">
            <a:solidFill>
              <a:schemeClr val="accent1"/>
            </a:solidFill>
            <a:miter/>
            <a:tailEnd type="triangle"/>
          </a:ln>
        </p:spPr>
        <p:txBody>
          <a:bodyPr lIns="45719" rIns="45719"/>
          <a:lstStyle/>
          <a:p>
            <a:pPr/>
          </a:p>
        </p:txBody>
      </p:sp>
      <p:grpSp>
        <p:nvGrpSpPr>
          <p:cNvPr id="489" name="Rectangle 89"/>
          <p:cNvGrpSpPr/>
          <p:nvPr/>
        </p:nvGrpSpPr>
        <p:grpSpPr>
          <a:xfrm>
            <a:off x="6275316" y="4072042"/>
            <a:ext cx="1725643" cy="612476"/>
            <a:chOff x="0" y="0"/>
            <a:chExt cx="1725641" cy="612475"/>
          </a:xfrm>
        </p:grpSpPr>
        <p:sp>
          <p:nvSpPr>
            <p:cNvPr id="487"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488" name="Service A"/>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Service A</a:t>
              </a:r>
            </a:p>
          </p:txBody>
        </p:sp>
      </p:grpSp>
      <p:pic>
        <p:nvPicPr>
          <p:cNvPr id="490" name="Graphic 20" descr="Graphic 20"/>
          <p:cNvPicPr>
            <a:picLocks noChangeAspect="1"/>
          </p:cNvPicPr>
          <p:nvPr/>
        </p:nvPicPr>
        <p:blipFill>
          <a:blip r:embed="rId4">
            <a:extLst/>
          </a:blip>
          <a:stretch>
            <a:fillRect/>
          </a:stretch>
        </p:blipFill>
        <p:spPr>
          <a:xfrm>
            <a:off x="6271488" y="4118238"/>
            <a:ext cx="514664" cy="514664"/>
          </a:xfrm>
          <a:prstGeom prst="rect">
            <a:avLst/>
          </a:prstGeom>
          <a:ln w="12700">
            <a:miter lim="400000"/>
          </a:ln>
        </p:spPr>
      </p:pic>
      <p:sp>
        <p:nvSpPr>
          <p:cNvPr id="491" name="Straight Arrow Connector 91"/>
          <p:cNvSpPr/>
          <p:nvPr/>
        </p:nvSpPr>
        <p:spPr>
          <a:xfrm flipV="1">
            <a:off x="7076208" y="4344265"/>
            <a:ext cx="971550" cy="3463"/>
          </a:xfrm>
          <a:prstGeom prst="line">
            <a:avLst/>
          </a:prstGeom>
          <a:ln w="28575">
            <a:solidFill>
              <a:schemeClr val="accent1"/>
            </a:solidFill>
            <a:miter/>
            <a:tailEnd type="triangle"/>
          </a:ln>
        </p:spPr>
        <p:txBody>
          <a:bodyPr lIns="45719" rIns="45719"/>
          <a:lstStyle/>
          <a:p>
            <a:pPr/>
          </a:p>
        </p:txBody>
      </p:sp>
      <p:grpSp>
        <p:nvGrpSpPr>
          <p:cNvPr id="494" name="Rectangle 92"/>
          <p:cNvGrpSpPr/>
          <p:nvPr/>
        </p:nvGrpSpPr>
        <p:grpSpPr>
          <a:xfrm>
            <a:off x="6332466" y="4167292"/>
            <a:ext cx="1725643" cy="612476"/>
            <a:chOff x="0" y="0"/>
            <a:chExt cx="1725641" cy="612475"/>
          </a:xfrm>
        </p:grpSpPr>
        <p:sp>
          <p:nvSpPr>
            <p:cNvPr id="492"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493" name="Service A"/>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Service A</a:t>
              </a:r>
            </a:p>
          </p:txBody>
        </p:sp>
      </p:grpSp>
      <p:pic>
        <p:nvPicPr>
          <p:cNvPr id="495" name="Graphic 20" descr="Graphic 20"/>
          <p:cNvPicPr>
            <a:picLocks noChangeAspect="1"/>
          </p:cNvPicPr>
          <p:nvPr/>
        </p:nvPicPr>
        <p:blipFill>
          <a:blip r:embed="rId4">
            <a:extLst/>
          </a:blip>
          <a:stretch>
            <a:fillRect/>
          </a:stretch>
        </p:blipFill>
        <p:spPr>
          <a:xfrm>
            <a:off x="6328638" y="4213488"/>
            <a:ext cx="514664" cy="514664"/>
          </a:xfrm>
          <a:prstGeom prst="rect">
            <a:avLst/>
          </a:prstGeom>
          <a:ln w="12700">
            <a:miter lim="400000"/>
          </a:ln>
        </p:spPr>
      </p:pic>
      <p:sp>
        <p:nvSpPr>
          <p:cNvPr id="496" name="Rectangle 94"/>
          <p:cNvSpPr/>
          <p:nvPr/>
        </p:nvSpPr>
        <p:spPr>
          <a:xfrm>
            <a:off x="3675067" y="5083075"/>
            <a:ext cx="4900222" cy="1491209"/>
          </a:xfrm>
          <a:prstGeom prst="rect">
            <a:avLst/>
          </a:prstGeom>
          <a:solidFill>
            <a:srgbClr val="D9D9D9"/>
          </a:solidFill>
          <a:ln w="12700">
            <a:solidFill>
              <a:srgbClr val="32538F"/>
            </a:solidFill>
            <a:miter/>
          </a:ln>
        </p:spPr>
        <p:txBody>
          <a:bodyPr lIns="45719" rIns="45719" anchor="ctr"/>
          <a:lstStyle/>
          <a:p>
            <a:pPr algn="ctr">
              <a:defRPr>
                <a:solidFill>
                  <a:srgbClr val="FFFFFF"/>
                </a:solidFill>
              </a:defRPr>
            </a:pPr>
          </a:p>
        </p:txBody>
      </p:sp>
      <p:sp>
        <p:nvSpPr>
          <p:cNvPr id="497" name="Straight Arrow Connector 95"/>
          <p:cNvSpPr/>
          <p:nvPr/>
        </p:nvSpPr>
        <p:spPr>
          <a:xfrm flipV="1">
            <a:off x="6971433" y="5706340"/>
            <a:ext cx="971550" cy="3463"/>
          </a:xfrm>
          <a:prstGeom prst="line">
            <a:avLst/>
          </a:prstGeom>
          <a:ln w="28575">
            <a:solidFill>
              <a:schemeClr val="accent1"/>
            </a:solidFill>
            <a:miter/>
            <a:tailEnd type="triangle"/>
          </a:ln>
        </p:spPr>
        <p:txBody>
          <a:bodyPr lIns="45719" rIns="45719"/>
          <a:lstStyle/>
          <a:p>
            <a:pPr/>
          </a:p>
        </p:txBody>
      </p:sp>
      <p:sp>
        <p:nvSpPr>
          <p:cNvPr id="498" name="Straight Arrow Connector 96"/>
          <p:cNvSpPr/>
          <p:nvPr/>
        </p:nvSpPr>
        <p:spPr>
          <a:xfrm flipV="1">
            <a:off x="4644733" y="5844884"/>
            <a:ext cx="1573357" cy="3463"/>
          </a:xfrm>
          <a:prstGeom prst="line">
            <a:avLst/>
          </a:prstGeom>
          <a:ln w="28575">
            <a:solidFill>
              <a:schemeClr val="accent1"/>
            </a:solidFill>
            <a:miter/>
            <a:tailEnd type="triangle"/>
          </a:ln>
        </p:spPr>
        <p:txBody>
          <a:bodyPr lIns="45719" rIns="45719"/>
          <a:lstStyle/>
          <a:p>
            <a:pPr/>
          </a:p>
        </p:txBody>
      </p:sp>
      <p:pic>
        <p:nvPicPr>
          <p:cNvPr id="499" name="Picture 46" descr="Picture 46"/>
          <p:cNvPicPr>
            <a:picLocks noChangeAspect="1"/>
          </p:cNvPicPr>
          <p:nvPr/>
        </p:nvPicPr>
        <p:blipFill>
          <a:blip r:embed="rId3">
            <a:extLst/>
          </a:blip>
          <a:stretch>
            <a:fillRect/>
          </a:stretch>
        </p:blipFill>
        <p:spPr>
          <a:xfrm>
            <a:off x="4622231" y="5255193"/>
            <a:ext cx="814479" cy="119548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500" name="Picture 46" descr="Picture 46"/>
          <p:cNvPicPr>
            <a:picLocks noChangeAspect="1"/>
          </p:cNvPicPr>
          <p:nvPr/>
        </p:nvPicPr>
        <p:blipFill>
          <a:blip r:embed="rId3">
            <a:extLst/>
          </a:blip>
          <a:stretch>
            <a:fillRect/>
          </a:stretch>
        </p:blipFill>
        <p:spPr>
          <a:xfrm>
            <a:off x="5774756" y="5683818"/>
            <a:ext cx="242979" cy="33823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grpSp>
        <p:nvGrpSpPr>
          <p:cNvPr id="503" name="Rectangle 99"/>
          <p:cNvGrpSpPr/>
          <p:nvPr/>
        </p:nvGrpSpPr>
        <p:grpSpPr>
          <a:xfrm>
            <a:off x="6227691" y="5529367"/>
            <a:ext cx="1725643" cy="612476"/>
            <a:chOff x="0" y="0"/>
            <a:chExt cx="1725641" cy="612475"/>
          </a:xfrm>
        </p:grpSpPr>
        <p:sp>
          <p:nvSpPr>
            <p:cNvPr id="501"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502" name="Service A"/>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Service A</a:t>
              </a:r>
            </a:p>
          </p:txBody>
        </p:sp>
      </p:grpSp>
      <p:pic>
        <p:nvPicPr>
          <p:cNvPr id="504" name="Graphic 20" descr="Graphic 20"/>
          <p:cNvPicPr>
            <a:picLocks noChangeAspect="1"/>
          </p:cNvPicPr>
          <p:nvPr/>
        </p:nvPicPr>
        <p:blipFill>
          <a:blip r:embed="rId4">
            <a:extLst/>
          </a:blip>
          <a:stretch>
            <a:fillRect/>
          </a:stretch>
        </p:blipFill>
        <p:spPr>
          <a:xfrm>
            <a:off x="6223863" y="5575563"/>
            <a:ext cx="514664" cy="514664"/>
          </a:xfrm>
          <a:prstGeom prst="rect">
            <a:avLst/>
          </a:prstGeom>
          <a:ln w="12700">
            <a:miter lim="400000"/>
          </a:ln>
        </p:spPr>
      </p:pic>
      <p:sp>
        <p:nvSpPr>
          <p:cNvPr id="505" name="Straight Arrow Connector 101"/>
          <p:cNvSpPr/>
          <p:nvPr/>
        </p:nvSpPr>
        <p:spPr>
          <a:xfrm flipV="1">
            <a:off x="7028583" y="5792065"/>
            <a:ext cx="971550" cy="3463"/>
          </a:xfrm>
          <a:prstGeom prst="line">
            <a:avLst/>
          </a:prstGeom>
          <a:ln w="28575">
            <a:solidFill>
              <a:schemeClr val="accent1"/>
            </a:solidFill>
            <a:miter/>
            <a:tailEnd type="triangle"/>
          </a:ln>
        </p:spPr>
        <p:txBody>
          <a:bodyPr lIns="45719" rIns="45719"/>
          <a:lstStyle/>
          <a:p>
            <a:pPr/>
          </a:p>
        </p:txBody>
      </p:sp>
      <p:grpSp>
        <p:nvGrpSpPr>
          <p:cNvPr id="508" name="Rectangle 102"/>
          <p:cNvGrpSpPr/>
          <p:nvPr/>
        </p:nvGrpSpPr>
        <p:grpSpPr>
          <a:xfrm>
            <a:off x="6284841" y="5615092"/>
            <a:ext cx="1725643" cy="612476"/>
            <a:chOff x="0" y="0"/>
            <a:chExt cx="1725641" cy="612475"/>
          </a:xfrm>
        </p:grpSpPr>
        <p:sp>
          <p:nvSpPr>
            <p:cNvPr id="506"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507" name="Service A"/>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Service A</a:t>
              </a:r>
            </a:p>
          </p:txBody>
        </p:sp>
      </p:grpSp>
      <p:pic>
        <p:nvPicPr>
          <p:cNvPr id="509" name="Graphic 20" descr="Graphic 20"/>
          <p:cNvPicPr>
            <a:picLocks noChangeAspect="1"/>
          </p:cNvPicPr>
          <p:nvPr/>
        </p:nvPicPr>
        <p:blipFill>
          <a:blip r:embed="rId4">
            <a:extLst/>
          </a:blip>
          <a:stretch>
            <a:fillRect/>
          </a:stretch>
        </p:blipFill>
        <p:spPr>
          <a:xfrm>
            <a:off x="6281013" y="5661288"/>
            <a:ext cx="514664" cy="514664"/>
          </a:xfrm>
          <a:prstGeom prst="rect">
            <a:avLst/>
          </a:prstGeom>
          <a:ln w="12700">
            <a:miter lim="400000"/>
          </a:ln>
        </p:spPr>
      </p:pic>
      <p:sp>
        <p:nvSpPr>
          <p:cNvPr id="510" name="Straight Arrow Connector 104"/>
          <p:cNvSpPr/>
          <p:nvPr/>
        </p:nvSpPr>
        <p:spPr>
          <a:xfrm flipV="1">
            <a:off x="7085733" y="5887315"/>
            <a:ext cx="971550" cy="3463"/>
          </a:xfrm>
          <a:prstGeom prst="line">
            <a:avLst/>
          </a:prstGeom>
          <a:ln w="28575">
            <a:solidFill>
              <a:schemeClr val="accent1"/>
            </a:solidFill>
            <a:miter/>
            <a:tailEnd type="triangle"/>
          </a:ln>
        </p:spPr>
        <p:txBody>
          <a:bodyPr lIns="45719" rIns="45719"/>
          <a:lstStyle/>
          <a:p>
            <a:pPr/>
          </a:p>
        </p:txBody>
      </p:sp>
      <p:grpSp>
        <p:nvGrpSpPr>
          <p:cNvPr id="513" name="Rectangle 105"/>
          <p:cNvGrpSpPr/>
          <p:nvPr/>
        </p:nvGrpSpPr>
        <p:grpSpPr>
          <a:xfrm>
            <a:off x="6341991" y="5710342"/>
            <a:ext cx="1725643" cy="612476"/>
            <a:chOff x="0" y="0"/>
            <a:chExt cx="1725641" cy="612475"/>
          </a:xfrm>
        </p:grpSpPr>
        <p:sp>
          <p:nvSpPr>
            <p:cNvPr id="511"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512" name="Service A"/>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Service A</a:t>
              </a:r>
            </a:p>
          </p:txBody>
        </p:sp>
      </p:grpSp>
      <p:pic>
        <p:nvPicPr>
          <p:cNvPr id="514" name="Graphic 20" descr="Graphic 20"/>
          <p:cNvPicPr>
            <a:picLocks noChangeAspect="1"/>
          </p:cNvPicPr>
          <p:nvPr/>
        </p:nvPicPr>
        <p:blipFill>
          <a:blip r:embed="rId4">
            <a:extLst/>
          </a:blip>
          <a:stretch>
            <a:fillRect/>
          </a:stretch>
        </p:blipFill>
        <p:spPr>
          <a:xfrm>
            <a:off x="6338163" y="5756538"/>
            <a:ext cx="514664" cy="514664"/>
          </a:xfrm>
          <a:prstGeom prst="rect">
            <a:avLst/>
          </a:prstGeom>
          <a:ln w="12700">
            <a:miter lim="400000"/>
          </a:ln>
        </p:spPr>
      </p:pic>
      <p:sp>
        <p:nvSpPr>
          <p:cNvPr id="515" name="Straight Arrow Connector 109"/>
          <p:cNvSpPr/>
          <p:nvPr/>
        </p:nvSpPr>
        <p:spPr>
          <a:xfrm>
            <a:off x="2853170" y="2217591"/>
            <a:ext cx="1706705" cy="492705"/>
          </a:xfrm>
          <a:prstGeom prst="line">
            <a:avLst/>
          </a:prstGeom>
          <a:ln w="19050">
            <a:solidFill>
              <a:srgbClr val="C55A11"/>
            </a:solidFill>
            <a:miter/>
            <a:tailEnd type="triangle"/>
          </a:ln>
        </p:spPr>
        <p:txBody>
          <a:bodyPr lIns="45719" rIns="45719"/>
          <a:lstStyle/>
          <a:p>
            <a:pPr/>
          </a:p>
        </p:txBody>
      </p:sp>
      <p:sp>
        <p:nvSpPr>
          <p:cNvPr id="516" name="Straight Arrow Connector 110"/>
          <p:cNvSpPr/>
          <p:nvPr/>
        </p:nvSpPr>
        <p:spPr>
          <a:xfrm>
            <a:off x="2833254" y="2559625"/>
            <a:ext cx="1736147" cy="1711038"/>
          </a:xfrm>
          <a:prstGeom prst="line">
            <a:avLst/>
          </a:prstGeom>
          <a:ln w="19050">
            <a:solidFill>
              <a:srgbClr val="C55A11"/>
            </a:solidFill>
            <a:miter/>
            <a:tailEnd type="triangle"/>
          </a:ln>
        </p:spPr>
        <p:txBody>
          <a:bodyPr lIns="45719" rIns="45719"/>
          <a:lstStyle/>
          <a:p>
            <a:pPr/>
          </a:p>
        </p:txBody>
      </p:sp>
      <p:sp>
        <p:nvSpPr>
          <p:cNvPr id="517" name="Straight Arrow Connector 111"/>
          <p:cNvSpPr/>
          <p:nvPr/>
        </p:nvSpPr>
        <p:spPr>
          <a:xfrm>
            <a:off x="2450522" y="2598590"/>
            <a:ext cx="2125806" cy="3312106"/>
          </a:xfrm>
          <a:prstGeom prst="line">
            <a:avLst/>
          </a:prstGeom>
          <a:ln w="19050">
            <a:solidFill>
              <a:srgbClr val="C55A11"/>
            </a:solidFill>
            <a:miter/>
            <a:tailEnd type="triangle"/>
          </a:ln>
        </p:spPr>
        <p:txBody>
          <a:bodyPr lIns="45719" rIns="45719"/>
          <a:lstStyle/>
          <a:p>
            <a:pPr/>
          </a:p>
        </p:txBody>
      </p:sp>
      <p:sp>
        <p:nvSpPr>
          <p:cNvPr id="518" name="TextBox 112"/>
          <p:cNvSpPr txBox="1"/>
          <p:nvPr/>
        </p:nvSpPr>
        <p:spPr>
          <a:xfrm>
            <a:off x="6903719" y="2009774"/>
            <a:ext cx="1565912"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stStyle>
          <a:p>
            <a:pPr/>
            <a:r>
              <a:t>Worker 1</a:t>
            </a:r>
          </a:p>
        </p:txBody>
      </p:sp>
      <p:sp>
        <p:nvSpPr>
          <p:cNvPr id="519" name="TextBox 114"/>
          <p:cNvSpPr txBox="1"/>
          <p:nvPr/>
        </p:nvSpPr>
        <p:spPr>
          <a:xfrm>
            <a:off x="6903719" y="3552823"/>
            <a:ext cx="1565911"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stStyle>
          <a:p>
            <a:pPr/>
            <a:r>
              <a:t>Worker 2</a:t>
            </a:r>
          </a:p>
        </p:txBody>
      </p:sp>
      <p:sp>
        <p:nvSpPr>
          <p:cNvPr id="520" name="TextBox 115"/>
          <p:cNvSpPr txBox="1"/>
          <p:nvPr/>
        </p:nvSpPr>
        <p:spPr>
          <a:xfrm>
            <a:off x="6903719" y="5067298"/>
            <a:ext cx="1565911"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stStyle>
          <a:p>
            <a:pPr/>
            <a:r>
              <a:t>Worker 3</a:t>
            </a:r>
          </a:p>
        </p:txBody>
      </p:sp>
      <p:grpSp>
        <p:nvGrpSpPr>
          <p:cNvPr id="523" name="Rectangle 30"/>
          <p:cNvGrpSpPr/>
          <p:nvPr/>
        </p:nvGrpSpPr>
        <p:grpSpPr>
          <a:xfrm>
            <a:off x="1062330" y="1970609"/>
            <a:ext cx="1773267" cy="622001"/>
            <a:chOff x="0" y="0"/>
            <a:chExt cx="1773266" cy="622000"/>
          </a:xfrm>
        </p:grpSpPr>
        <p:sp>
          <p:nvSpPr>
            <p:cNvPr id="521" name="Rectangle"/>
            <p:cNvSpPr/>
            <p:nvPr/>
          </p:nvSpPr>
          <p:spPr>
            <a:xfrm>
              <a:off x="0" y="-1"/>
              <a:ext cx="1773267" cy="622002"/>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r"/>
            </a:p>
          </p:txBody>
        </p:sp>
        <p:sp>
          <p:nvSpPr>
            <p:cNvPr id="522" name="DNS"/>
            <p:cNvSpPr txBox="1"/>
            <p:nvPr/>
          </p:nvSpPr>
          <p:spPr>
            <a:xfrm>
              <a:off x="45720" y="144456"/>
              <a:ext cx="1681827"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lstStyle>
            <a:p>
              <a:pPr/>
              <a:r>
                <a:t>DNS</a:t>
              </a:r>
            </a:p>
          </p:txBody>
        </p:sp>
      </p:grpSp>
      <p:pic>
        <p:nvPicPr>
          <p:cNvPr id="524" name="Graphic 72" descr="Graphic 72"/>
          <p:cNvPicPr>
            <a:picLocks noChangeAspect="1"/>
          </p:cNvPicPr>
          <p:nvPr/>
        </p:nvPicPr>
        <p:blipFill>
          <a:blip r:embed="rId6">
            <a:extLst/>
          </a:blip>
          <a:stretch>
            <a:fillRect/>
          </a:stretch>
        </p:blipFill>
        <p:spPr>
          <a:xfrm>
            <a:off x="1114425" y="2028824"/>
            <a:ext cx="466725" cy="485776"/>
          </a:xfrm>
          <a:prstGeom prst="rect">
            <a:avLst/>
          </a:prstGeom>
          <a:ln w="12700">
            <a:miter lim="400000"/>
          </a:ln>
        </p:spPr>
      </p:pic>
      <p:sp>
        <p:nvSpPr>
          <p:cNvPr id="525" name="TextBox 116"/>
          <p:cNvSpPr txBox="1"/>
          <p:nvPr/>
        </p:nvSpPr>
        <p:spPr>
          <a:xfrm>
            <a:off x="3724275" y="2343149"/>
            <a:ext cx="561975" cy="361664"/>
          </a:xfrm>
          <a:prstGeom prst="rect">
            <a:avLst/>
          </a:prstGeom>
          <a:solidFill>
            <a:srgbClr val="E7E6E6"/>
          </a:solidFill>
          <a:ln w="28575">
            <a:solidFill>
              <a:srgbClr val="000000"/>
            </a:solidFill>
          </a:ln>
          <a:extLst>
            <a:ext uri="{C572A759-6A51-4108-AA02-DFA0A04FC94B}">
              <ma14:wrappingTextBoxFlag xmlns:ma14="http://schemas.microsoft.com/office/mac/drawingml/2011/main" val="1"/>
            </a:ext>
          </a:extLst>
        </p:spPr>
        <p:txBody>
          <a:bodyPr lIns="45719" rIns="45719">
            <a:spAutoFit/>
          </a:bodyPr>
          <a:lstStyle/>
          <a:p>
            <a:pPr/>
            <a:r>
              <a:t>NLB</a:t>
            </a:r>
          </a:p>
        </p:txBody>
      </p:sp>
      <p:sp>
        <p:nvSpPr>
          <p:cNvPr id="526" name="TextBox 117"/>
          <p:cNvSpPr txBox="1"/>
          <p:nvPr/>
        </p:nvSpPr>
        <p:spPr>
          <a:xfrm>
            <a:off x="3724273" y="3619499"/>
            <a:ext cx="561976" cy="361664"/>
          </a:xfrm>
          <a:prstGeom prst="rect">
            <a:avLst/>
          </a:prstGeom>
          <a:solidFill>
            <a:srgbClr val="E7E6E6"/>
          </a:solidFill>
          <a:ln w="28575">
            <a:solidFill>
              <a:srgbClr val="000000"/>
            </a:solidFill>
          </a:ln>
          <a:extLst>
            <a:ext uri="{C572A759-6A51-4108-AA02-DFA0A04FC94B}">
              <ma14:wrappingTextBoxFlag xmlns:ma14="http://schemas.microsoft.com/office/mac/drawingml/2011/main" val="1"/>
            </a:ext>
          </a:extLst>
        </p:spPr>
        <p:txBody>
          <a:bodyPr lIns="45719" rIns="45719">
            <a:spAutoFit/>
          </a:bodyPr>
          <a:lstStyle/>
          <a:p>
            <a:pPr/>
            <a:r>
              <a:t>NLB</a:t>
            </a:r>
          </a:p>
        </p:txBody>
      </p:sp>
      <p:grpSp>
        <p:nvGrpSpPr>
          <p:cNvPr id="529" name="Rectangle 119"/>
          <p:cNvGrpSpPr/>
          <p:nvPr/>
        </p:nvGrpSpPr>
        <p:grpSpPr>
          <a:xfrm>
            <a:off x="119355" y="4008959"/>
            <a:ext cx="1773267" cy="622001"/>
            <a:chOff x="0" y="0"/>
            <a:chExt cx="1773266" cy="622000"/>
          </a:xfrm>
        </p:grpSpPr>
        <p:sp>
          <p:nvSpPr>
            <p:cNvPr id="527" name="Rectangle"/>
            <p:cNvSpPr/>
            <p:nvPr/>
          </p:nvSpPr>
          <p:spPr>
            <a:xfrm>
              <a:off x="0" y="-1"/>
              <a:ext cx="1773267" cy="622002"/>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r"/>
            </a:p>
          </p:txBody>
        </p:sp>
        <p:sp>
          <p:nvSpPr>
            <p:cNvPr id="528" name="Client"/>
            <p:cNvSpPr txBox="1"/>
            <p:nvPr/>
          </p:nvSpPr>
          <p:spPr>
            <a:xfrm>
              <a:off x="45720" y="144456"/>
              <a:ext cx="1681827"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lstStyle>
            <a:p>
              <a:pPr/>
              <a:r>
                <a:t>Client</a:t>
              </a:r>
            </a:p>
          </p:txBody>
        </p:sp>
      </p:grpSp>
      <p:pic>
        <p:nvPicPr>
          <p:cNvPr id="530" name="Graphic 72" descr="Graphic 72"/>
          <p:cNvPicPr>
            <a:picLocks noChangeAspect="1"/>
          </p:cNvPicPr>
          <p:nvPr/>
        </p:nvPicPr>
        <p:blipFill>
          <a:blip r:embed="rId6">
            <a:extLst/>
          </a:blip>
          <a:stretch>
            <a:fillRect/>
          </a:stretch>
        </p:blipFill>
        <p:spPr>
          <a:xfrm>
            <a:off x="171450" y="4067173"/>
            <a:ext cx="466725" cy="485776"/>
          </a:xfrm>
          <a:prstGeom prst="rect">
            <a:avLst/>
          </a:prstGeom>
          <a:ln w="12700">
            <a:miter lim="400000"/>
          </a:ln>
        </p:spPr>
      </p:pic>
      <p:sp>
        <p:nvSpPr>
          <p:cNvPr id="531" name="TextBox 121"/>
          <p:cNvSpPr txBox="1"/>
          <p:nvPr/>
        </p:nvSpPr>
        <p:spPr>
          <a:xfrm>
            <a:off x="3560444" y="2724149"/>
            <a:ext cx="937262" cy="2483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169.15.23.81</a:t>
            </a:r>
          </a:p>
        </p:txBody>
      </p:sp>
      <p:sp>
        <p:nvSpPr>
          <p:cNvPr id="532" name="TextBox 122"/>
          <p:cNvSpPr txBox="1"/>
          <p:nvPr/>
        </p:nvSpPr>
        <p:spPr>
          <a:xfrm>
            <a:off x="3560444" y="4010023"/>
            <a:ext cx="937262" cy="2483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169.15.24.43</a:t>
            </a:r>
          </a:p>
        </p:txBody>
      </p:sp>
      <p:sp>
        <p:nvSpPr>
          <p:cNvPr id="533" name="TextBox 123"/>
          <p:cNvSpPr txBox="1"/>
          <p:nvPr/>
        </p:nvSpPr>
        <p:spPr>
          <a:xfrm>
            <a:off x="3560444" y="5562598"/>
            <a:ext cx="937262" cy="2483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169.15.25.12</a:t>
            </a:r>
          </a:p>
        </p:txBody>
      </p:sp>
      <p:sp>
        <p:nvSpPr>
          <p:cNvPr id="534" name="TextBox 124"/>
          <p:cNvSpPr txBox="1"/>
          <p:nvPr/>
        </p:nvSpPr>
        <p:spPr>
          <a:xfrm>
            <a:off x="321944" y="1142999"/>
            <a:ext cx="2613662" cy="81980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mn-lt"/>
                <a:ea typeface="+mn-ea"/>
                <a:cs typeface="+mn-cs"/>
                <a:sym typeface="Helvetica"/>
              </a:defRPr>
            </a:pPr>
            <a:r>
              <a:t>DNS Response</a:t>
            </a:r>
          </a:p>
          <a:p>
            <a:pPr>
              <a:defRPr sz="1200"/>
            </a:pPr>
            <a:r>
              <a:t>my-istio-cluster.com IN A 169.15.23.81</a:t>
            </a:r>
          </a:p>
          <a:p>
            <a:pPr>
              <a:defRPr sz="1200"/>
            </a:pPr>
            <a:r>
              <a:t>my-istio-cluster.com IN A 169.15.24.43</a:t>
            </a:r>
          </a:p>
          <a:p>
            <a:pPr>
              <a:defRPr sz="1200"/>
            </a:pPr>
            <a:r>
              <a:t>my-istio-cluster.com IN A 169.15.25.12</a:t>
            </a:r>
          </a:p>
        </p:txBody>
      </p:sp>
      <p:sp>
        <p:nvSpPr>
          <p:cNvPr id="535" name="TextBox 129"/>
          <p:cNvSpPr txBox="1"/>
          <p:nvPr/>
        </p:nvSpPr>
        <p:spPr>
          <a:xfrm>
            <a:off x="2912744" y="1838324"/>
            <a:ext cx="937262" cy="43880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Health Checks</a:t>
            </a:r>
          </a:p>
        </p:txBody>
      </p:sp>
      <p:sp>
        <p:nvSpPr>
          <p:cNvPr id="536" name="Straight Arrow Connector 130"/>
          <p:cNvSpPr/>
          <p:nvPr/>
        </p:nvSpPr>
        <p:spPr>
          <a:xfrm>
            <a:off x="1911058" y="4333871"/>
            <a:ext cx="2687782" cy="1187163"/>
          </a:xfrm>
          <a:prstGeom prst="line">
            <a:avLst/>
          </a:prstGeom>
          <a:ln w="28575">
            <a:solidFill>
              <a:schemeClr val="accent1"/>
            </a:solidFill>
            <a:miter/>
            <a:tailEnd type="triangle"/>
          </a:ln>
        </p:spPr>
        <p:txBody>
          <a:bodyPr lIns="45719" rIns="45719"/>
          <a:lstStyle/>
          <a:p>
            <a:pPr/>
          </a:p>
        </p:txBody>
      </p:sp>
      <p:sp>
        <p:nvSpPr>
          <p:cNvPr id="537" name="TextBox 118"/>
          <p:cNvSpPr txBox="1"/>
          <p:nvPr/>
        </p:nvSpPr>
        <p:spPr>
          <a:xfrm>
            <a:off x="3724273" y="5162549"/>
            <a:ext cx="561976" cy="361664"/>
          </a:xfrm>
          <a:prstGeom prst="rect">
            <a:avLst/>
          </a:prstGeom>
          <a:solidFill>
            <a:srgbClr val="E7E6E6"/>
          </a:solidFill>
          <a:ln w="28575">
            <a:solidFill>
              <a:srgbClr val="000000"/>
            </a:solidFill>
          </a:ln>
          <a:extLst>
            <a:ext uri="{C572A759-6A51-4108-AA02-DFA0A04FC94B}">
              <ma14:wrappingTextBoxFlag xmlns:ma14="http://schemas.microsoft.com/office/mac/drawingml/2011/main" val="1"/>
            </a:ext>
          </a:extLst>
        </p:spPr>
        <p:txBody>
          <a:bodyPr lIns="45719" rIns="45719">
            <a:spAutoFit/>
          </a:bodyPr>
          <a:lstStyle/>
          <a:p>
            <a:pPr/>
            <a:r>
              <a:t>NLB</a:t>
            </a:r>
          </a:p>
        </p:txBody>
      </p:sp>
      <p:sp>
        <p:nvSpPr>
          <p:cNvPr id="538" name="TextBox 132"/>
          <p:cNvSpPr txBox="1"/>
          <p:nvPr/>
        </p:nvSpPr>
        <p:spPr>
          <a:xfrm>
            <a:off x="8696756" y="1744332"/>
            <a:ext cx="3406033" cy="21278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b="1" sz="2000">
                <a:latin typeface="Arial"/>
                <a:ea typeface="Arial"/>
                <a:cs typeface="Arial"/>
                <a:sym typeface="Arial"/>
              </a:defRPr>
            </a:pPr>
            <a:r>
              <a:t>Multi-zone cluster</a:t>
            </a:r>
            <a:endParaRPr sz="2400"/>
          </a:p>
          <a:p>
            <a:pPr marL="285750" indent="-285750">
              <a:buSzPct val="100000"/>
              <a:buFont typeface="Arial"/>
              <a:buChar char="•"/>
              <a:defRPr b="1" sz="2000">
                <a:latin typeface="Arial"/>
                <a:ea typeface="Arial"/>
                <a:cs typeface="Arial"/>
                <a:sym typeface="Arial"/>
              </a:defRPr>
            </a:pPr>
          </a:p>
          <a:p>
            <a:pPr marL="285750" indent="-285750">
              <a:buSzPct val="100000"/>
              <a:buFont typeface="Arial"/>
              <a:buChar char="•"/>
              <a:defRPr b="1" sz="2000">
                <a:latin typeface="Arial"/>
                <a:ea typeface="Arial"/>
                <a:cs typeface="Arial"/>
                <a:sym typeface="Arial"/>
              </a:defRPr>
            </a:pPr>
            <a:r>
              <a:t>Network Load Balancer</a:t>
            </a:r>
          </a:p>
          <a:p>
            <a:pPr marL="285750" indent="-285750">
              <a:buSzPct val="100000"/>
              <a:buFont typeface="Arial"/>
              <a:buChar char="•"/>
              <a:defRPr b="1" sz="2000">
                <a:latin typeface="Arial"/>
                <a:ea typeface="Arial"/>
                <a:cs typeface="Arial"/>
                <a:sym typeface="Arial"/>
              </a:defRPr>
            </a:pPr>
          </a:p>
          <a:p>
            <a:pPr marL="285750" indent="-285750">
              <a:buSzPct val="100000"/>
              <a:buFont typeface="Arial"/>
              <a:buChar char="•"/>
              <a:defRPr b="1" sz="2000">
                <a:latin typeface="Arial"/>
                <a:ea typeface="Arial"/>
                <a:cs typeface="Arial"/>
                <a:sym typeface="Arial"/>
              </a:defRPr>
            </a:pPr>
            <a:r>
              <a:t>Health checks</a:t>
            </a:r>
          </a:p>
          <a:p>
            <a:pPr marL="285750" indent="-285750">
              <a:buSzPct val="100000"/>
              <a:buFont typeface="Arial"/>
              <a:buChar char="•"/>
              <a:defRPr b="1" sz="2000">
                <a:latin typeface="Arial"/>
                <a:ea typeface="Arial"/>
                <a:cs typeface="Arial"/>
                <a:sym typeface="Arial"/>
              </a:defRPr>
            </a:pPr>
          </a:p>
          <a:p>
            <a:pPr marL="285750" indent="-285750">
              <a:buSzPct val="100000"/>
              <a:buFont typeface="Arial"/>
              <a:buChar char="•"/>
              <a:defRPr b="1" sz="2000">
                <a:latin typeface="Arial"/>
                <a:ea typeface="Arial"/>
                <a:cs typeface="Arial"/>
                <a:sym typeface="Arial"/>
              </a:defRPr>
            </a:pPr>
            <a:r>
              <a:t>Clone Istio Service</a:t>
            </a:r>
          </a:p>
        </p:txBody>
      </p:sp>
      <p:sp>
        <p:nvSpPr>
          <p:cNvPr id="539" name="TextBox 133"/>
          <p:cNvSpPr txBox="1"/>
          <p:nvPr/>
        </p:nvSpPr>
        <p:spPr>
          <a:xfrm>
            <a:off x="960119" y="3181349"/>
            <a:ext cx="1537336" cy="24830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my-istio-cluster.com</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45" name="Rectangle 49"/>
          <p:cNvGrpSpPr/>
          <p:nvPr/>
        </p:nvGrpSpPr>
        <p:grpSpPr>
          <a:xfrm>
            <a:off x="4481996" y="5228119"/>
            <a:ext cx="3254374" cy="1209388"/>
            <a:chOff x="0" y="-173"/>
            <a:chExt cx="3254373" cy="1209387"/>
          </a:xfrm>
        </p:grpSpPr>
        <p:sp>
          <p:nvSpPr>
            <p:cNvPr id="543" name="Rectangle"/>
            <p:cNvSpPr/>
            <p:nvPr/>
          </p:nvSpPr>
          <p:spPr>
            <a:xfrm>
              <a:off x="0" y="8259"/>
              <a:ext cx="3254374" cy="1192522"/>
            </a:xfrm>
            <a:prstGeom prst="rect">
              <a:avLst/>
            </a:prstGeom>
            <a:solidFill>
              <a:srgbClr val="D9D9D9"/>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544" name="Istio Control Plane"/>
            <p:cNvSpPr txBox="1"/>
            <p:nvPr/>
          </p:nvSpPr>
          <p:spPr>
            <a:xfrm>
              <a:off x="45719" y="-174"/>
              <a:ext cx="3162935" cy="12093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p>
            <a:p>
              <a:pPr algn="ctr"/>
            </a:p>
            <a:p>
              <a:pPr algn="ctr"/>
            </a:p>
            <a:p>
              <a:pPr algn="ctr"/>
              <a:r>
                <a:t>Istio Control Plane</a:t>
              </a:r>
            </a:p>
          </p:txBody>
        </p:sp>
      </p:grpSp>
      <p:sp>
        <p:nvSpPr>
          <p:cNvPr id="546" name="Rectangle 23"/>
          <p:cNvSpPr/>
          <p:nvPr/>
        </p:nvSpPr>
        <p:spPr>
          <a:xfrm>
            <a:off x="6646251" y="2016025"/>
            <a:ext cx="2176073" cy="2500859"/>
          </a:xfrm>
          <a:prstGeom prst="rect">
            <a:avLst/>
          </a:prstGeom>
          <a:solidFill>
            <a:srgbClr val="D9D9D9"/>
          </a:solidFill>
          <a:ln w="12700">
            <a:solidFill>
              <a:srgbClr val="32538F"/>
            </a:solidFill>
            <a:miter/>
          </a:ln>
        </p:spPr>
        <p:txBody>
          <a:bodyPr lIns="45719" rIns="45719" anchor="ctr"/>
          <a:lstStyle/>
          <a:p>
            <a:pPr algn="ctr">
              <a:defRPr>
                <a:solidFill>
                  <a:srgbClr val="FFFFFF"/>
                </a:solidFill>
              </a:defRPr>
            </a:pPr>
          </a:p>
        </p:txBody>
      </p:sp>
      <p:grpSp>
        <p:nvGrpSpPr>
          <p:cNvPr id="549" name="Rectangle 24"/>
          <p:cNvGrpSpPr/>
          <p:nvPr/>
        </p:nvGrpSpPr>
        <p:grpSpPr>
          <a:xfrm>
            <a:off x="6760475" y="3732734"/>
            <a:ext cx="1935193" cy="612476"/>
            <a:chOff x="0" y="0"/>
            <a:chExt cx="1935191" cy="612475"/>
          </a:xfrm>
        </p:grpSpPr>
        <p:sp>
          <p:nvSpPr>
            <p:cNvPr id="547" name="Rectangle"/>
            <p:cNvSpPr/>
            <p:nvPr/>
          </p:nvSpPr>
          <p:spPr>
            <a:xfrm>
              <a:off x="0" y="-1"/>
              <a:ext cx="193519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548" name="Proxy"/>
            <p:cNvSpPr txBox="1"/>
            <p:nvPr/>
          </p:nvSpPr>
          <p:spPr>
            <a:xfrm>
              <a:off x="45720" y="139693"/>
              <a:ext cx="184375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Proxy</a:t>
              </a:r>
            </a:p>
          </p:txBody>
        </p:sp>
      </p:grpSp>
      <p:sp>
        <p:nvSpPr>
          <p:cNvPr id="550" name="Hexagon 25"/>
          <p:cNvSpPr/>
          <p:nvPr/>
        </p:nvSpPr>
        <p:spPr>
          <a:xfrm rot="16140000">
            <a:off x="6830917" y="3848472"/>
            <a:ext cx="428102" cy="382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824" y="0"/>
                </a:lnTo>
                <a:lnTo>
                  <a:pt x="16776" y="0"/>
                </a:lnTo>
                <a:lnTo>
                  <a:pt x="21600" y="10800"/>
                </a:lnTo>
                <a:lnTo>
                  <a:pt x="16776" y="21600"/>
                </a:lnTo>
                <a:lnTo>
                  <a:pt x="4824" y="21600"/>
                </a:lnTo>
                <a:close/>
              </a:path>
            </a:pathLst>
          </a:custGeom>
          <a:solidFill>
            <a:srgbClr val="FFFFFF"/>
          </a:solidFill>
          <a:ln w="28575">
            <a:solidFill>
              <a:srgbClr val="7030A0"/>
            </a:solidFill>
            <a:miter/>
          </a:ln>
        </p:spPr>
        <p:txBody>
          <a:bodyPr lIns="45719" rIns="45719" anchor="ctr"/>
          <a:lstStyle/>
          <a:p>
            <a:pPr algn="ctr">
              <a:defRPr>
                <a:solidFill>
                  <a:srgbClr val="FFFFFF"/>
                </a:solidFill>
              </a:defRPr>
            </a:pPr>
          </a:p>
        </p:txBody>
      </p:sp>
      <p:grpSp>
        <p:nvGrpSpPr>
          <p:cNvPr id="553" name="Rectangle 26"/>
          <p:cNvGrpSpPr/>
          <p:nvPr/>
        </p:nvGrpSpPr>
        <p:grpSpPr>
          <a:xfrm>
            <a:off x="6760474" y="2233716"/>
            <a:ext cx="1935193" cy="612476"/>
            <a:chOff x="0" y="0"/>
            <a:chExt cx="1935191" cy="612475"/>
          </a:xfrm>
        </p:grpSpPr>
        <p:sp>
          <p:nvSpPr>
            <p:cNvPr id="551" name="Rectangle"/>
            <p:cNvSpPr/>
            <p:nvPr/>
          </p:nvSpPr>
          <p:spPr>
            <a:xfrm>
              <a:off x="0" y="-1"/>
              <a:ext cx="193519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552" name="Service B"/>
            <p:cNvSpPr txBox="1"/>
            <p:nvPr/>
          </p:nvSpPr>
          <p:spPr>
            <a:xfrm>
              <a:off x="45720" y="139693"/>
              <a:ext cx="184375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Service B</a:t>
              </a:r>
            </a:p>
          </p:txBody>
        </p:sp>
      </p:grpSp>
      <p:pic>
        <p:nvPicPr>
          <p:cNvPr id="554" name="Graphic 20" descr="Graphic 20"/>
          <p:cNvPicPr>
            <a:picLocks noChangeAspect="1"/>
          </p:cNvPicPr>
          <p:nvPr/>
        </p:nvPicPr>
        <p:blipFill>
          <a:blip r:embed="rId3">
            <a:extLst/>
          </a:blip>
          <a:stretch>
            <a:fillRect/>
          </a:stretch>
        </p:blipFill>
        <p:spPr>
          <a:xfrm>
            <a:off x="6785223" y="2279913"/>
            <a:ext cx="514664" cy="514664"/>
          </a:xfrm>
          <a:prstGeom prst="rect">
            <a:avLst/>
          </a:prstGeom>
          <a:ln w="12700">
            <a:miter lim="400000"/>
          </a:ln>
        </p:spPr>
      </p:pic>
      <p:sp>
        <p:nvSpPr>
          <p:cNvPr id="555" name="Straight Arrow Connector 28"/>
          <p:cNvSpPr/>
          <p:nvPr/>
        </p:nvSpPr>
        <p:spPr>
          <a:xfrm>
            <a:off x="7718986" y="2851413"/>
            <a:ext cx="2501" cy="889418"/>
          </a:xfrm>
          <a:prstGeom prst="line">
            <a:avLst/>
          </a:prstGeom>
          <a:ln w="28575">
            <a:solidFill>
              <a:schemeClr val="accent1"/>
            </a:solidFill>
            <a:miter/>
            <a:headEnd type="triangle"/>
            <a:tailEnd type="triangle"/>
          </a:ln>
        </p:spPr>
        <p:txBody>
          <a:bodyPr lIns="45719" rIns="45719"/>
          <a:lstStyle/>
          <a:p>
            <a:pPr/>
          </a:p>
        </p:txBody>
      </p:sp>
      <p:sp>
        <p:nvSpPr>
          <p:cNvPr id="556" name="Rectangle 17"/>
          <p:cNvSpPr/>
          <p:nvPr/>
        </p:nvSpPr>
        <p:spPr>
          <a:xfrm>
            <a:off x="3389317" y="2016025"/>
            <a:ext cx="2176073" cy="2500860"/>
          </a:xfrm>
          <a:prstGeom prst="rect">
            <a:avLst/>
          </a:prstGeom>
          <a:solidFill>
            <a:srgbClr val="D9D9D9"/>
          </a:solidFill>
          <a:ln w="12700">
            <a:solidFill>
              <a:srgbClr val="32538F"/>
            </a:solidFill>
            <a:miter/>
          </a:ln>
        </p:spPr>
        <p:txBody>
          <a:bodyPr lIns="45719" rIns="45719" anchor="ctr"/>
          <a:lstStyle/>
          <a:p>
            <a:pPr algn="ctr">
              <a:defRPr>
                <a:solidFill>
                  <a:srgbClr val="FFFFFF"/>
                </a:solidFill>
              </a:defRPr>
            </a:pPr>
          </a:p>
        </p:txBody>
      </p:sp>
      <p:sp>
        <p:nvSpPr>
          <p:cNvPr id="557"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MTLS and probes</a:t>
            </a:r>
          </a:p>
        </p:txBody>
      </p:sp>
      <p:grpSp>
        <p:nvGrpSpPr>
          <p:cNvPr id="560" name="Rectangle 5"/>
          <p:cNvGrpSpPr/>
          <p:nvPr/>
        </p:nvGrpSpPr>
        <p:grpSpPr>
          <a:xfrm>
            <a:off x="243181" y="3732736"/>
            <a:ext cx="1935192" cy="612476"/>
            <a:chOff x="0" y="0"/>
            <a:chExt cx="1935191" cy="612475"/>
          </a:xfrm>
        </p:grpSpPr>
        <p:sp>
          <p:nvSpPr>
            <p:cNvPr id="558" name="Rectangle"/>
            <p:cNvSpPr/>
            <p:nvPr/>
          </p:nvSpPr>
          <p:spPr>
            <a:xfrm>
              <a:off x="0" y="-1"/>
              <a:ext cx="193519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r"/>
            </a:p>
          </p:txBody>
        </p:sp>
        <p:sp>
          <p:nvSpPr>
            <p:cNvPr id="559" name="Ingress Proxy"/>
            <p:cNvSpPr txBox="1"/>
            <p:nvPr/>
          </p:nvSpPr>
          <p:spPr>
            <a:xfrm>
              <a:off x="45720" y="139693"/>
              <a:ext cx="184375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lstStyle>
            <a:p>
              <a:pPr/>
              <a:r>
                <a:t>Ingress Proxy</a:t>
              </a:r>
            </a:p>
          </p:txBody>
        </p:sp>
      </p:grpSp>
      <p:sp>
        <p:nvSpPr>
          <p:cNvPr id="561" name="Hexagon 6"/>
          <p:cNvSpPr/>
          <p:nvPr/>
        </p:nvSpPr>
        <p:spPr>
          <a:xfrm rot="16140000">
            <a:off x="313622" y="3848474"/>
            <a:ext cx="428103" cy="382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824" y="0"/>
                </a:lnTo>
                <a:lnTo>
                  <a:pt x="16776" y="0"/>
                </a:lnTo>
                <a:lnTo>
                  <a:pt x="21600" y="10800"/>
                </a:lnTo>
                <a:lnTo>
                  <a:pt x="16776" y="21600"/>
                </a:lnTo>
                <a:lnTo>
                  <a:pt x="4824" y="21600"/>
                </a:lnTo>
                <a:close/>
              </a:path>
            </a:pathLst>
          </a:custGeom>
          <a:solidFill>
            <a:srgbClr val="FFFFFF"/>
          </a:solidFill>
          <a:ln w="28575">
            <a:solidFill>
              <a:srgbClr val="7030A0"/>
            </a:solidFill>
            <a:miter/>
          </a:ln>
        </p:spPr>
        <p:txBody>
          <a:bodyPr lIns="45719" rIns="45719" anchor="ctr"/>
          <a:lstStyle/>
          <a:p>
            <a:pPr algn="ctr">
              <a:defRPr>
                <a:solidFill>
                  <a:srgbClr val="FFFFFF"/>
                </a:solidFill>
              </a:defRPr>
            </a:pPr>
          </a:p>
        </p:txBody>
      </p:sp>
      <p:grpSp>
        <p:nvGrpSpPr>
          <p:cNvPr id="564" name="Rectangle 7"/>
          <p:cNvGrpSpPr/>
          <p:nvPr/>
        </p:nvGrpSpPr>
        <p:grpSpPr>
          <a:xfrm>
            <a:off x="3503541" y="3732734"/>
            <a:ext cx="1935193" cy="612476"/>
            <a:chOff x="0" y="0"/>
            <a:chExt cx="1935191" cy="612475"/>
          </a:xfrm>
        </p:grpSpPr>
        <p:sp>
          <p:nvSpPr>
            <p:cNvPr id="562" name="Rectangle"/>
            <p:cNvSpPr/>
            <p:nvPr/>
          </p:nvSpPr>
          <p:spPr>
            <a:xfrm>
              <a:off x="0" y="-1"/>
              <a:ext cx="193519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563" name="Proxy"/>
            <p:cNvSpPr txBox="1"/>
            <p:nvPr/>
          </p:nvSpPr>
          <p:spPr>
            <a:xfrm>
              <a:off x="45720" y="139693"/>
              <a:ext cx="184375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Proxy</a:t>
              </a:r>
            </a:p>
          </p:txBody>
        </p:sp>
      </p:grpSp>
      <p:sp>
        <p:nvSpPr>
          <p:cNvPr id="565" name="Hexagon 8"/>
          <p:cNvSpPr/>
          <p:nvPr/>
        </p:nvSpPr>
        <p:spPr>
          <a:xfrm rot="16140000">
            <a:off x="3573984" y="3848472"/>
            <a:ext cx="428102" cy="382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824" y="0"/>
                </a:lnTo>
                <a:lnTo>
                  <a:pt x="16776" y="0"/>
                </a:lnTo>
                <a:lnTo>
                  <a:pt x="21600" y="10800"/>
                </a:lnTo>
                <a:lnTo>
                  <a:pt x="16776" y="21600"/>
                </a:lnTo>
                <a:lnTo>
                  <a:pt x="4824" y="21600"/>
                </a:lnTo>
                <a:close/>
              </a:path>
            </a:pathLst>
          </a:custGeom>
          <a:solidFill>
            <a:srgbClr val="FFFFFF"/>
          </a:solidFill>
          <a:ln w="28575">
            <a:solidFill>
              <a:srgbClr val="7030A0"/>
            </a:solidFill>
            <a:miter/>
          </a:ln>
        </p:spPr>
        <p:txBody>
          <a:bodyPr lIns="45719" rIns="45719" anchor="ctr"/>
          <a:lstStyle/>
          <a:p>
            <a:pPr algn="ctr">
              <a:defRPr>
                <a:solidFill>
                  <a:srgbClr val="FFFFFF"/>
                </a:solidFill>
              </a:defRPr>
            </a:pPr>
          </a:p>
        </p:txBody>
      </p:sp>
      <p:grpSp>
        <p:nvGrpSpPr>
          <p:cNvPr id="568" name="Rectangle 11"/>
          <p:cNvGrpSpPr/>
          <p:nvPr/>
        </p:nvGrpSpPr>
        <p:grpSpPr>
          <a:xfrm>
            <a:off x="9997464" y="3732736"/>
            <a:ext cx="1935193" cy="612476"/>
            <a:chOff x="0" y="0"/>
            <a:chExt cx="1935191" cy="612475"/>
          </a:xfrm>
        </p:grpSpPr>
        <p:sp>
          <p:nvSpPr>
            <p:cNvPr id="566" name="Rectangle"/>
            <p:cNvSpPr/>
            <p:nvPr/>
          </p:nvSpPr>
          <p:spPr>
            <a:xfrm>
              <a:off x="0" y="-1"/>
              <a:ext cx="193519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r"/>
            </a:p>
          </p:txBody>
        </p:sp>
        <p:sp>
          <p:nvSpPr>
            <p:cNvPr id="567" name="Egress Proxy"/>
            <p:cNvSpPr txBox="1"/>
            <p:nvPr/>
          </p:nvSpPr>
          <p:spPr>
            <a:xfrm>
              <a:off x="45720" y="139693"/>
              <a:ext cx="184375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lstStyle>
            <a:p>
              <a:pPr/>
              <a:r>
                <a:t>Egress Proxy</a:t>
              </a:r>
            </a:p>
          </p:txBody>
        </p:sp>
      </p:grpSp>
      <p:sp>
        <p:nvSpPr>
          <p:cNvPr id="569" name="Hexagon 12"/>
          <p:cNvSpPr/>
          <p:nvPr/>
        </p:nvSpPr>
        <p:spPr>
          <a:xfrm rot="16140000">
            <a:off x="10067907" y="3848474"/>
            <a:ext cx="428102" cy="382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824" y="0"/>
                </a:lnTo>
                <a:lnTo>
                  <a:pt x="16776" y="0"/>
                </a:lnTo>
                <a:lnTo>
                  <a:pt x="21600" y="10800"/>
                </a:lnTo>
                <a:lnTo>
                  <a:pt x="16776" y="21600"/>
                </a:lnTo>
                <a:lnTo>
                  <a:pt x="4824" y="21600"/>
                </a:lnTo>
                <a:close/>
              </a:path>
            </a:pathLst>
          </a:custGeom>
          <a:solidFill>
            <a:srgbClr val="FFFFFF"/>
          </a:solidFill>
          <a:ln w="28575">
            <a:solidFill>
              <a:srgbClr val="7030A0"/>
            </a:solidFill>
            <a:miter/>
          </a:ln>
        </p:spPr>
        <p:txBody>
          <a:bodyPr lIns="45719" rIns="45719" anchor="ctr"/>
          <a:lstStyle/>
          <a:p>
            <a:pPr algn="ctr">
              <a:defRPr>
                <a:solidFill>
                  <a:srgbClr val="FFFFFF"/>
                </a:solidFill>
              </a:defRPr>
            </a:pPr>
          </a:p>
        </p:txBody>
      </p:sp>
      <p:pic>
        <p:nvPicPr>
          <p:cNvPr id="570" name="Picture 14" descr="Picture 14"/>
          <p:cNvPicPr>
            <a:picLocks noChangeAspect="1"/>
          </p:cNvPicPr>
          <p:nvPr/>
        </p:nvPicPr>
        <p:blipFill>
          <a:blip r:embed="rId4">
            <a:extLst/>
          </a:blip>
          <a:stretch>
            <a:fillRect/>
          </a:stretch>
        </p:blipFill>
        <p:spPr>
          <a:xfrm>
            <a:off x="9239707" y="1290631"/>
            <a:ext cx="2743201" cy="446567"/>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571" name="Picture 16" descr="Picture 16"/>
          <p:cNvPicPr>
            <a:picLocks noChangeAspect="1"/>
          </p:cNvPicPr>
          <p:nvPr/>
        </p:nvPicPr>
        <p:blipFill>
          <a:blip r:embed="rId5">
            <a:extLst/>
          </a:blip>
          <a:stretch>
            <a:fillRect/>
          </a:stretch>
        </p:blipFill>
        <p:spPr>
          <a:xfrm>
            <a:off x="10180711" y="1882423"/>
            <a:ext cx="1800226" cy="704851"/>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grpSp>
        <p:nvGrpSpPr>
          <p:cNvPr id="574" name="Rectangle 18"/>
          <p:cNvGrpSpPr/>
          <p:nvPr/>
        </p:nvGrpSpPr>
        <p:grpSpPr>
          <a:xfrm>
            <a:off x="3503541" y="2233717"/>
            <a:ext cx="1935193" cy="612476"/>
            <a:chOff x="0" y="0"/>
            <a:chExt cx="1935191" cy="612475"/>
          </a:xfrm>
        </p:grpSpPr>
        <p:sp>
          <p:nvSpPr>
            <p:cNvPr id="572" name="Rectangle"/>
            <p:cNvSpPr/>
            <p:nvPr/>
          </p:nvSpPr>
          <p:spPr>
            <a:xfrm>
              <a:off x="0" y="-1"/>
              <a:ext cx="193519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573" name="Service A"/>
            <p:cNvSpPr txBox="1"/>
            <p:nvPr/>
          </p:nvSpPr>
          <p:spPr>
            <a:xfrm>
              <a:off x="45720" y="139693"/>
              <a:ext cx="184375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Service A</a:t>
              </a:r>
            </a:p>
          </p:txBody>
        </p:sp>
      </p:grpSp>
      <p:pic>
        <p:nvPicPr>
          <p:cNvPr id="575" name="Graphic 20" descr="Graphic 20"/>
          <p:cNvPicPr>
            <a:picLocks noChangeAspect="1"/>
          </p:cNvPicPr>
          <p:nvPr/>
        </p:nvPicPr>
        <p:blipFill>
          <a:blip r:embed="rId3">
            <a:extLst/>
          </a:blip>
          <a:stretch>
            <a:fillRect/>
          </a:stretch>
        </p:blipFill>
        <p:spPr>
          <a:xfrm>
            <a:off x="3528288" y="2279914"/>
            <a:ext cx="514664" cy="514664"/>
          </a:xfrm>
          <a:prstGeom prst="rect">
            <a:avLst/>
          </a:prstGeom>
          <a:ln w="12700">
            <a:miter lim="400000"/>
          </a:ln>
        </p:spPr>
      </p:pic>
      <p:sp>
        <p:nvSpPr>
          <p:cNvPr id="576" name="Straight Arrow Connector 22"/>
          <p:cNvSpPr/>
          <p:nvPr/>
        </p:nvSpPr>
        <p:spPr>
          <a:xfrm>
            <a:off x="4462052" y="2851414"/>
            <a:ext cx="2501" cy="889418"/>
          </a:xfrm>
          <a:prstGeom prst="line">
            <a:avLst/>
          </a:prstGeom>
          <a:ln w="28575">
            <a:solidFill>
              <a:schemeClr val="accent1"/>
            </a:solidFill>
            <a:miter/>
            <a:headEnd type="triangle"/>
            <a:tailEnd type="triangle"/>
          </a:ln>
        </p:spPr>
        <p:txBody>
          <a:bodyPr lIns="45719" rIns="45719"/>
          <a:lstStyle/>
          <a:p>
            <a:pPr/>
          </a:p>
        </p:txBody>
      </p:sp>
      <p:sp>
        <p:nvSpPr>
          <p:cNvPr id="577" name="Straight Arrow Connector 29"/>
          <p:cNvSpPr/>
          <p:nvPr/>
        </p:nvSpPr>
        <p:spPr>
          <a:xfrm>
            <a:off x="2174465" y="4018012"/>
            <a:ext cx="1332271" cy="4917"/>
          </a:xfrm>
          <a:prstGeom prst="line">
            <a:avLst/>
          </a:prstGeom>
          <a:ln w="28575">
            <a:solidFill>
              <a:schemeClr val="accent1"/>
            </a:solidFill>
            <a:miter/>
            <a:headEnd type="triangle"/>
            <a:tailEnd type="triangle"/>
          </a:ln>
        </p:spPr>
        <p:txBody>
          <a:bodyPr lIns="45719" rIns="45719"/>
          <a:lstStyle/>
          <a:p>
            <a:pPr/>
          </a:p>
        </p:txBody>
      </p:sp>
      <p:sp>
        <p:nvSpPr>
          <p:cNvPr id="578" name="Straight Arrow Connector 30"/>
          <p:cNvSpPr/>
          <p:nvPr/>
        </p:nvSpPr>
        <p:spPr>
          <a:xfrm>
            <a:off x="5443692" y="4018012"/>
            <a:ext cx="1332271" cy="4917"/>
          </a:xfrm>
          <a:prstGeom prst="line">
            <a:avLst/>
          </a:prstGeom>
          <a:ln w="28575">
            <a:solidFill>
              <a:schemeClr val="accent1"/>
            </a:solidFill>
            <a:miter/>
            <a:headEnd type="triangle"/>
            <a:tailEnd type="triangle"/>
          </a:ln>
        </p:spPr>
        <p:txBody>
          <a:bodyPr lIns="45719" rIns="45719"/>
          <a:lstStyle/>
          <a:p>
            <a:pPr/>
          </a:p>
        </p:txBody>
      </p:sp>
      <p:sp>
        <p:nvSpPr>
          <p:cNvPr id="579" name="Straight Arrow Connector 31"/>
          <p:cNvSpPr/>
          <p:nvPr/>
        </p:nvSpPr>
        <p:spPr>
          <a:xfrm>
            <a:off x="8688337" y="4018012"/>
            <a:ext cx="1332271" cy="4917"/>
          </a:xfrm>
          <a:prstGeom prst="line">
            <a:avLst/>
          </a:prstGeom>
          <a:ln w="28575">
            <a:solidFill>
              <a:schemeClr val="accent1"/>
            </a:solidFill>
            <a:miter/>
            <a:headEnd type="triangle"/>
            <a:tailEnd type="triangle"/>
          </a:ln>
        </p:spPr>
        <p:txBody>
          <a:bodyPr lIns="45719" rIns="45719"/>
          <a:lstStyle/>
          <a:p>
            <a:pPr/>
          </a:p>
        </p:txBody>
      </p:sp>
      <p:pic>
        <p:nvPicPr>
          <p:cNvPr id="580" name="Graphic 33" descr="Graphic 33"/>
          <p:cNvPicPr>
            <a:picLocks noChangeAspect="1"/>
          </p:cNvPicPr>
          <p:nvPr/>
        </p:nvPicPr>
        <p:blipFill>
          <a:blip r:embed="rId6">
            <a:extLst/>
          </a:blip>
          <a:stretch>
            <a:fillRect/>
          </a:stretch>
        </p:blipFill>
        <p:spPr>
          <a:xfrm>
            <a:off x="2627671" y="3512573"/>
            <a:ext cx="435079" cy="435079"/>
          </a:xfrm>
          <a:prstGeom prst="rect">
            <a:avLst/>
          </a:prstGeom>
          <a:ln w="12700">
            <a:miter lim="400000"/>
          </a:ln>
        </p:spPr>
      </p:pic>
      <p:pic>
        <p:nvPicPr>
          <p:cNvPr id="581" name="Graphic 33" descr="Graphic 33"/>
          <p:cNvPicPr>
            <a:picLocks noChangeAspect="1"/>
          </p:cNvPicPr>
          <p:nvPr/>
        </p:nvPicPr>
        <p:blipFill>
          <a:blip r:embed="rId6">
            <a:extLst/>
          </a:blip>
          <a:stretch>
            <a:fillRect/>
          </a:stretch>
        </p:blipFill>
        <p:spPr>
          <a:xfrm>
            <a:off x="5896895" y="3524863"/>
            <a:ext cx="435079" cy="435079"/>
          </a:xfrm>
          <a:prstGeom prst="rect">
            <a:avLst/>
          </a:prstGeom>
          <a:ln w="12700">
            <a:miter lim="400000"/>
          </a:ln>
        </p:spPr>
      </p:pic>
      <p:pic>
        <p:nvPicPr>
          <p:cNvPr id="582" name="Graphic 33" descr="Graphic 33"/>
          <p:cNvPicPr>
            <a:picLocks noChangeAspect="1"/>
          </p:cNvPicPr>
          <p:nvPr/>
        </p:nvPicPr>
        <p:blipFill>
          <a:blip r:embed="rId6">
            <a:extLst/>
          </a:blip>
          <a:stretch>
            <a:fillRect/>
          </a:stretch>
        </p:blipFill>
        <p:spPr>
          <a:xfrm>
            <a:off x="9141539" y="3524861"/>
            <a:ext cx="435079" cy="435079"/>
          </a:xfrm>
          <a:prstGeom prst="rect">
            <a:avLst/>
          </a:prstGeom>
          <a:ln w="12700">
            <a:miter lim="400000"/>
          </a:ln>
        </p:spPr>
      </p:pic>
      <p:sp>
        <p:nvSpPr>
          <p:cNvPr id="583" name="Straight Arrow Connector 36"/>
          <p:cNvSpPr/>
          <p:nvPr/>
        </p:nvSpPr>
        <p:spPr>
          <a:xfrm>
            <a:off x="1219558" y="2779502"/>
            <a:ext cx="8628" cy="943156"/>
          </a:xfrm>
          <a:prstGeom prst="line">
            <a:avLst/>
          </a:prstGeom>
          <a:ln w="6350">
            <a:solidFill>
              <a:schemeClr val="accent1"/>
            </a:solidFill>
            <a:miter/>
            <a:tailEnd type="triangle"/>
          </a:ln>
        </p:spPr>
        <p:txBody>
          <a:bodyPr lIns="45719" rIns="45719"/>
          <a:lstStyle/>
          <a:p>
            <a:pPr/>
          </a:p>
        </p:txBody>
      </p:sp>
      <p:pic>
        <p:nvPicPr>
          <p:cNvPr id="584" name="Graphic 33" descr="Graphic 33"/>
          <p:cNvPicPr>
            <a:picLocks noChangeAspect="1"/>
          </p:cNvPicPr>
          <p:nvPr/>
        </p:nvPicPr>
        <p:blipFill>
          <a:blip r:embed="rId6">
            <a:extLst/>
          </a:blip>
          <a:stretch>
            <a:fillRect/>
          </a:stretch>
        </p:blipFill>
        <p:spPr>
          <a:xfrm>
            <a:off x="1218688" y="2851214"/>
            <a:ext cx="435079" cy="435079"/>
          </a:xfrm>
          <a:prstGeom prst="rect">
            <a:avLst/>
          </a:prstGeom>
          <a:ln w="12700">
            <a:miter lim="400000"/>
          </a:ln>
        </p:spPr>
      </p:pic>
      <p:sp>
        <p:nvSpPr>
          <p:cNvPr id="585" name="Straight Arrow Connector 38"/>
          <p:cNvSpPr/>
          <p:nvPr/>
        </p:nvSpPr>
        <p:spPr>
          <a:xfrm>
            <a:off x="10967407" y="2779501"/>
            <a:ext cx="8628" cy="943156"/>
          </a:xfrm>
          <a:prstGeom prst="line">
            <a:avLst/>
          </a:prstGeom>
          <a:ln w="6350">
            <a:solidFill>
              <a:schemeClr val="accent1"/>
            </a:solidFill>
            <a:miter/>
            <a:headEnd type="triangle"/>
          </a:ln>
        </p:spPr>
        <p:txBody>
          <a:bodyPr lIns="45719" rIns="45719"/>
          <a:lstStyle/>
          <a:p>
            <a:pPr/>
          </a:p>
        </p:txBody>
      </p:sp>
      <p:sp>
        <p:nvSpPr>
          <p:cNvPr id="586" name="TextBox 39"/>
          <p:cNvSpPr txBox="1"/>
          <p:nvPr/>
        </p:nvSpPr>
        <p:spPr>
          <a:xfrm>
            <a:off x="1572055" y="2892186"/>
            <a:ext cx="466404"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TLS</a:t>
            </a:r>
          </a:p>
        </p:txBody>
      </p:sp>
      <p:sp>
        <p:nvSpPr>
          <p:cNvPr id="587" name="TextBox 40"/>
          <p:cNvSpPr txBox="1"/>
          <p:nvPr/>
        </p:nvSpPr>
        <p:spPr>
          <a:xfrm>
            <a:off x="2520960" y="4027997"/>
            <a:ext cx="653308"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mTLS</a:t>
            </a:r>
          </a:p>
        </p:txBody>
      </p:sp>
      <p:sp>
        <p:nvSpPr>
          <p:cNvPr id="588" name="TextBox 41"/>
          <p:cNvSpPr txBox="1"/>
          <p:nvPr/>
        </p:nvSpPr>
        <p:spPr>
          <a:xfrm>
            <a:off x="5784620" y="4027995"/>
            <a:ext cx="653308"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mTLS</a:t>
            </a:r>
          </a:p>
        </p:txBody>
      </p:sp>
      <p:sp>
        <p:nvSpPr>
          <p:cNvPr id="589" name="TextBox 42"/>
          <p:cNvSpPr txBox="1"/>
          <p:nvPr/>
        </p:nvSpPr>
        <p:spPr>
          <a:xfrm>
            <a:off x="9033903" y="4027997"/>
            <a:ext cx="653308"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mTLS</a:t>
            </a:r>
          </a:p>
        </p:txBody>
      </p:sp>
      <p:grpSp>
        <p:nvGrpSpPr>
          <p:cNvPr id="592" name="Rectangle 43"/>
          <p:cNvGrpSpPr/>
          <p:nvPr/>
        </p:nvGrpSpPr>
        <p:grpSpPr>
          <a:xfrm>
            <a:off x="4639352" y="5386130"/>
            <a:ext cx="1403231" cy="612476"/>
            <a:chOff x="0" y="0"/>
            <a:chExt cx="1403230" cy="612475"/>
          </a:xfrm>
        </p:grpSpPr>
        <p:sp>
          <p:nvSpPr>
            <p:cNvPr id="590" name="Rectangle"/>
            <p:cNvSpPr/>
            <p:nvPr/>
          </p:nvSpPr>
          <p:spPr>
            <a:xfrm>
              <a:off x="-1" y="-1"/>
              <a:ext cx="140323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r"/>
            </a:p>
          </p:txBody>
        </p:sp>
        <p:sp>
          <p:nvSpPr>
            <p:cNvPr id="591" name="Pilot"/>
            <p:cNvSpPr txBox="1"/>
            <p:nvPr/>
          </p:nvSpPr>
          <p:spPr>
            <a:xfrm>
              <a:off x="45719" y="139693"/>
              <a:ext cx="131179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lstStyle>
            <a:p>
              <a:pPr/>
              <a:r>
                <a:t>Pilot  </a:t>
              </a:r>
            </a:p>
          </p:txBody>
        </p:sp>
      </p:grpSp>
      <p:pic>
        <p:nvPicPr>
          <p:cNvPr id="593" name="Picture 46" descr="Picture 46"/>
          <p:cNvPicPr>
            <a:picLocks noChangeAspect="1"/>
          </p:cNvPicPr>
          <p:nvPr/>
        </p:nvPicPr>
        <p:blipFill>
          <a:blip r:embed="rId7">
            <a:extLst/>
          </a:blip>
          <a:stretch>
            <a:fillRect/>
          </a:stretch>
        </p:blipFill>
        <p:spPr>
          <a:xfrm>
            <a:off x="4879406" y="5512368"/>
            <a:ext cx="233454" cy="347755"/>
          </a:xfrm>
          <a:prstGeom prst="rect">
            <a:avLst/>
          </a:prstGeom>
          <a:ln w="12700">
            <a:miter lim="400000"/>
          </a:ln>
        </p:spPr>
      </p:pic>
      <p:grpSp>
        <p:nvGrpSpPr>
          <p:cNvPr id="596" name="Rectangle 47"/>
          <p:cNvGrpSpPr/>
          <p:nvPr/>
        </p:nvGrpSpPr>
        <p:grpSpPr>
          <a:xfrm>
            <a:off x="6163352" y="5386130"/>
            <a:ext cx="1403232" cy="612476"/>
            <a:chOff x="0" y="0"/>
            <a:chExt cx="1403231" cy="612475"/>
          </a:xfrm>
        </p:grpSpPr>
        <p:sp>
          <p:nvSpPr>
            <p:cNvPr id="594" name="Rectangle"/>
            <p:cNvSpPr/>
            <p:nvPr/>
          </p:nvSpPr>
          <p:spPr>
            <a:xfrm>
              <a:off x="-1" y="-1"/>
              <a:ext cx="1403233"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r"/>
            </a:p>
          </p:txBody>
        </p:sp>
        <p:sp>
          <p:nvSpPr>
            <p:cNvPr id="595" name="Citadel"/>
            <p:cNvSpPr txBox="1"/>
            <p:nvPr/>
          </p:nvSpPr>
          <p:spPr>
            <a:xfrm>
              <a:off x="45719" y="139693"/>
              <a:ext cx="1311793"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lstStyle>
            <a:p>
              <a:pPr/>
              <a:r>
                <a:t>Citadel  </a:t>
              </a:r>
            </a:p>
          </p:txBody>
        </p:sp>
      </p:grpSp>
      <p:pic>
        <p:nvPicPr>
          <p:cNvPr id="597" name="Picture 46" descr="Picture 46"/>
          <p:cNvPicPr>
            <a:picLocks noChangeAspect="1"/>
          </p:cNvPicPr>
          <p:nvPr/>
        </p:nvPicPr>
        <p:blipFill>
          <a:blip r:embed="rId7">
            <a:extLst/>
          </a:blip>
          <a:stretch>
            <a:fillRect/>
          </a:stretch>
        </p:blipFill>
        <p:spPr>
          <a:xfrm>
            <a:off x="6389029" y="5512368"/>
            <a:ext cx="219077" cy="347755"/>
          </a:xfrm>
          <a:prstGeom prst="rect">
            <a:avLst/>
          </a:prstGeom>
          <a:ln w="12700">
            <a:miter lim="400000"/>
          </a:ln>
        </p:spPr>
      </p:pic>
      <p:sp>
        <p:nvSpPr>
          <p:cNvPr id="598" name="Straight Arrow Connector 50"/>
          <p:cNvSpPr/>
          <p:nvPr/>
        </p:nvSpPr>
        <p:spPr>
          <a:xfrm flipH="1" flipV="1">
            <a:off x="4451080" y="4351046"/>
            <a:ext cx="854018" cy="1040921"/>
          </a:xfrm>
          <a:prstGeom prst="line">
            <a:avLst/>
          </a:prstGeom>
          <a:ln w="28575">
            <a:solidFill>
              <a:srgbClr val="C55A11"/>
            </a:solidFill>
            <a:prstDash val="dash"/>
            <a:miter/>
            <a:tailEnd type="triangle"/>
          </a:ln>
        </p:spPr>
        <p:txBody>
          <a:bodyPr lIns="45719" rIns="45719"/>
          <a:lstStyle/>
          <a:p>
            <a:pPr/>
          </a:p>
        </p:txBody>
      </p:sp>
      <p:sp>
        <p:nvSpPr>
          <p:cNvPr id="599" name="Straight Arrow Connector 53"/>
          <p:cNvSpPr/>
          <p:nvPr/>
        </p:nvSpPr>
        <p:spPr>
          <a:xfrm flipH="1" flipV="1">
            <a:off x="5312659" y="4347581"/>
            <a:ext cx="854017" cy="1040921"/>
          </a:xfrm>
          <a:prstGeom prst="line">
            <a:avLst/>
          </a:prstGeom>
          <a:ln w="28575">
            <a:solidFill>
              <a:srgbClr val="C55A11"/>
            </a:solidFill>
            <a:prstDash val="dash"/>
            <a:miter/>
            <a:tailEnd type="triangle"/>
          </a:ln>
        </p:spPr>
        <p:txBody>
          <a:bodyPr lIns="45719" rIns="45719"/>
          <a:lstStyle/>
          <a:p>
            <a:pPr/>
          </a:p>
        </p:txBody>
      </p:sp>
      <p:sp>
        <p:nvSpPr>
          <p:cNvPr id="600" name="Straight Arrow Connector 54"/>
          <p:cNvSpPr/>
          <p:nvPr/>
        </p:nvSpPr>
        <p:spPr>
          <a:xfrm flipV="1">
            <a:off x="6045448" y="4364899"/>
            <a:ext cx="834507" cy="1019273"/>
          </a:xfrm>
          <a:prstGeom prst="line">
            <a:avLst/>
          </a:prstGeom>
          <a:ln w="28575">
            <a:solidFill>
              <a:srgbClr val="C55A11"/>
            </a:solidFill>
            <a:prstDash val="dash"/>
            <a:miter/>
            <a:tailEnd type="triangle"/>
          </a:ln>
        </p:spPr>
        <p:txBody>
          <a:bodyPr lIns="45719" rIns="45719"/>
          <a:lstStyle/>
          <a:p>
            <a:pPr/>
          </a:p>
        </p:txBody>
      </p:sp>
      <p:sp>
        <p:nvSpPr>
          <p:cNvPr id="601" name="Straight Arrow Connector 55"/>
          <p:cNvSpPr/>
          <p:nvPr/>
        </p:nvSpPr>
        <p:spPr>
          <a:xfrm flipV="1">
            <a:off x="6846414" y="4360569"/>
            <a:ext cx="834507" cy="1019273"/>
          </a:xfrm>
          <a:prstGeom prst="line">
            <a:avLst/>
          </a:prstGeom>
          <a:ln w="28575">
            <a:solidFill>
              <a:srgbClr val="C55A11"/>
            </a:solidFill>
            <a:prstDash val="dash"/>
            <a:miter/>
            <a:tailEnd type="triangle"/>
          </a:ln>
        </p:spPr>
        <p:txBody>
          <a:bodyPr lIns="45719" rIns="45719"/>
          <a:lstStyle/>
          <a:p>
            <a:pPr/>
          </a:p>
        </p:txBody>
      </p:sp>
      <p:sp>
        <p:nvSpPr>
          <p:cNvPr id="602" name="TextBox 138"/>
          <p:cNvSpPr txBox="1"/>
          <p:nvPr/>
        </p:nvSpPr>
        <p:spPr>
          <a:xfrm>
            <a:off x="247109" y="1293422"/>
            <a:ext cx="1391013" cy="799169"/>
          </a:xfrm>
          <a:prstGeom prst="rect">
            <a:avLst/>
          </a:prstGeom>
          <a:solidFill>
            <a:srgbClr val="FFFFFF"/>
          </a:solidFill>
          <a:ln w="28575">
            <a:solidFill>
              <a:srgbClr val="000000"/>
            </a:solidFill>
            <a:miter/>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AutoNum type="arabicPeriod" startAt="1"/>
              <a:defRPr b="1" sz="1600">
                <a:latin typeface="Arial"/>
                <a:ea typeface="Arial"/>
                <a:cs typeface="Arial"/>
                <a:sym typeface="Arial"/>
              </a:defRPr>
            </a:pPr>
            <a:r>
              <a:t>Disabled</a:t>
            </a:r>
          </a:p>
          <a:p>
            <a:pPr marL="342900" indent="-342900">
              <a:buSzPct val="100000"/>
              <a:buAutoNum type="arabicPeriod" startAt="1"/>
              <a:defRPr b="1" sz="1600">
                <a:latin typeface="Arial"/>
                <a:ea typeface="Arial"/>
                <a:cs typeface="Arial"/>
                <a:sym typeface="Arial"/>
              </a:defRPr>
            </a:pPr>
            <a:r>
              <a:t>Passive</a:t>
            </a:r>
          </a:p>
          <a:p>
            <a:pPr marL="342900" indent="-342900">
              <a:buSzPct val="100000"/>
              <a:buAutoNum type="arabicPeriod" startAt="1"/>
              <a:defRPr b="1" sz="1600">
                <a:latin typeface="Arial"/>
                <a:ea typeface="Arial"/>
                <a:cs typeface="Arial"/>
                <a:sym typeface="Arial"/>
              </a:defRPr>
            </a:pPr>
            <a:r>
              <a:t>Strict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6"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Roadmap</a:t>
            </a:r>
          </a:p>
        </p:txBody>
      </p:sp>
      <p:sp>
        <p:nvSpPr>
          <p:cNvPr id="607" name="TextBox 2"/>
          <p:cNvSpPr txBox="1"/>
          <p:nvPr/>
        </p:nvSpPr>
        <p:spPr>
          <a:xfrm>
            <a:off x="562406" y="1639558"/>
            <a:ext cx="10673607" cy="36374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b="1" sz="2400">
                <a:latin typeface="Arial"/>
                <a:ea typeface="Arial"/>
                <a:cs typeface="Arial"/>
                <a:sym typeface="Arial"/>
              </a:defRPr>
            </a:pPr>
            <a:r>
              <a:t>Enable more of the Istio control plane</a:t>
            </a:r>
          </a:p>
          <a:p>
            <a:pPr marL="285750" indent="-285750">
              <a:buSzPct val="100000"/>
              <a:buFont typeface="Arial"/>
              <a:buChar char="•"/>
              <a:defRPr b="1" sz="2400">
                <a:latin typeface="Arial"/>
                <a:ea typeface="Arial"/>
                <a:cs typeface="Arial"/>
                <a:sym typeface="Arial"/>
              </a:defRPr>
            </a:pPr>
          </a:p>
          <a:p>
            <a:pPr marL="285750" indent="-285750">
              <a:buSzPct val="100000"/>
              <a:buFont typeface="Arial"/>
              <a:buChar char="•"/>
              <a:defRPr b="1" sz="2400">
                <a:latin typeface="Arial"/>
                <a:ea typeface="Arial"/>
                <a:cs typeface="Arial"/>
                <a:sym typeface="Arial"/>
              </a:defRPr>
            </a:pPr>
            <a:r>
              <a:t>Upgrade to most recent release</a:t>
            </a:r>
          </a:p>
          <a:p>
            <a:pPr marL="285750" indent="-285750">
              <a:buSzPct val="100000"/>
              <a:buFont typeface="Arial"/>
              <a:buChar char="•"/>
              <a:defRPr b="1" sz="2400">
                <a:latin typeface="Arial"/>
                <a:ea typeface="Arial"/>
                <a:cs typeface="Arial"/>
                <a:sym typeface="Arial"/>
              </a:defRPr>
            </a:pPr>
          </a:p>
          <a:p>
            <a:pPr marL="285750" indent="-285750">
              <a:buSzPct val="100000"/>
              <a:buFont typeface="Arial"/>
              <a:buChar char="•"/>
              <a:defRPr b="1" sz="2400">
                <a:latin typeface="Arial"/>
                <a:ea typeface="Arial"/>
                <a:cs typeface="Arial"/>
                <a:sym typeface="Arial"/>
              </a:defRPr>
            </a:pPr>
            <a:r>
              <a:t>Adopt the operator model for installing</a:t>
            </a:r>
          </a:p>
          <a:p>
            <a:pPr marL="285750" indent="-285750">
              <a:buSzPct val="100000"/>
              <a:buFont typeface="Arial"/>
              <a:buChar char="•"/>
              <a:defRPr b="1" sz="2400">
                <a:latin typeface="Arial"/>
                <a:ea typeface="Arial"/>
                <a:cs typeface="Arial"/>
                <a:sym typeface="Arial"/>
              </a:defRPr>
            </a:pPr>
          </a:p>
          <a:p>
            <a:pPr marL="285750" indent="-285750">
              <a:buSzPct val="100000"/>
              <a:buFont typeface="Arial"/>
              <a:buChar char="•"/>
              <a:defRPr b="1" sz="2400">
                <a:latin typeface="Arial"/>
                <a:ea typeface="Arial"/>
                <a:cs typeface="Arial"/>
                <a:sym typeface="Arial"/>
              </a:defRPr>
            </a:pPr>
            <a:r>
              <a:t>Locale aware routing</a:t>
            </a:r>
          </a:p>
          <a:p>
            <a:pPr marL="285750" indent="-285750">
              <a:buSzPct val="100000"/>
              <a:buFont typeface="Arial"/>
              <a:buChar char="•"/>
              <a:defRPr b="1" sz="2400">
                <a:latin typeface="Arial"/>
                <a:ea typeface="Arial"/>
                <a:cs typeface="Arial"/>
                <a:sym typeface="Arial"/>
              </a:defRPr>
            </a:pPr>
          </a:p>
          <a:p>
            <a:pPr marL="285750" indent="-285750">
              <a:buSzPct val="100000"/>
              <a:buFont typeface="Arial"/>
              <a:buChar char="•"/>
              <a:defRPr b="1" sz="2400">
                <a:latin typeface="Arial"/>
                <a:ea typeface="Arial"/>
                <a:cs typeface="Arial"/>
                <a:sym typeface="Arial"/>
              </a:defRPr>
            </a:pPr>
            <a:r>
              <a:t>Fault injection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1"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Summary</a:t>
            </a:r>
          </a:p>
        </p:txBody>
      </p:sp>
      <p:sp>
        <p:nvSpPr>
          <p:cNvPr id="612" name="TextBox 2"/>
          <p:cNvSpPr txBox="1"/>
          <p:nvPr/>
        </p:nvSpPr>
        <p:spPr>
          <a:xfrm>
            <a:off x="562406" y="1639558"/>
            <a:ext cx="10673607" cy="4348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b="1" sz="2400">
                <a:latin typeface="Arial"/>
                <a:ea typeface="Arial"/>
                <a:cs typeface="Arial"/>
                <a:sym typeface="Arial"/>
              </a:defRPr>
            </a:pPr>
            <a:r>
              <a:t>Disable components not being used</a:t>
            </a:r>
          </a:p>
          <a:p>
            <a:pPr marL="285750" indent="-285750">
              <a:buSzPct val="100000"/>
              <a:buFont typeface="Arial"/>
              <a:buChar char="•"/>
              <a:defRPr b="1" sz="2400">
                <a:latin typeface="Arial"/>
                <a:ea typeface="Arial"/>
                <a:cs typeface="Arial"/>
                <a:sym typeface="Arial"/>
              </a:defRPr>
            </a:pPr>
          </a:p>
          <a:p>
            <a:pPr marL="285750" indent="-285750">
              <a:buSzPct val="100000"/>
              <a:buFont typeface="Arial"/>
              <a:buChar char="•"/>
              <a:defRPr b="1" sz="2400">
                <a:latin typeface="Arial"/>
                <a:ea typeface="Arial"/>
                <a:cs typeface="Arial"/>
                <a:sym typeface="Arial"/>
              </a:defRPr>
            </a:pPr>
            <a:r>
              <a:t>Plan ingress solution</a:t>
            </a:r>
          </a:p>
          <a:p>
            <a:pPr marL="285750" indent="-285750">
              <a:buSzPct val="100000"/>
              <a:buFont typeface="Arial"/>
              <a:buChar char="•"/>
              <a:defRPr b="1" sz="2400">
                <a:latin typeface="Arial"/>
                <a:ea typeface="Arial"/>
                <a:cs typeface="Arial"/>
                <a:sym typeface="Arial"/>
              </a:defRPr>
            </a:pPr>
          </a:p>
          <a:p>
            <a:pPr marL="285750" indent="-285750">
              <a:buSzPct val="100000"/>
              <a:buFont typeface="Arial"/>
              <a:buChar char="•"/>
              <a:defRPr b="1" sz="2400">
                <a:latin typeface="Arial"/>
                <a:ea typeface="Arial"/>
                <a:cs typeface="Arial"/>
                <a:sym typeface="Arial"/>
              </a:defRPr>
            </a:pPr>
            <a:r>
              <a:t>Enforces good practice</a:t>
            </a:r>
          </a:p>
          <a:p>
            <a:pPr marL="285750" indent="-285750">
              <a:buSzPct val="100000"/>
              <a:buFont typeface="Arial"/>
              <a:buChar char="•"/>
              <a:defRPr b="1" sz="2400">
                <a:latin typeface="Arial"/>
                <a:ea typeface="Arial"/>
                <a:cs typeface="Arial"/>
                <a:sym typeface="Arial"/>
              </a:defRPr>
            </a:pPr>
          </a:p>
          <a:p>
            <a:pPr marL="285750" indent="-285750">
              <a:buSzPct val="100000"/>
              <a:buFont typeface="Arial"/>
              <a:buChar char="•"/>
              <a:defRPr b="1" sz="2400">
                <a:latin typeface="Arial"/>
                <a:ea typeface="Arial"/>
                <a:cs typeface="Arial"/>
                <a:sym typeface="Arial"/>
              </a:defRPr>
            </a:pPr>
            <a:r>
              <a:t>Control egress where possible</a:t>
            </a:r>
          </a:p>
          <a:p>
            <a:pPr marL="285750" indent="-285750">
              <a:buSzPct val="100000"/>
              <a:buFont typeface="Arial"/>
              <a:buChar char="•"/>
              <a:defRPr b="1" sz="2400">
                <a:latin typeface="Arial"/>
                <a:ea typeface="Arial"/>
                <a:cs typeface="Arial"/>
                <a:sym typeface="Arial"/>
              </a:defRPr>
            </a:pPr>
          </a:p>
          <a:p>
            <a:pPr marL="285750" indent="-285750">
              <a:buSzPct val="100000"/>
              <a:buFont typeface="Arial"/>
              <a:buChar char="•"/>
              <a:defRPr b="1" sz="2400">
                <a:latin typeface="Arial"/>
                <a:ea typeface="Arial"/>
                <a:cs typeface="Arial"/>
                <a:sym typeface="Arial"/>
              </a:defRPr>
            </a:pPr>
            <a:r>
              <a:t>Plan update process</a:t>
            </a:r>
          </a:p>
          <a:p>
            <a:pPr marL="285750" indent="-285750">
              <a:buSzPct val="100000"/>
              <a:buFont typeface="Arial"/>
              <a:buChar char="•"/>
              <a:defRPr b="1" sz="2400">
                <a:latin typeface="Arial"/>
                <a:ea typeface="Arial"/>
                <a:cs typeface="Arial"/>
                <a:sym typeface="Arial"/>
              </a:defRPr>
            </a:pPr>
          </a:p>
          <a:p>
            <a:pPr marL="285750" indent="-285750">
              <a:buSzPct val="100000"/>
              <a:buFont typeface="Arial"/>
              <a:buChar char="•"/>
              <a:defRPr b="1" sz="2400">
                <a:latin typeface="Arial"/>
                <a:ea typeface="Arial"/>
                <a:cs typeface="Arial"/>
                <a:sym typeface="Arial"/>
              </a:defRPr>
            </a:pPr>
            <a:r>
              <a:t>Just works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IBM App Connect</a:t>
            </a:r>
          </a:p>
        </p:txBody>
      </p:sp>
      <p:sp>
        <p:nvSpPr>
          <p:cNvPr id="131" name="Title 1"/>
          <p:cNvSpPr txBox="1"/>
          <p:nvPr/>
        </p:nvSpPr>
        <p:spPr>
          <a:xfrm>
            <a:off x="565867" y="1192175"/>
            <a:ext cx="10424162"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sz="2400">
                <a:solidFill>
                  <a:srgbClr val="595959"/>
                </a:solidFill>
                <a:latin typeface="Arial"/>
                <a:ea typeface="Arial"/>
                <a:cs typeface="Arial"/>
                <a:sym typeface="Arial"/>
              </a:defRPr>
            </a:lvl1pPr>
          </a:lstStyle>
          <a:p>
            <a:pPr/>
            <a:r>
              <a:t>An Integration Platform as a Service</a:t>
            </a:r>
          </a:p>
        </p:txBody>
      </p:sp>
      <p:pic>
        <p:nvPicPr>
          <p:cNvPr id="132" name="Graphic 8" descr="Graphic 8"/>
          <p:cNvPicPr>
            <a:picLocks noChangeAspect="1"/>
          </p:cNvPicPr>
          <p:nvPr/>
        </p:nvPicPr>
        <p:blipFill>
          <a:blip r:embed="rId3">
            <a:extLst/>
          </a:blip>
          <a:stretch>
            <a:fillRect/>
          </a:stretch>
        </p:blipFill>
        <p:spPr>
          <a:xfrm>
            <a:off x="5057237" y="3234545"/>
            <a:ext cx="1446363" cy="1431985"/>
          </a:xfrm>
          <a:prstGeom prst="rect">
            <a:avLst/>
          </a:prstGeom>
          <a:ln w="12700">
            <a:miter lim="400000"/>
          </a:ln>
        </p:spPr>
      </p:pic>
      <p:pic>
        <p:nvPicPr>
          <p:cNvPr id="133" name="Graphic 10" descr="Graphic 10"/>
          <p:cNvPicPr>
            <a:picLocks noChangeAspect="1"/>
          </p:cNvPicPr>
          <p:nvPr/>
        </p:nvPicPr>
        <p:blipFill>
          <a:blip r:embed="rId4">
            <a:extLst/>
          </a:blip>
          <a:stretch>
            <a:fillRect/>
          </a:stretch>
        </p:blipFill>
        <p:spPr>
          <a:xfrm>
            <a:off x="1274553" y="3238499"/>
            <a:ext cx="1446363" cy="1431985"/>
          </a:xfrm>
          <a:prstGeom prst="rect">
            <a:avLst/>
          </a:prstGeom>
          <a:ln w="12700">
            <a:miter lim="400000"/>
          </a:ln>
        </p:spPr>
      </p:pic>
      <p:pic>
        <p:nvPicPr>
          <p:cNvPr id="134" name="Graphic 20" descr="Graphic 20"/>
          <p:cNvPicPr>
            <a:picLocks noChangeAspect="1"/>
          </p:cNvPicPr>
          <p:nvPr/>
        </p:nvPicPr>
        <p:blipFill>
          <a:blip r:embed="rId5">
            <a:extLst/>
          </a:blip>
          <a:stretch>
            <a:fillRect/>
          </a:stretch>
        </p:blipFill>
        <p:spPr>
          <a:xfrm>
            <a:off x="8995912" y="3238680"/>
            <a:ext cx="1460740" cy="1431985"/>
          </a:xfrm>
          <a:prstGeom prst="rect">
            <a:avLst/>
          </a:prstGeom>
          <a:ln w="12700">
            <a:miter lim="400000"/>
          </a:ln>
        </p:spPr>
      </p:pic>
      <p:sp>
        <p:nvSpPr>
          <p:cNvPr id="135" name="TextBox 23"/>
          <p:cNvSpPr txBox="1"/>
          <p:nvPr/>
        </p:nvSpPr>
        <p:spPr>
          <a:xfrm>
            <a:off x="672573" y="4609381"/>
            <a:ext cx="2651761"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Over 150 micro-services</a:t>
            </a:r>
          </a:p>
        </p:txBody>
      </p:sp>
      <p:sp>
        <p:nvSpPr>
          <p:cNvPr id="136" name="TextBox 24"/>
          <p:cNvSpPr txBox="1"/>
          <p:nvPr/>
        </p:nvSpPr>
        <p:spPr>
          <a:xfrm>
            <a:off x="4338797" y="4609381"/>
            <a:ext cx="2651761"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20M+ requests per day</a:t>
            </a:r>
          </a:p>
        </p:txBody>
      </p:sp>
      <p:sp>
        <p:nvSpPr>
          <p:cNvPr id="137" name="TextBox 25"/>
          <p:cNvSpPr txBox="1"/>
          <p:nvPr/>
        </p:nvSpPr>
        <p:spPr>
          <a:xfrm>
            <a:off x="8407590" y="4681268"/>
            <a:ext cx="2651761" cy="6251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100s of different endpoints and applications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IBM App Connect</a:t>
            </a:r>
          </a:p>
        </p:txBody>
      </p:sp>
      <p:pic>
        <p:nvPicPr>
          <p:cNvPr id="142" name="Picture 4" descr="Picture 4"/>
          <p:cNvPicPr>
            <a:picLocks noChangeAspect="1"/>
          </p:cNvPicPr>
          <p:nvPr/>
        </p:nvPicPr>
        <p:blipFill>
          <a:blip r:embed="rId3">
            <a:extLst/>
          </a:blip>
          <a:stretch>
            <a:fillRect/>
          </a:stretch>
        </p:blipFill>
        <p:spPr>
          <a:xfrm>
            <a:off x="657225" y="1328456"/>
            <a:ext cx="10210800" cy="5096437"/>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143" name="Picture 6" descr="Picture 6"/>
          <p:cNvPicPr>
            <a:picLocks noChangeAspect="1"/>
          </p:cNvPicPr>
          <p:nvPr/>
        </p:nvPicPr>
        <p:blipFill>
          <a:blip r:embed="rId4">
            <a:extLst/>
          </a:blip>
          <a:stretch>
            <a:fillRect/>
          </a:stretch>
        </p:blipFill>
        <p:spPr>
          <a:xfrm>
            <a:off x="4695825" y="3166816"/>
            <a:ext cx="7267575" cy="3572368"/>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IBM App Connect</a:t>
            </a:r>
          </a:p>
        </p:txBody>
      </p:sp>
      <p:sp>
        <p:nvSpPr>
          <p:cNvPr id="148" name="Rectangle 16"/>
          <p:cNvSpPr/>
          <p:nvPr/>
        </p:nvSpPr>
        <p:spPr>
          <a:xfrm>
            <a:off x="2713042" y="2016025"/>
            <a:ext cx="4604947" cy="3548609"/>
          </a:xfrm>
          <a:prstGeom prst="rect">
            <a:avLst/>
          </a:prstGeom>
          <a:solidFill>
            <a:srgbClr val="D9D9D9"/>
          </a:solidFill>
          <a:ln w="12700">
            <a:solidFill>
              <a:srgbClr val="32538F"/>
            </a:solidFill>
            <a:miter/>
          </a:ln>
        </p:spPr>
        <p:txBody>
          <a:bodyPr lIns="45719" rIns="45719" anchor="ctr"/>
          <a:lstStyle/>
          <a:p>
            <a:pPr algn="ctr">
              <a:defRPr>
                <a:solidFill>
                  <a:srgbClr val="FFFFFF"/>
                </a:solidFill>
              </a:defRPr>
            </a:pPr>
          </a:p>
        </p:txBody>
      </p:sp>
      <p:grpSp>
        <p:nvGrpSpPr>
          <p:cNvPr id="151" name="Rectangle 18"/>
          <p:cNvGrpSpPr/>
          <p:nvPr/>
        </p:nvGrpSpPr>
        <p:grpSpPr>
          <a:xfrm>
            <a:off x="462255" y="3075509"/>
            <a:ext cx="1773267" cy="622001"/>
            <a:chOff x="0" y="0"/>
            <a:chExt cx="1773266" cy="622000"/>
          </a:xfrm>
        </p:grpSpPr>
        <p:sp>
          <p:nvSpPr>
            <p:cNvPr id="149" name="Rectangle"/>
            <p:cNvSpPr/>
            <p:nvPr/>
          </p:nvSpPr>
          <p:spPr>
            <a:xfrm>
              <a:off x="0" y="-1"/>
              <a:ext cx="1773267" cy="622002"/>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r"/>
            </a:p>
          </p:txBody>
        </p:sp>
        <p:sp>
          <p:nvSpPr>
            <p:cNvPr id="150" name="Applications"/>
            <p:cNvSpPr txBox="1"/>
            <p:nvPr/>
          </p:nvSpPr>
          <p:spPr>
            <a:xfrm>
              <a:off x="45720" y="144456"/>
              <a:ext cx="1681827"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lstStyle>
            <a:p>
              <a:pPr/>
              <a:r>
                <a:t>Applications</a:t>
              </a:r>
            </a:p>
          </p:txBody>
        </p:sp>
      </p:grpSp>
      <p:grpSp>
        <p:nvGrpSpPr>
          <p:cNvPr id="154" name="Rectangle 49"/>
          <p:cNvGrpSpPr/>
          <p:nvPr/>
        </p:nvGrpSpPr>
        <p:grpSpPr>
          <a:xfrm>
            <a:off x="462255" y="3866084"/>
            <a:ext cx="1773267" cy="622001"/>
            <a:chOff x="0" y="0"/>
            <a:chExt cx="1773266" cy="622000"/>
          </a:xfrm>
        </p:grpSpPr>
        <p:sp>
          <p:nvSpPr>
            <p:cNvPr id="152" name="Rectangle"/>
            <p:cNvSpPr/>
            <p:nvPr/>
          </p:nvSpPr>
          <p:spPr>
            <a:xfrm>
              <a:off x="0" y="-1"/>
              <a:ext cx="1773267" cy="622002"/>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r"/>
            </a:p>
          </p:txBody>
        </p:sp>
        <p:sp>
          <p:nvSpPr>
            <p:cNvPr id="153" name="Users"/>
            <p:cNvSpPr txBox="1"/>
            <p:nvPr/>
          </p:nvSpPr>
          <p:spPr>
            <a:xfrm>
              <a:off x="45720" y="144456"/>
              <a:ext cx="1681827"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lstStyle>
            <a:p>
              <a:pPr/>
              <a:r>
                <a:t>Users</a:t>
              </a:r>
            </a:p>
          </p:txBody>
        </p:sp>
      </p:grpSp>
      <p:pic>
        <p:nvPicPr>
          <p:cNvPr id="155" name="Picture 10" descr="Picture 10"/>
          <p:cNvPicPr>
            <a:picLocks noChangeAspect="1"/>
          </p:cNvPicPr>
          <p:nvPr/>
        </p:nvPicPr>
        <p:blipFill>
          <a:blip r:embed="rId3">
            <a:extLst/>
          </a:blip>
          <a:stretch>
            <a:fillRect/>
          </a:stretch>
        </p:blipFill>
        <p:spPr>
          <a:xfrm>
            <a:off x="2745152" y="1396769"/>
            <a:ext cx="387107" cy="585395"/>
          </a:xfrm>
          <a:prstGeom prst="rect">
            <a:avLst/>
          </a:prstGeom>
          <a:ln w="12700">
            <a:miter lim="400000"/>
          </a:ln>
        </p:spPr>
      </p:pic>
      <p:sp>
        <p:nvSpPr>
          <p:cNvPr id="156" name="TextBox 52"/>
          <p:cNvSpPr txBox="1"/>
          <p:nvPr/>
        </p:nvSpPr>
        <p:spPr>
          <a:xfrm>
            <a:off x="3274694" y="1533524"/>
            <a:ext cx="2651762"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Cloud Foundry</a:t>
            </a:r>
          </a:p>
        </p:txBody>
      </p:sp>
      <p:pic>
        <p:nvPicPr>
          <p:cNvPr id="157" name="Graphic 72" descr="Graphic 72"/>
          <p:cNvPicPr>
            <a:picLocks noChangeAspect="1"/>
          </p:cNvPicPr>
          <p:nvPr/>
        </p:nvPicPr>
        <p:blipFill>
          <a:blip r:embed="rId4">
            <a:extLst/>
          </a:blip>
          <a:stretch>
            <a:fillRect/>
          </a:stretch>
        </p:blipFill>
        <p:spPr>
          <a:xfrm>
            <a:off x="3876675" y="2790825"/>
            <a:ext cx="1990725" cy="2019300"/>
          </a:xfrm>
          <a:prstGeom prst="rect">
            <a:avLst/>
          </a:prstGeom>
          <a:ln w="12700">
            <a:miter lim="400000"/>
          </a:ln>
        </p:spPr>
      </p:pic>
      <p:pic>
        <p:nvPicPr>
          <p:cNvPr id="158" name="Picture 74" descr="Picture 74"/>
          <p:cNvPicPr>
            <a:picLocks noChangeAspect="1"/>
          </p:cNvPicPr>
          <p:nvPr/>
        </p:nvPicPr>
        <p:blipFill>
          <a:blip r:embed="rId5">
            <a:extLst/>
          </a:blip>
          <a:stretch>
            <a:fillRect/>
          </a:stretch>
        </p:blipFill>
        <p:spPr>
          <a:xfrm>
            <a:off x="5343525" y="2705100"/>
            <a:ext cx="523875" cy="523875"/>
          </a:xfrm>
          <a:prstGeom prst="rect">
            <a:avLst/>
          </a:prstGeom>
          <a:ln w="12700">
            <a:miter lim="400000"/>
          </a:ln>
        </p:spPr>
      </p:pic>
      <p:pic>
        <p:nvPicPr>
          <p:cNvPr id="159" name="Graphic 72" descr="Graphic 72"/>
          <p:cNvPicPr>
            <a:picLocks noChangeAspect="1"/>
          </p:cNvPicPr>
          <p:nvPr/>
        </p:nvPicPr>
        <p:blipFill>
          <a:blip r:embed="rId4">
            <a:extLst/>
          </a:blip>
          <a:stretch>
            <a:fillRect/>
          </a:stretch>
        </p:blipFill>
        <p:spPr>
          <a:xfrm>
            <a:off x="514350" y="3152775"/>
            <a:ext cx="466725" cy="485775"/>
          </a:xfrm>
          <a:prstGeom prst="rect">
            <a:avLst/>
          </a:prstGeom>
          <a:ln w="12700">
            <a:miter lim="400000"/>
          </a:ln>
        </p:spPr>
      </p:pic>
      <p:pic>
        <p:nvPicPr>
          <p:cNvPr id="160" name="Graphic 77" descr="Graphic 77"/>
          <p:cNvPicPr>
            <a:picLocks noChangeAspect="1"/>
          </p:cNvPicPr>
          <p:nvPr/>
        </p:nvPicPr>
        <p:blipFill>
          <a:blip r:embed="rId6">
            <a:extLst/>
          </a:blip>
          <a:stretch>
            <a:fillRect/>
          </a:stretch>
        </p:blipFill>
        <p:spPr>
          <a:xfrm>
            <a:off x="466725" y="3886200"/>
            <a:ext cx="571500" cy="571500"/>
          </a:xfrm>
          <a:prstGeom prst="rect">
            <a:avLst/>
          </a:prstGeom>
          <a:ln w="12700">
            <a:miter lim="400000"/>
          </a:ln>
        </p:spPr>
      </p:pic>
      <p:sp>
        <p:nvSpPr>
          <p:cNvPr id="161" name="Straight Arrow Connector 78"/>
          <p:cNvSpPr/>
          <p:nvPr/>
        </p:nvSpPr>
        <p:spPr>
          <a:xfrm>
            <a:off x="2238375" y="3429000"/>
            <a:ext cx="1933576" cy="0"/>
          </a:xfrm>
          <a:prstGeom prst="line">
            <a:avLst/>
          </a:prstGeom>
          <a:ln w="28575">
            <a:solidFill>
              <a:schemeClr val="accent1"/>
            </a:solidFill>
            <a:miter/>
            <a:tailEnd type="triangle"/>
          </a:ln>
        </p:spPr>
        <p:txBody>
          <a:bodyPr lIns="45719" rIns="45719"/>
          <a:lstStyle/>
          <a:p>
            <a:pPr/>
          </a:p>
        </p:txBody>
      </p:sp>
      <p:sp>
        <p:nvSpPr>
          <p:cNvPr id="162" name="Straight Arrow Connector 79"/>
          <p:cNvSpPr/>
          <p:nvPr/>
        </p:nvSpPr>
        <p:spPr>
          <a:xfrm>
            <a:off x="2238374" y="4171950"/>
            <a:ext cx="1933576" cy="0"/>
          </a:xfrm>
          <a:prstGeom prst="line">
            <a:avLst/>
          </a:prstGeom>
          <a:ln w="28575">
            <a:solidFill>
              <a:schemeClr val="accent1"/>
            </a:solidFill>
            <a:miter/>
            <a:tailEnd type="triangle"/>
          </a:ln>
        </p:spPr>
        <p:txBody>
          <a:bodyPr lIns="45719" rIns="45719"/>
          <a:lstStyle/>
          <a:p>
            <a:pPr/>
          </a:p>
        </p:txBody>
      </p:sp>
      <p:pic>
        <p:nvPicPr>
          <p:cNvPr id="163" name="Graphic 81" descr="Graphic 81"/>
          <p:cNvPicPr>
            <a:picLocks noChangeAspect="1"/>
          </p:cNvPicPr>
          <p:nvPr/>
        </p:nvPicPr>
        <p:blipFill>
          <a:blip r:embed="rId7">
            <a:extLst/>
          </a:blip>
          <a:stretch>
            <a:fillRect/>
          </a:stretch>
        </p:blipFill>
        <p:spPr>
          <a:xfrm>
            <a:off x="9001125" y="1209675"/>
            <a:ext cx="914400" cy="914400"/>
          </a:xfrm>
          <a:prstGeom prst="rect">
            <a:avLst/>
          </a:prstGeom>
          <a:ln w="12700">
            <a:miter lim="400000"/>
          </a:ln>
        </p:spPr>
      </p:pic>
      <p:pic>
        <p:nvPicPr>
          <p:cNvPr id="164" name="Graphic 83" descr="Graphic 83"/>
          <p:cNvPicPr>
            <a:picLocks noChangeAspect="1"/>
          </p:cNvPicPr>
          <p:nvPr/>
        </p:nvPicPr>
        <p:blipFill>
          <a:blip r:embed="rId8">
            <a:extLst/>
          </a:blip>
          <a:stretch>
            <a:fillRect/>
          </a:stretch>
        </p:blipFill>
        <p:spPr>
          <a:xfrm>
            <a:off x="9001125" y="3914775"/>
            <a:ext cx="914400" cy="914400"/>
          </a:xfrm>
          <a:prstGeom prst="rect">
            <a:avLst/>
          </a:prstGeom>
          <a:ln w="12700">
            <a:miter lim="400000"/>
          </a:ln>
        </p:spPr>
      </p:pic>
      <p:pic>
        <p:nvPicPr>
          <p:cNvPr id="165" name="Graphic 85" descr="Graphic 85"/>
          <p:cNvPicPr>
            <a:picLocks noChangeAspect="1"/>
          </p:cNvPicPr>
          <p:nvPr/>
        </p:nvPicPr>
        <p:blipFill>
          <a:blip r:embed="rId9">
            <a:extLst/>
          </a:blip>
          <a:stretch>
            <a:fillRect/>
          </a:stretch>
        </p:blipFill>
        <p:spPr>
          <a:xfrm>
            <a:off x="9001125" y="3000375"/>
            <a:ext cx="914400" cy="914400"/>
          </a:xfrm>
          <a:prstGeom prst="rect">
            <a:avLst/>
          </a:prstGeom>
          <a:ln w="12700">
            <a:miter lim="400000"/>
          </a:ln>
        </p:spPr>
      </p:pic>
      <p:pic>
        <p:nvPicPr>
          <p:cNvPr id="166" name="Graphic 87" descr="Graphic 87"/>
          <p:cNvPicPr>
            <a:picLocks noChangeAspect="1"/>
          </p:cNvPicPr>
          <p:nvPr/>
        </p:nvPicPr>
        <p:blipFill>
          <a:blip r:embed="rId10">
            <a:extLst/>
          </a:blip>
          <a:stretch>
            <a:fillRect/>
          </a:stretch>
        </p:blipFill>
        <p:spPr>
          <a:xfrm>
            <a:off x="9001125" y="2124075"/>
            <a:ext cx="914400" cy="914400"/>
          </a:xfrm>
          <a:prstGeom prst="rect">
            <a:avLst/>
          </a:prstGeom>
          <a:ln w="12700">
            <a:miter lim="400000"/>
          </a:ln>
        </p:spPr>
      </p:pic>
      <p:pic>
        <p:nvPicPr>
          <p:cNvPr id="167" name="Graphic 89" descr="Graphic 89"/>
          <p:cNvPicPr>
            <a:picLocks noChangeAspect="1"/>
          </p:cNvPicPr>
          <p:nvPr/>
        </p:nvPicPr>
        <p:blipFill>
          <a:blip r:embed="rId11">
            <a:extLst/>
          </a:blip>
          <a:stretch>
            <a:fillRect/>
          </a:stretch>
        </p:blipFill>
        <p:spPr>
          <a:xfrm>
            <a:off x="9001125" y="4829175"/>
            <a:ext cx="914400" cy="914400"/>
          </a:xfrm>
          <a:prstGeom prst="rect">
            <a:avLst/>
          </a:prstGeom>
          <a:ln w="12700">
            <a:miter lim="400000"/>
          </a:ln>
        </p:spPr>
      </p:pic>
      <p:pic>
        <p:nvPicPr>
          <p:cNvPr id="168" name="Graphic 91" descr="Graphic 91"/>
          <p:cNvPicPr>
            <a:picLocks noChangeAspect="1"/>
          </p:cNvPicPr>
          <p:nvPr/>
        </p:nvPicPr>
        <p:blipFill>
          <a:blip r:embed="rId12">
            <a:extLst/>
          </a:blip>
          <a:stretch>
            <a:fillRect/>
          </a:stretch>
        </p:blipFill>
        <p:spPr>
          <a:xfrm>
            <a:off x="4067175" y="5781675"/>
            <a:ext cx="914400" cy="914400"/>
          </a:xfrm>
          <a:prstGeom prst="rect">
            <a:avLst/>
          </a:prstGeom>
          <a:ln w="12700">
            <a:miter lim="400000"/>
          </a:ln>
        </p:spPr>
      </p:pic>
      <p:sp>
        <p:nvSpPr>
          <p:cNvPr id="169" name="TextBox 92"/>
          <p:cNvSpPr txBox="1"/>
          <p:nvPr/>
        </p:nvSpPr>
        <p:spPr>
          <a:xfrm>
            <a:off x="9961244" y="1438274"/>
            <a:ext cx="2651762"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Monitoring</a:t>
            </a:r>
          </a:p>
        </p:txBody>
      </p:sp>
      <p:sp>
        <p:nvSpPr>
          <p:cNvPr id="170" name="TextBox 93"/>
          <p:cNvSpPr txBox="1"/>
          <p:nvPr/>
        </p:nvSpPr>
        <p:spPr>
          <a:xfrm>
            <a:off x="9961244" y="2400299"/>
            <a:ext cx="2651762"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Alerting</a:t>
            </a:r>
          </a:p>
        </p:txBody>
      </p:sp>
      <p:sp>
        <p:nvSpPr>
          <p:cNvPr id="171" name="TextBox 94"/>
          <p:cNvSpPr txBox="1"/>
          <p:nvPr/>
        </p:nvSpPr>
        <p:spPr>
          <a:xfrm>
            <a:off x="9961244" y="3295649"/>
            <a:ext cx="2651762"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Logging</a:t>
            </a:r>
          </a:p>
        </p:txBody>
      </p:sp>
      <p:sp>
        <p:nvSpPr>
          <p:cNvPr id="172" name="TextBox 95"/>
          <p:cNvSpPr txBox="1"/>
          <p:nvPr/>
        </p:nvSpPr>
        <p:spPr>
          <a:xfrm>
            <a:off x="9961244" y="4171948"/>
            <a:ext cx="2651762"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Databases</a:t>
            </a:r>
          </a:p>
        </p:txBody>
      </p:sp>
      <p:sp>
        <p:nvSpPr>
          <p:cNvPr id="173" name="TextBox 96"/>
          <p:cNvSpPr txBox="1"/>
          <p:nvPr/>
        </p:nvSpPr>
        <p:spPr>
          <a:xfrm>
            <a:off x="9961244" y="5191123"/>
            <a:ext cx="2651762"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Security</a:t>
            </a:r>
          </a:p>
        </p:txBody>
      </p:sp>
      <p:sp>
        <p:nvSpPr>
          <p:cNvPr id="174" name="TextBox 97"/>
          <p:cNvSpPr txBox="1"/>
          <p:nvPr/>
        </p:nvSpPr>
        <p:spPr>
          <a:xfrm>
            <a:off x="5027294" y="5962648"/>
            <a:ext cx="2118362" cy="6251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Target Applications / </a:t>
            </a:r>
            <a:br/>
            <a:r>
              <a:t>Endpoints</a:t>
            </a:r>
          </a:p>
        </p:txBody>
      </p:sp>
      <p:sp>
        <p:nvSpPr>
          <p:cNvPr id="175" name="Straight Arrow Connector 98"/>
          <p:cNvSpPr/>
          <p:nvPr/>
        </p:nvSpPr>
        <p:spPr>
          <a:xfrm flipV="1">
            <a:off x="5629273" y="1733549"/>
            <a:ext cx="3352801" cy="1657351"/>
          </a:xfrm>
          <a:prstGeom prst="line">
            <a:avLst/>
          </a:prstGeom>
          <a:ln w="28575">
            <a:solidFill>
              <a:schemeClr val="accent1"/>
            </a:solidFill>
            <a:miter/>
            <a:tailEnd type="triangle"/>
          </a:ln>
        </p:spPr>
        <p:txBody>
          <a:bodyPr lIns="45719" rIns="45719"/>
          <a:lstStyle/>
          <a:p>
            <a:pPr/>
          </a:p>
        </p:txBody>
      </p:sp>
      <p:sp>
        <p:nvSpPr>
          <p:cNvPr id="176" name="Straight Arrow Connector 99"/>
          <p:cNvSpPr/>
          <p:nvPr/>
        </p:nvSpPr>
        <p:spPr>
          <a:xfrm flipV="1">
            <a:off x="5619748" y="2647949"/>
            <a:ext cx="3429001" cy="952501"/>
          </a:xfrm>
          <a:prstGeom prst="line">
            <a:avLst/>
          </a:prstGeom>
          <a:ln w="28575">
            <a:solidFill>
              <a:schemeClr val="accent1"/>
            </a:solidFill>
            <a:miter/>
            <a:tailEnd type="triangle"/>
          </a:ln>
        </p:spPr>
        <p:txBody>
          <a:bodyPr lIns="45719" rIns="45719"/>
          <a:lstStyle/>
          <a:p>
            <a:pPr/>
          </a:p>
        </p:txBody>
      </p:sp>
      <p:sp>
        <p:nvSpPr>
          <p:cNvPr id="177" name="Straight Arrow Connector 100"/>
          <p:cNvSpPr/>
          <p:nvPr/>
        </p:nvSpPr>
        <p:spPr>
          <a:xfrm flipV="1">
            <a:off x="5610223" y="3533774"/>
            <a:ext cx="3448051" cy="276226"/>
          </a:xfrm>
          <a:prstGeom prst="line">
            <a:avLst/>
          </a:prstGeom>
          <a:ln w="28575">
            <a:solidFill>
              <a:schemeClr val="accent1"/>
            </a:solidFill>
            <a:miter/>
            <a:tailEnd type="triangle"/>
          </a:ln>
        </p:spPr>
        <p:txBody>
          <a:bodyPr lIns="45719" rIns="45719"/>
          <a:lstStyle/>
          <a:p>
            <a:pPr/>
          </a:p>
        </p:txBody>
      </p:sp>
      <p:sp>
        <p:nvSpPr>
          <p:cNvPr id="178" name="Straight Arrow Connector 101"/>
          <p:cNvSpPr/>
          <p:nvPr/>
        </p:nvSpPr>
        <p:spPr>
          <a:xfrm>
            <a:off x="5610223" y="4029075"/>
            <a:ext cx="3448051" cy="409576"/>
          </a:xfrm>
          <a:prstGeom prst="line">
            <a:avLst/>
          </a:prstGeom>
          <a:ln w="28575">
            <a:solidFill>
              <a:schemeClr val="accent1"/>
            </a:solidFill>
            <a:miter/>
            <a:tailEnd type="triangle"/>
          </a:ln>
        </p:spPr>
        <p:txBody>
          <a:bodyPr lIns="45719" rIns="45719"/>
          <a:lstStyle/>
          <a:p>
            <a:pPr/>
          </a:p>
        </p:txBody>
      </p:sp>
      <p:sp>
        <p:nvSpPr>
          <p:cNvPr id="179" name="Straight Arrow Connector 102"/>
          <p:cNvSpPr/>
          <p:nvPr/>
        </p:nvSpPr>
        <p:spPr>
          <a:xfrm>
            <a:off x="5619748" y="4219575"/>
            <a:ext cx="3371851" cy="1114426"/>
          </a:xfrm>
          <a:prstGeom prst="line">
            <a:avLst/>
          </a:prstGeom>
          <a:ln w="28575">
            <a:solidFill>
              <a:schemeClr val="accent1"/>
            </a:solidFill>
            <a:miter/>
            <a:tailEnd type="triangle"/>
          </a:ln>
        </p:spPr>
        <p:txBody>
          <a:bodyPr lIns="45719" rIns="45719"/>
          <a:lstStyle/>
          <a:p>
            <a:pPr/>
          </a:p>
        </p:txBody>
      </p:sp>
      <p:sp>
        <p:nvSpPr>
          <p:cNvPr id="180" name="Straight Arrow Connector 103"/>
          <p:cNvSpPr/>
          <p:nvPr/>
        </p:nvSpPr>
        <p:spPr>
          <a:xfrm>
            <a:off x="4886323" y="4772025"/>
            <a:ext cx="1" cy="1047751"/>
          </a:xfrm>
          <a:prstGeom prst="line">
            <a:avLst/>
          </a:prstGeom>
          <a:ln w="28575">
            <a:solidFill>
              <a:schemeClr val="accent1"/>
            </a:solidFill>
            <a:miter/>
            <a:headEnd type="triangle"/>
            <a:tailEnd type="triangle"/>
          </a:ln>
        </p:spPr>
        <p:txBody>
          <a:bodyPr lIns="45719" rIns="45719"/>
          <a:lstStyle/>
          <a:p>
            <a:pPr/>
          </a:p>
        </p:txBody>
      </p:sp>
      <p:pic>
        <p:nvPicPr>
          <p:cNvPr id="181" name="Graphic 105" descr="Graphic 105"/>
          <p:cNvPicPr>
            <a:picLocks noChangeAspect="1"/>
          </p:cNvPicPr>
          <p:nvPr/>
        </p:nvPicPr>
        <p:blipFill>
          <a:blip r:embed="rId13">
            <a:extLst/>
          </a:blip>
          <a:stretch>
            <a:fillRect/>
          </a:stretch>
        </p:blipFill>
        <p:spPr>
          <a:xfrm>
            <a:off x="9010650" y="5743575"/>
            <a:ext cx="914400" cy="914400"/>
          </a:xfrm>
          <a:prstGeom prst="rect">
            <a:avLst/>
          </a:prstGeom>
          <a:ln w="12700">
            <a:miter lim="400000"/>
          </a:ln>
        </p:spPr>
      </p:pic>
      <p:sp>
        <p:nvSpPr>
          <p:cNvPr id="182" name="TextBox 106"/>
          <p:cNvSpPr txBox="1"/>
          <p:nvPr/>
        </p:nvSpPr>
        <p:spPr>
          <a:xfrm>
            <a:off x="9970769" y="6019798"/>
            <a:ext cx="2651762"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Messaging</a:t>
            </a:r>
          </a:p>
        </p:txBody>
      </p:sp>
      <p:sp>
        <p:nvSpPr>
          <p:cNvPr id="183" name="Straight Arrow Connector 107"/>
          <p:cNvSpPr/>
          <p:nvPr/>
        </p:nvSpPr>
        <p:spPr>
          <a:xfrm>
            <a:off x="5629273" y="4457700"/>
            <a:ext cx="3362326" cy="1743076"/>
          </a:xfrm>
          <a:prstGeom prst="line">
            <a:avLst/>
          </a:prstGeom>
          <a:ln w="28575">
            <a:solidFill>
              <a:schemeClr val="accent1"/>
            </a:solidFill>
            <a:miter/>
            <a:tailEnd type="triangle"/>
          </a:ln>
        </p:spPr>
        <p:txBody>
          <a:bodyPr lIns="45719" rIns="45719"/>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Existing Platform</a:t>
            </a:r>
          </a:p>
        </p:txBody>
      </p:sp>
      <p:sp>
        <p:nvSpPr>
          <p:cNvPr id="188" name="TextBox 6"/>
          <p:cNvSpPr txBox="1"/>
          <p:nvPr/>
        </p:nvSpPr>
        <p:spPr>
          <a:xfrm>
            <a:off x="562405" y="1639558"/>
            <a:ext cx="5052062" cy="36374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b="1" sz="2400">
                <a:latin typeface="Arial"/>
                <a:ea typeface="Arial"/>
                <a:cs typeface="Arial"/>
                <a:sym typeface="Arial"/>
              </a:defRPr>
            </a:pPr>
            <a:r>
              <a:t>"Home Grown"</a:t>
            </a:r>
          </a:p>
          <a:p>
            <a:pPr lvl="1" marL="742950" indent="-285750">
              <a:buSzPct val="100000"/>
              <a:buFont typeface="Arial"/>
              <a:buChar char="•"/>
              <a:defRPr sz="2400">
                <a:latin typeface="Arial"/>
                <a:ea typeface="Arial"/>
                <a:cs typeface="Arial"/>
                <a:sym typeface="Arial"/>
              </a:defRPr>
            </a:pPr>
            <a:r>
              <a:t>Deployment</a:t>
            </a:r>
          </a:p>
          <a:p>
            <a:pPr lvl="1" marL="742950" indent="-285750">
              <a:buSzPct val="100000"/>
              <a:buFont typeface="Arial"/>
              <a:buChar char="•"/>
              <a:defRPr sz="2400">
                <a:latin typeface="Arial"/>
                <a:ea typeface="Arial"/>
                <a:cs typeface="Arial"/>
                <a:sym typeface="Arial"/>
              </a:defRPr>
            </a:pPr>
            <a:r>
              <a:t>Monitoring</a:t>
            </a:r>
          </a:p>
          <a:p>
            <a:pPr lvl="1" marL="742950" indent="-285750">
              <a:buSzPct val="100000"/>
              <a:buFont typeface="Arial"/>
              <a:buChar char="•"/>
              <a:defRPr sz="2400">
                <a:latin typeface="Arial"/>
                <a:ea typeface="Arial"/>
                <a:cs typeface="Arial"/>
                <a:sym typeface="Arial"/>
              </a:defRPr>
            </a:pPr>
            <a:r>
              <a:t>Logging</a:t>
            </a:r>
          </a:p>
          <a:p>
            <a:pPr lvl="1" marL="742950" indent="-285750">
              <a:buSzPct val="100000"/>
              <a:buFont typeface="Arial"/>
              <a:buChar char="•"/>
              <a:defRPr sz="2400">
                <a:latin typeface="Arial"/>
                <a:ea typeface="Arial"/>
                <a:cs typeface="Arial"/>
                <a:sym typeface="Arial"/>
              </a:defRPr>
            </a:pPr>
            <a:r>
              <a:t>Rate limiting</a:t>
            </a:r>
          </a:p>
          <a:p>
            <a:pPr marL="285750" indent="-285750">
              <a:buSzPct val="100000"/>
              <a:buFont typeface="Arial"/>
              <a:buChar char="•"/>
              <a:defRPr sz="2400">
                <a:latin typeface="Arial"/>
                <a:ea typeface="Arial"/>
                <a:cs typeface="Arial"/>
                <a:sym typeface="Arial"/>
              </a:defRPr>
            </a:pPr>
          </a:p>
          <a:p>
            <a:pPr marL="285750" indent="-285750">
              <a:buSzPct val="100000"/>
              <a:buFont typeface="Arial"/>
              <a:buChar char="•"/>
              <a:defRPr b="1" sz="2400">
                <a:latin typeface="Arial"/>
                <a:ea typeface="Arial"/>
                <a:cs typeface="Arial"/>
                <a:sym typeface="Arial"/>
              </a:defRPr>
            </a:pPr>
            <a:r>
              <a:t>Deployment</a:t>
            </a:r>
          </a:p>
          <a:p>
            <a:pPr lvl="1" marL="742950" indent="-285750">
              <a:buSzPct val="100000"/>
              <a:buFont typeface="Arial"/>
              <a:buChar char="•"/>
              <a:defRPr sz="2400">
                <a:latin typeface="Arial"/>
                <a:ea typeface="Arial"/>
                <a:cs typeface="Arial"/>
                <a:sym typeface="Arial"/>
              </a:defRPr>
            </a:pPr>
            <a:r>
              <a:t>Every 2 weeks</a:t>
            </a:r>
          </a:p>
          <a:p>
            <a:pPr lvl="1" marL="742950" indent="-285750">
              <a:buSzPct val="100000"/>
              <a:buFont typeface="Arial"/>
              <a:buChar char="•"/>
              <a:defRPr sz="2400">
                <a:latin typeface="Arial"/>
                <a:ea typeface="Arial"/>
                <a:cs typeface="Arial"/>
                <a:sym typeface="Arial"/>
              </a:defRPr>
            </a:pPr>
            <a:r>
              <a:t>Takes hours</a:t>
            </a:r>
          </a:p>
          <a:p>
            <a:pPr lvl="1" marL="742950" indent="-285750">
              <a:buSzPct val="100000"/>
              <a:buFont typeface="Arial"/>
              <a:buChar char="•"/>
              <a:defRPr sz="2400">
                <a:latin typeface="Arial"/>
                <a:ea typeface="Arial"/>
                <a:cs typeface="Arial"/>
                <a:sym typeface="Arial"/>
              </a:defRPr>
            </a:pPr>
            <a:r>
              <a:t>Feature toggles</a:t>
            </a:r>
          </a:p>
        </p:txBody>
      </p:sp>
      <p:pic>
        <p:nvPicPr>
          <p:cNvPr id="189" name="Picture 8" descr="Picture 8"/>
          <p:cNvPicPr>
            <a:picLocks noChangeAspect="1"/>
          </p:cNvPicPr>
          <p:nvPr/>
        </p:nvPicPr>
        <p:blipFill>
          <a:blip r:embed="rId3">
            <a:extLst/>
          </a:blip>
          <a:stretch>
            <a:fillRect/>
          </a:stretch>
        </p:blipFill>
        <p:spPr>
          <a:xfrm>
            <a:off x="4895850" y="1703941"/>
            <a:ext cx="2743200" cy="1678467"/>
          </a:xfrm>
          <a:prstGeom prst="rect">
            <a:avLst/>
          </a:prstGeom>
          <a:ln w="12700">
            <a:miter lim="400000"/>
          </a:ln>
        </p:spPr>
      </p:pic>
      <p:pic>
        <p:nvPicPr>
          <p:cNvPr id="190" name="Picture 10" descr="Picture 10"/>
          <p:cNvPicPr>
            <a:picLocks noChangeAspect="1"/>
          </p:cNvPicPr>
          <p:nvPr/>
        </p:nvPicPr>
        <p:blipFill>
          <a:blip r:embed="rId4">
            <a:extLst/>
          </a:blip>
          <a:stretch>
            <a:fillRect/>
          </a:stretch>
        </p:blipFill>
        <p:spPr>
          <a:xfrm>
            <a:off x="8353425" y="3214823"/>
            <a:ext cx="2047875" cy="306677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traight Arrow Connector 64"/>
          <p:cNvSpPr/>
          <p:nvPr/>
        </p:nvSpPr>
        <p:spPr>
          <a:xfrm>
            <a:off x="5540950" y="2150916"/>
            <a:ext cx="6064" cy="3370120"/>
          </a:xfrm>
          <a:prstGeom prst="line">
            <a:avLst/>
          </a:prstGeom>
          <a:ln w="28575">
            <a:solidFill>
              <a:schemeClr val="accent1"/>
            </a:solidFill>
            <a:miter/>
            <a:tailEnd type="triangle"/>
          </a:ln>
        </p:spPr>
        <p:txBody>
          <a:bodyPr lIns="45719" rIns="45719"/>
          <a:lstStyle/>
          <a:p>
            <a:pPr/>
          </a:p>
        </p:txBody>
      </p:sp>
      <p:sp>
        <p:nvSpPr>
          <p:cNvPr id="195" name="Rectangle 66"/>
          <p:cNvSpPr/>
          <p:nvPr/>
        </p:nvSpPr>
        <p:spPr>
          <a:xfrm>
            <a:off x="2227267" y="1920775"/>
            <a:ext cx="7033822" cy="3243809"/>
          </a:xfrm>
          <a:prstGeom prst="rect">
            <a:avLst/>
          </a:prstGeom>
          <a:solidFill>
            <a:srgbClr val="D9D9D9"/>
          </a:solidFill>
          <a:ln w="12700">
            <a:solidFill>
              <a:srgbClr val="32538F"/>
            </a:solidFill>
            <a:miter/>
          </a:ln>
        </p:spPr>
        <p:txBody>
          <a:bodyPr lIns="45719" rIns="45719" anchor="ctr"/>
          <a:lstStyle/>
          <a:p>
            <a:pPr algn="ctr">
              <a:defRPr>
                <a:solidFill>
                  <a:srgbClr val="FFFFFF"/>
                </a:solidFill>
              </a:defRPr>
            </a:pPr>
          </a:p>
        </p:txBody>
      </p:sp>
      <p:sp>
        <p:nvSpPr>
          <p:cNvPr id="196"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Sample Flow</a:t>
            </a:r>
          </a:p>
        </p:txBody>
      </p:sp>
      <p:sp>
        <p:nvSpPr>
          <p:cNvPr id="197" name="Rectangle 6"/>
          <p:cNvSpPr/>
          <p:nvPr/>
        </p:nvSpPr>
        <p:spPr>
          <a:xfrm>
            <a:off x="3867148" y="5524498"/>
            <a:ext cx="3305176" cy="1238251"/>
          </a:xfrm>
          <a:prstGeom prst="rect">
            <a:avLst/>
          </a:prstGeom>
          <a:solidFill>
            <a:srgbClr val="FFFFFF"/>
          </a:solidFill>
          <a:ln w="28575">
            <a:solidFill>
              <a:srgbClr val="000000"/>
            </a:solidFill>
            <a:miter/>
          </a:ln>
        </p:spPr>
        <p:txBody>
          <a:bodyPr lIns="45719" rIns="45719" anchor="ctr"/>
          <a:lstStyle/>
          <a:p>
            <a:pPr algn="ctr">
              <a:defRPr>
                <a:solidFill>
                  <a:srgbClr val="FFFFFF"/>
                </a:solidFill>
              </a:defRPr>
            </a:pPr>
          </a:p>
        </p:txBody>
      </p:sp>
      <p:pic>
        <p:nvPicPr>
          <p:cNvPr id="198" name="Graphic 81" descr="Graphic 81"/>
          <p:cNvPicPr>
            <a:picLocks noChangeAspect="1"/>
          </p:cNvPicPr>
          <p:nvPr/>
        </p:nvPicPr>
        <p:blipFill>
          <a:blip r:embed="rId3">
            <a:extLst/>
          </a:blip>
          <a:stretch>
            <a:fillRect/>
          </a:stretch>
        </p:blipFill>
        <p:spPr>
          <a:xfrm>
            <a:off x="6000750" y="5734048"/>
            <a:ext cx="914400" cy="914401"/>
          </a:xfrm>
          <a:prstGeom prst="rect">
            <a:avLst/>
          </a:prstGeom>
          <a:ln w="12700">
            <a:miter lim="400000"/>
          </a:ln>
        </p:spPr>
      </p:pic>
      <p:pic>
        <p:nvPicPr>
          <p:cNvPr id="199" name="Graphic 83" descr="Graphic 83"/>
          <p:cNvPicPr>
            <a:picLocks noChangeAspect="1"/>
          </p:cNvPicPr>
          <p:nvPr/>
        </p:nvPicPr>
        <p:blipFill>
          <a:blip r:embed="rId4">
            <a:extLst/>
          </a:blip>
          <a:stretch>
            <a:fillRect/>
          </a:stretch>
        </p:blipFill>
        <p:spPr>
          <a:xfrm>
            <a:off x="9620250" y="3038474"/>
            <a:ext cx="914400" cy="914401"/>
          </a:xfrm>
          <a:prstGeom prst="rect">
            <a:avLst/>
          </a:prstGeom>
          <a:ln w="12700">
            <a:miter lim="400000"/>
          </a:ln>
        </p:spPr>
      </p:pic>
      <p:pic>
        <p:nvPicPr>
          <p:cNvPr id="200" name="Graphic 85" descr="Graphic 85"/>
          <p:cNvPicPr>
            <a:picLocks noChangeAspect="1"/>
          </p:cNvPicPr>
          <p:nvPr/>
        </p:nvPicPr>
        <p:blipFill>
          <a:blip r:embed="rId5">
            <a:extLst/>
          </a:blip>
          <a:stretch>
            <a:fillRect/>
          </a:stretch>
        </p:blipFill>
        <p:spPr>
          <a:xfrm>
            <a:off x="4019550" y="5734050"/>
            <a:ext cx="914400" cy="914400"/>
          </a:xfrm>
          <a:prstGeom prst="rect">
            <a:avLst/>
          </a:prstGeom>
          <a:ln w="12700">
            <a:miter lim="400000"/>
          </a:ln>
        </p:spPr>
      </p:pic>
      <p:pic>
        <p:nvPicPr>
          <p:cNvPr id="201" name="Graphic 87" descr="Graphic 87"/>
          <p:cNvPicPr>
            <a:picLocks noChangeAspect="1"/>
          </p:cNvPicPr>
          <p:nvPr/>
        </p:nvPicPr>
        <p:blipFill>
          <a:blip r:embed="rId6">
            <a:extLst/>
          </a:blip>
          <a:stretch>
            <a:fillRect/>
          </a:stretch>
        </p:blipFill>
        <p:spPr>
          <a:xfrm>
            <a:off x="5029200" y="5734048"/>
            <a:ext cx="914400" cy="914401"/>
          </a:xfrm>
          <a:prstGeom prst="rect">
            <a:avLst/>
          </a:prstGeom>
          <a:ln w="12700">
            <a:miter lim="400000"/>
          </a:ln>
        </p:spPr>
      </p:pic>
      <p:grpSp>
        <p:nvGrpSpPr>
          <p:cNvPr id="204" name="Rectangle 32"/>
          <p:cNvGrpSpPr/>
          <p:nvPr/>
        </p:nvGrpSpPr>
        <p:grpSpPr>
          <a:xfrm>
            <a:off x="6446766" y="3233842"/>
            <a:ext cx="1725643" cy="612476"/>
            <a:chOff x="0" y="0"/>
            <a:chExt cx="1725641" cy="612475"/>
          </a:xfrm>
        </p:grpSpPr>
        <p:sp>
          <p:nvSpPr>
            <p:cNvPr id="202"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203" name="Authoring"/>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Authoring</a:t>
              </a:r>
            </a:p>
          </p:txBody>
        </p:sp>
      </p:grpSp>
      <p:pic>
        <p:nvPicPr>
          <p:cNvPr id="205" name="Graphic 20" descr="Graphic 20"/>
          <p:cNvPicPr>
            <a:picLocks noChangeAspect="1"/>
          </p:cNvPicPr>
          <p:nvPr/>
        </p:nvPicPr>
        <p:blipFill>
          <a:blip r:embed="rId7">
            <a:extLst/>
          </a:blip>
          <a:stretch>
            <a:fillRect/>
          </a:stretch>
        </p:blipFill>
        <p:spPr>
          <a:xfrm>
            <a:off x="6442938" y="3280038"/>
            <a:ext cx="514664" cy="514664"/>
          </a:xfrm>
          <a:prstGeom prst="rect">
            <a:avLst/>
          </a:prstGeom>
          <a:ln w="12700">
            <a:miter lim="400000"/>
          </a:ln>
        </p:spPr>
      </p:pic>
      <p:sp>
        <p:nvSpPr>
          <p:cNvPr id="206" name="Straight Arrow Connector 36"/>
          <p:cNvSpPr/>
          <p:nvPr/>
        </p:nvSpPr>
        <p:spPr>
          <a:xfrm flipV="1">
            <a:off x="4990232" y="3410815"/>
            <a:ext cx="971550" cy="3463"/>
          </a:xfrm>
          <a:prstGeom prst="line">
            <a:avLst/>
          </a:prstGeom>
          <a:ln w="28575">
            <a:solidFill>
              <a:schemeClr val="accent1"/>
            </a:solidFill>
            <a:miter/>
            <a:tailEnd type="triangle"/>
          </a:ln>
        </p:spPr>
        <p:txBody>
          <a:bodyPr lIns="45719" rIns="45719"/>
          <a:lstStyle/>
          <a:p>
            <a:pPr/>
          </a:p>
        </p:txBody>
      </p:sp>
      <p:sp>
        <p:nvSpPr>
          <p:cNvPr id="207" name="Straight Arrow Connector 38"/>
          <p:cNvSpPr/>
          <p:nvPr/>
        </p:nvSpPr>
        <p:spPr>
          <a:xfrm flipV="1">
            <a:off x="8168984" y="3549359"/>
            <a:ext cx="1573357" cy="3463"/>
          </a:xfrm>
          <a:prstGeom prst="line">
            <a:avLst/>
          </a:prstGeom>
          <a:ln w="28575">
            <a:solidFill>
              <a:schemeClr val="accent1"/>
            </a:solidFill>
            <a:miter/>
            <a:tailEnd type="triangle"/>
          </a:ln>
        </p:spPr>
        <p:txBody>
          <a:bodyPr lIns="45719" rIns="45719"/>
          <a:lstStyle/>
          <a:p>
            <a:pPr/>
          </a:p>
        </p:txBody>
      </p:sp>
      <p:sp>
        <p:nvSpPr>
          <p:cNvPr id="208" name="Straight Arrow Connector 47"/>
          <p:cNvSpPr/>
          <p:nvPr/>
        </p:nvSpPr>
        <p:spPr>
          <a:xfrm>
            <a:off x="1662545" y="3556287"/>
            <a:ext cx="2599459" cy="1734"/>
          </a:xfrm>
          <a:prstGeom prst="line">
            <a:avLst/>
          </a:prstGeom>
          <a:ln w="28575">
            <a:solidFill>
              <a:schemeClr val="accent1"/>
            </a:solidFill>
            <a:miter/>
            <a:tailEnd type="triangle"/>
          </a:ln>
        </p:spPr>
        <p:txBody>
          <a:bodyPr lIns="45719" rIns="45719"/>
          <a:lstStyle/>
          <a:p>
            <a:pPr/>
          </a:p>
        </p:txBody>
      </p:sp>
      <p:grpSp>
        <p:nvGrpSpPr>
          <p:cNvPr id="211" name="Rectangle 53"/>
          <p:cNvGrpSpPr/>
          <p:nvPr/>
        </p:nvGrpSpPr>
        <p:grpSpPr>
          <a:xfrm>
            <a:off x="119355" y="3237434"/>
            <a:ext cx="1773267" cy="622001"/>
            <a:chOff x="0" y="0"/>
            <a:chExt cx="1773266" cy="622000"/>
          </a:xfrm>
        </p:grpSpPr>
        <p:sp>
          <p:nvSpPr>
            <p:cNvPr id="209" name="Rectangle"/>
            <p:cNvSpPr/>
            <p:nvPr/>
          </p:nvSpPr>
          <p:spPr>
            <a:xfrm>
              <a:off x="0" y="-1"/>
              <a:ext cx="1773267" cy="622002"/>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r"/>
            </a:p>
          </p:txBody>
        </p:sp>
        <p:sp>
          <p:nvSpPr>
            <p:cNvPr id="210" name="User"/>
            <p:cNvSpPr txBox="1"/>
            <p:nvPr/>
          </p:nvSpPr>
          <p:spPr>
            <a:xfrm>
              <a:off x="45720" y="144456"/>
              <a:ext cx="1681827"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lstStyle>
            <a:p>
              <a:pPr/>
              <a:r>
                <a:t>User</a:t>
              </a:r>
            </a:p>
          </p:txBody>
        </p:sp>
      </p:grpSp>
      <p:pic>
        <p:nvPicPr>
          <p:cNvPr id="212" name="Graphic 77" descr="Graphic 77"/>
          <p:cNvPicPr>
            <a:picLocks noChangeAspect="1"/>
          </p:cNvPicPr>
          <p:nvPr/>
        </p:nvPicPr>
        <p:blipFill>
          <a:blip r:embed="rId8">
            <a:extLst/>
          </a:blip>
          <a:stretch>
            <a:fillRect/>
          </a:stretch>
        </p:blipFill>
        <p:spPr>
          <a:xfrm>
            <a:off x="123823" y="3257550"/>
            <a:ext cx="571501" cy="571500"/>
          </a:xfrm>
          <a:prstGeom prst="rect">
            <a:avLst/>
          </a:prstGeom>
          <a:ln w="12700">
            <a:miter lim="400000"/>
          </a:ln>
        </p:spPr>
      </p:pic>
      <p:sp>
        <p:nvSpPr>
          <p:cNvPr id="213" name="Straight Arrow Connector 62"/>
          <p:cNvSpPr/>
          <p:nvPr/>
        </p:nvSpPr>
        <p:spPr>
          <a:xfrm flipV="1">
            <a:off x="5501120" y="3558020"/>
            <a:ext cx="942109" cy="7793"/>
          </a:xfrm>
          <a:prstGeom prst="line">
            <a:avLst/>
          </a:prstGeom>
          <a:ln w="28575">
            <a:solidFill>
              <a:schemeClr val="accent1"/>
            </a:solidFill>
            <a:miter/>
            <a:tailEnd type="triangle"/>
          </a:ln>
        </p:spPr>
        <p:txBody>
          <a:bodyPr lIns="45719" rIns="45719"/>
          <a:lstStyle/>
          <a:p>
            <a:pPr/>
          </a:p>
        </p:txBody>
      </p:sp>
      <p:grpSp>
        <p:nvGrpSpPr>
          <p:cNvPr id="216" name="Rectangle 49"/>
          <p:cNvGrpSpPr/>
          <p:nvPr/>
        </p:nvGrpSpPr>
        <p:grpSpPr>
          <a:xfrm>
            <a:off x="4246491" y="3233842"/>
            <a:ext cx="1725643" cy="612476"/>
            <a:chOff x="0" y="0"/>
            <a:chExt cx="1725641" cy="612475"/>
          </a:xfrm>
        </p:grpSpPr>
        <p:sp>
          <p:nvSpPr>
            <p:cNvPr id="214"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215" name="UI"/>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UI</a:t>
              </a:r>
            </a:p>
          </p:txBody>
        </p:sp>
      </p:grpSp>
      <p:pic>
        <p:nvPicPr>
          <p:cNvPr id="217" name="Graphic 20" descr="Graphic 20"/>
          <p:cNvPicPr>
            <a:picLocks noChangeAspect="1"/>
          </p:cNvPicPr>
          <p:nvPr/>
        </p:nvPicPr>
        <p:blipFill>
          <a:blip r:embed="rId7">
            <a:extLst/>
          </a:blip>
          <a:stretch>
            <a:fillRect/>
          </a:stretch>
        </p:blipFill>
        <p:spPr>
          <a:xfrm>
            <a:off x="4242663" y="3280038"/>
            <a:ext cx="514664" cy="514664"/>
          </a:xfrm>
          <a:prstGeom prst="rect">
            <a:avLst/>
          </a:prstGeom>
          <a:ln w="12700">
            <a:miter lim="400000"/>
          </a:ln>
        </p:spPr>
      </p:pic>
      <p:pic>
        <p:nvPicPr>
          <p:cNvPr id="218" name="Picture 1" descr="Picture 1"/>
          <p:cNvPicPr>
            <a:picLocks noChangeAspect="1"/>
          </p:cNvPicPr>
          <p:nvPr/>
        </p:nvPicPr>
        <p:blipFill>
          <a:blip r:embed="rId9">
            <a:extLst/>
          </a:blip>
          <a:stretch>
            <a:fillRect/>
          </a:stretch>
        </p:blipFill>
        <p:spPr>
          <a:xfrm>
            <a:off x="2259377" y="1291993"/>
            <a:ext cx="387107" cy="585396"/>
          </a:xfrm>
          <a:prstGeom prst="rect">
            <a:avLst/>
          </a:prstGeom>
          <a:ln w="12700">
            <a:miter lim="400000"/>
          </a:ln>
        </p:spPr>
      </p:pic>
      <p:sp>
        <p:nvSpPr>
          <p:cNvPr id="219" name="TextBox 2"/>
          <p:cNvSpPr txBox="1"/>
          <p:nvPr/>
        </p:nvSpPr>
        <p:spPr>
          <a:xfrm>
            <a:off x="2788919" y="1428749"/>
            <a:ext cx="2651762"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Cloud Foundry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Sample Flow</a:t>
            </a:r>
          </a:p>
        </p:txBody>
      </p:sp>
      <p:sp>
        <p:nvSpPr>
          <p:cNvPr id="224" name="Straight Arrow Connector 1"/>
          <p:cNvSpPr/>
          <p:nvPr/>
        </p:nvSpPr>
        <p:spPr>
          <a:xfrm>
            <a:off x="5540950" y="2150916"/>
            <a:ext cx="6064" cy="3370120"/>
          </a:xfrm>
          <a:prstGeom prst="line">
            <a:avLst/>
          </a:prstGeom>
          <a:ln w="28575">
            <a:solidFill>
              <a:schemeClr val="accent1"/>
            </a:solidFill>
            <a:miter/>
            <a:tailEnd type="triangle"/>
          </a:ln>
        </p:spPr>
        <p:txBody>
          <a:bodyPr lIns="45719" rIns="45719"/>
          <a:lstStyle/>
          <a:p>
            <a:pPr/>
          </a:p>
        </p:txBody>
      </p:sp>
      <p:sp>
        <p:nvSpPr>
          <p:cNvPr id="225" name="Rectangle 4"/>
          <p:cNvSpPr/>
          <p:nvPr/>
        </p:nvSpPr>
        <p:spPr>
          <a:xfrm>
            <a:off x="2227267" y="1920775"/>
            <a:ext cx="7033822" cy="3243809"/>
          </a:xfrm>
          <a:prstGeom prst="rect">
            <a:avLst/>
          </a:prstGeom>
          <a:solidFill>
            <a:srgbClr val="D9D9D9"/>
          </a:solidFill>
          <a:ln w="12700">
            <a:solidFill>
              <a:srgbClr val="32538F"/>
            </a:solidFill>
            <a:miter/>
          </a:ln>
        </p:spPr>
        <p:txBody>
          <a:bodyPr lIns="45719" rIns="45719" anchor="ctr"/>
          <a:lstStyle/>
          <a:p>
            <a:pPr algn="ctr">
              <a:defRPr>
                <a:solidFill>
                  <a:srgbClr val="FFFFFF"/>
                </a:solidFill>
              </a:defRPr>
            </a:pPr>
          </a:p>
        </p:txBody>
      </p:sp>
      <p:sp>
        <p:nvSpPr>
          <p:cNvPr id="226" name="Rectangle 5"/>
          <p:cNvSpPr/>
          <p:nvPr/>
        </p:nvSpPr>
        <p:spPr>
          <a:xfrm>
            <a:off x="3543300" y="5524498"/>
            <a:ext cx="4124325" cy="1238251"/>
          </a:xfrm>
          <a:prstGeom prst="rect">
            <a:avLst/>
          </a:prstGeom>
          <a:solidFill>
            <a:srgbClr val="FFFFFF"/>
          </a:solidFill>
          <a:ln w="28575">
            <a:solidFill>
              <a:srgbClr val="000000"/>
            </a:solidFill>
            <a:miter/>
          </a:ln>
        </p:spPr>
        <p:txBody>
          <a:bodyPr lIns="45719" rIns="45719" anchor="ctr"/>
          <a:lstStyle/>
          <a:p>
            <a:pPr algn="ctr">
              <a:defRPr>
                <a:solidFill>
                  <a:srgbClr val="FFFFFF"/>
                </a:solidFill>
              </a:defRPr>
            </a:pPr>
          </a:p>
        </p:txBody>
      </p:sp>
      <p:pic>
        <p:nvPicPr>
          <p:cNvPr id="227" name="Graphic 81" descr="Graphic 81"/>
          <p:cNvPicPr>
            <a:picLocks noChangeAspect="1"/>
          </p:cNvPicPr>
          <p:nvPr/>
        </p:nvPicPr>
        <p:blipFill>
          <a:blip r:embed="rId3">
            <a:extLst/>
          </a:blip>
          <a:stretch>
            <a:fillRect/>
          </a:stretch>
        </p:blipFill>
        <p:spPr>
          <a:xfrm>
            <a:off x="5676900" y="5734048"/>
            <a:ext cx="914400" cy="914401"/>
          </a:xfrm>
          <a:prstGeom prst="rect">
            <a:avLst/>
          </a:prstGeom>
          <a:ln w="12700">
            <a:miter lim="400000"/>
          </a:ln>
        </p:spPr>
      </p:pic>
      <p:pic>
        <p:nvPicPr>
          <p:cNvPr id="228" name="Graphic 83" descr="Graphic 83"/>
          <p:cNvPicPr>
            <a:picLocks noChangeAspect="1"/>
          </p:cNvPicPr>
          <p:nvPr/>
        </p:nvPicPr>
        <p:blipFill>
          <a:blip r:embed="rId4">
            <a:extLst/>
          </a:blip>
          <a:stretch>
            <a:fillRect/>
          </a:stretch>
        </p:blipFill>
        <p:spPr>
          <a:xfrm>
            <a:off x="6648450" y="5734050"/>
            <a:ext cx="914400" cy="914400"/>
          </a:xfrm>
          <a:prstGeom prst="rect">
            <a:avLst/>
          </a:prstGeom>
          <a:ln w="12700">
            <a:miter lim="400000"/>
          </a:ln>
        </p:spPr>
      </p:pic>
      <p:pic>
        <p:nvPicPr>
          <p:cNvPr id="229" name="Graphic 85" descr="Graphic 85"/>
          <p:cNvPicPr>
            <a:picLocks noChangeAspect="1"/>
          </p:cNvPicPr>
          <p:nvPr/>
        </p:nvPicPr>
        <p:blipFill>
          <a:blip r:embed="rId5">
            <a:extLst/>
          </a:blip>
          <a:stretch>
            <a:fillRect/>
          </a:stretch>
        </p:blipFill>
        <p:spPr>
          <a:xfrm>
            <a:off x="3695698" y="5734050"/>
            <a:ext cx="914401" cy="914400"/>
          </a:xfrm>
          <a:prstGeom prst="rect">
            <a:avLst/>
          </a:prstGeom>
          <a:ln w="12700">
            <a:miter lim="400000"/>
          </a:ln>
        </p:spPr>
      </p:pic>
      <p:pic>
        <p:nvPicPr>
          <p:cNvPr id="230" name="Graphic 87" descr="Graphic 87"/>
          <p:cNvPicPr>
            <a:picLocks noChangeAspect="1"/>
          </p:cNvPicPr>
          <p:nvPr/>
        </p:nvPicPr>
        <p:blipFill>
          <a:blip r:embed="rId6">
            <a:extLst/>
          </a:blip>
          <a:stretch>
            <a:fillRect/>
          </a:stretch>
        </p:blipFill>
        <p:spPr>
          <a:xfrm>
            <a:off x="4705350" y="5734048"/>
            <a:ext cx="914400" cy="914401"/>
          </a:xfrm>
          <a:prstGeom prst="rect">
            <a:avLst/>
          </a:prstGeom>
          <a:ln w="12700">
            <a:miter lim="400000"/>
          </a:ln>
        </p:spPr>
      </p:pic>
      <p:sp>
        <p:nvSpPr>
          <p:cNvPr id="231" name="Straight Arrow Connector 45"/>
          <p:cNvSpPr/>
          <p:nvPr/>
        </p:nvSpPr>
        <p:spPr>
          <a:xfrm flipV="1">
            <a:off x="5523632" y="3553690"/>
            <a:ext cx="971550" cy="3463"/>
          </a:xfrm>
          <a:prstGeom prst="line">
            <a:avLst/>
          </a:prstGeom>
          <a:ln w="28575">
            <a:solidFill>
              <a:schemeClr val="accent1"/>
            </a:solidFill>
            <a:miter/>
            <a:tailEnd type="triangle"/>
          </a:ln>
        </p:spPr>
        <p:txBody>
          <a:bodyPr lIns="45719" rIns="45719"/>
          <a:lstStyle/>
          <a:p>
            <a:pPr/>
          </a:p>
        </p:txBody>
      </p:sp>
      <p:sp>
        <p:nvSpPr>
          <p:cNvPr id="232" name="Straight Arrow Connector 47"/>
          <p:cNvSpPr/>
          <p:nvPr/>
        </p:nvSpPr>
        <p:spPr>
          <a:xfrm flipV="1">
            <a:off x="8207084" y="3549359"/>
            <a:ext cx="1573357" cy="3463"/>
          </a:xfrm>
          <a:prstGeom prst="line">
            <a:avLst/>
          </a:prstGeom>
          <a:ln w="28575">
            <a:solidFill>
              <a:schemeClr val="accent1"/>
            </a:solidFill>
            <a:miter/>
            <a:tailEnd type="triangle"/>
          </a:ln>
        </p:spPr>
        <p:txBody>
          <a:bodyPr lIns="45719" rIns="45719"/>
          <a:lstStyle/>
          <a:p>
            <a:pPr/>
          </a:p>
        </p:txBody>
      </p:sp>
      <p:grpSp>
        <p:nvGrpSpPr>
          <p:cNvPr id="235" name="Rectangle 49"/>
          <p:cNvGrpSpPr/>
          <p:nvPr/>
        </p:nvGrpSpPr>
        <p:grpSpPr>
          <a:xfrm>
            <a:off x="6465816" y="2100367"/>
            <a:ext cx="1725643" cy="612476"/>
            <a:chOff x="0" y="0"/>
            <a:chExt cx="1725641" cy="612475"/>
          </a:xfrm>
        </p:grpSpPr>
        <p:sp>
          <p:nvSpPr>
            <p:cNvPr id="233"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234" name="Logging"/>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Logging</a:t>
              </a:r>
            </a:p>
          </p:txBody>
        </p:sp>
      </p:grpSp>
      <p:pic>
        <p:nvPicPr>
          <p:cNvPr id="236" name="Graphic 20" descr="Graphic 20"/>
          <p:cNvPicPr>
            <a:picLocks noChangeAspect="1"/>
          </p:cNvPicPr>
          <p:nvPr/>
        </p:nvPicPr>
        <p:blipFill>
          <a:blip r:embed="rId7">
            <a:extLst/>
          </a:blip>
          <a:stretch>
            <a:fillRect/>
          </a:stretch>
        </p:blipFill>
        <p:spPr>
          <a:xfrm>
            <a:off x="6461988" y="2146563"/>
            <a:ext cx="514664" cy="514664"/>
          </a:xfrm>
          <a:prstGeom prst="rect">
            <a:avLst/>
          </a:prstGeom>
          <a:ln w="12700">
            <a:miter lim="400000"/>
          </a:ln>
        </p:spPr>
      </p:pic>
      <p:sp>
        <p:nvSpPr>
          <p:cNvPr id="237" name="Straight Arrow Connector 53"/>
          <p:cNvSpPr/>
          <p:nvPr/>
        </p:nvSpPr>
        <p:spPr>
          <a:xfrm flipV="1">
            <a:off x="7319529" y="2725016"/>
            <a:ext cx="6061" cy="670212"/>
          </a:xfrm>
          <a:prstGeom prst="line">
            <a:avLst/>
          </a:prstGeom>
          <a:ln w="28575">
            <a:solidFill>
              <a:schemeClr val="accent1"/>
            </a:solidFill>
            <a:miter/>
            <a:tailEnd type="triangle"/>
          </a:ln>
        </p:spPr>
        <p:txBody>
          <a:bodyPr lIns="45719" rIns="45719"/>
          <a:lstStyle/>
          <a:p>
            <a:pPr/>
          </a:p>
        </p:txBody>
      </p:sp>
      <p:sp>
        <p:nvSpPr>
          <p:cNvPr id="238" name="Straight Arrow Connector 55"/>
          <p:cNvSpPr/>
          <p:nvPr/>
        </p:nvSpPr>
        <p:spPr>
          <a:xfrm flipV="1">
            <a:off x="5046517" y="2371725"/>
            <a:ext cx="1418359" cy="884091"/>
          </a:xfrm>
          <a:prstGeom prst="line">
            <a:avLst/>
          </a:prstGeom>
          <a:ln w="28575">
            <a:solidFill>
              <a:schemeClr val="accent1"/>
            </a:solidFill>
            <a:miter/>
            <a:tailEnd type="triangle"/>
          </a:ln>
        </p:spPr>
        <p:txBody>
          <a:bodyPr lIns="45719" rIns="45719"/>
          <a:lstStyle/>
          <a:p>
            <a:pPr/>
          </a:p>
        </p:txBody>
      </p:sp>
      <p:sp>
        <p:nvSpPr>
          <p:cNvPr id="239" name="Straight Arrow Connector 57"/>
          <p:cNvSpPr/>
          <p:nvPr/>
        </p:nvSpPr>
        <p:spPr>
          <a:xfrm flipV="1">
            <a:off x="8194095" y="2378651"/>
            <a:ext cx="1573357" cy="3463"/>
          </a:xfrm>
          <a:prstGeom prst="line">
            <a:avLst/>
          </a:prstGeom>
          <a:ln w="28575">
            <a:solidFill>
              <a:schemeClr val="accent1"/>
            </a:solidFill>
            <a:miter/>
            <a:tailEnd type="triangle"/>
          </a:ln>
        </p:spPr>
        <p:txBody>
          <a:bodyPr lIns="45719" rIns="45719"/>
          <a:lstStyle/>
          <a:p>
            <a:pPr/>
          </a:p>
        </p:txBody>
      </p:sp>
      <p:pic>
        <p:nvPicPr>
          <p:cNvPr id="240" name="Graphic 83" descr="Graphic 83"/>
          <p:cNvPicPr>
            <a:picLocks noChangeAspect="1"/>
          </p:cNvPicPr>
          <p:nvPr/>
        </p:nvPicPr>
        <p:blipFill>
          <a:blip r:embed="rId4">
            <a:extLst/>
          </a:blip>
          <a:stretch>
            <a:fillRect/>
          </a:stretch>
        </p:blipFill>
        <p:spPr>
          <a:xfrm>
            <a:off x="9725024" y="1924049"/>
            <a:ext cx="914401" cy="914401"/>
          </a:xfrm>
          <a:prstGeom prst="rect">
            <a:avLst/>
          </a:prstGeom>
          <a:ln w="12700">
            <a:miter lim="400000"/>
          </a:ln>
        </p:spPr>
      </p:pic>
      <p:pic>
        <p:nvPicPr>
          <p:cNvPr id="241" name="Graphic 91" descr="Graphic 91"/>
          <p:cNvPicPr>
            <a:picLocks noChangeAspect="1"/>
          </p:cNvPicPr>
          <p:nvPr/>
        </p:nvPicPr>
        <p:blipFill>
          <a:blip r:embed="rId8">
            <a:extLst/>
          </a:blip>
          <a:stretch>
            <a:fillRect/>
          </a:stretch>
        </p:blipFill>
        <p:spPr>
          <a:xfrm>
            <a:off x="9867899" y="3076574"/>
            <a:ext cx="914401" cy="914401"/>
          </a:xfrm>
          <a:prstGeom prst="rect">
            <a:avLst/>
          </a:prstGeom>
          <a:ln w="12700">
            <a:miter lim="400000"/>
          </a:ln>
        </p:spPr>
      </p:pic>
      <p:grpSp>
        <p:nvGrpSpPr>
          <p:cNvPr id="244" name="Rectangle 63"/>
          <p:cNvGrpSpPr/>
          <p:nvPr/>
        </p:nvGrpSpPr>
        <p:grpSpPr>
          <a:xfrm>
            <a:off x="6484866" y="3233842"/>
            <a:ext cx="1725643" cy="612476"/>
            <a:chOff x="0" y="0"/>
            <a:chExt cx="1725641" cy="612475"/>
          </a:xfrm>
        </p:grpSpPr>
        <p:sp>
          <p:nvSpPr>
            <p:cNvPr id="242"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243" name="Connector"/>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Connector</a:t>
              </a:r>
            </a:p>
          </p:txBody>
        </p:sp>
      </p:grpSp>
      <p:pic>
        <p:nvPicPr>
          <p:cNvPr id="245" name="Graphic 20" descr="Graphic 20"/>
          <p:cNvPicPr>
            <a:picLocks noChangeAspect="1"/>
          </p:cNvPicPr>
          <p:nvPr/>
        </p:nvPicPr>
        <p:blipFill>
          <a:blip r:embed="rId7">
            <a:extLst/>
          </a:blip>
          <a:stretch>
            <a:fillRect/>
          </a:stretch>
        </p:blipFill>
        <p:spPr>
          <a:xfrm>
            <a:off x="6481038" y="3280038"/>
            <a:ext cx="514664" cy="514664"/>
          </a:xfrm>
          <a:prstGeom prst="rect">
            <a:avLst/>
          </a:prstGeom>
          <a:ln w="12700">
            <a:miter lim="400000"/>
          </a:ln>
        </p:spPr>
      </p:pic>
      <p:grpSp>
        <p:nvGrpSpPr>
          <p:cNvPr id="248" name="Rectangle 67"/>
          <p:cNvGrpSpPr/>
          <p:nvPr/>
        </p:nvGrpSpPr>
        <p:grpSpPr>
          <a:xfrm>
            <a:off x="6542016" y="3300517"/>
            <a:ext cx="1725643" cy="612476"/>
            <a:chOff x="0" y="0"/>
            <a:chExt cx="1725641" cy="612475"/>
          </a:xfrm>
        </p:grpSpPr>
        <p:sp>
          <p:nvSpPr>
            <p:cNvPr id="246"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247" name="Connector"/>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Connector</a:t>
              </a:r>
            </a:p>
          </p:txBody>
        </p:sp>
      </p:grpSp>
      <p:pic>
        <p:nvPicPr>
          <p:cNvPr id="249" name="Graphic 20" descr="Graphic 20"/>
          <p:cNvPicPr>
            <a:picLocks noChangeAspect="1"/>
          </p:cNvPicPr>
          <p:nvPr/>
        </p:nvPicPr>
        <p:blipFill>
          <a:blip r:embed="rId7">
            <a:extLst/>
          </a:blip>
          <a:stretch>
            <a:fillRect/>
          </a:stretch>
        </p:blipFill>
        <p:spPr>
          <a:xfrm>
            <a:off x="6538187" y="3346713"/>
            <a:ext cx="514664" cy="514664"/>
          </a:xfrm>
          <a:prstGeom prst="rect">
            <a:avLst/>
          </a:prstGeom>
          <a:ln w="12700">
            <a:miter lim="400000"/>
          </a:ln>
        </p:spPr>
      </p:pic>
      <p:grpSp>
        <p:nvGrpSpPr>
          <p:cNvPr id="252" name="Rectangle 71"/>
          <p:cNvGrpSpPr/>
          <p:nvPr/>
        </p:nvGrpSpPr>
        <p:grpSpPr>
          <a:xfrm>
            <a:off x="6599166" y="3376717"/>
            <a:ext cx="1725643" cy="612476"/>
            <a:chOff x="0" y="0"/>
            <a:chExt cx="1725641" cy="612475"/>
          </a:xfrm>
        </p:grpSpPr>
        <p:sp>
          <p:nvSpPr>
            <p:cNvPr id="250"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251" name="Connector"/>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Connector</a:t>
              </a:r>
            </a:p>
          </p:txBody>
        </p:sp>
      </p:grpSp>
      <p:pic>
        <p:nvPicPr>
          <p:cNvPr id="253" name="Graphic 20" descr="Graphic 20"/>
          <p:cNvPicPr>
            <a:picLocks noChangeAspect="1"/>
          </p:cNvPicPr>
          <p:nvPr/>
        </p:nvPicPr>
        <p:blipFill>
          <a:blip r:embed="rId7">
            <a:extLst/>
          </a:blip>
          <a:stretch>
            <a:fillRect/>
          </a:stretch>
        </p:blipFill>
        <p:spPr>
          <a:xfrm>
            <a:off x="6595337" y="3422913"/>
            <a:ext cx="514664" cy="514664"/>
          </a:xfrm>
          <a:prstGeom prst="rect">
            <a:avLst/>
          </a:prstGeom>
          <a:ln w="12700">
            <a:miter lim="400000"/>
          </a:ln>
        </p:spPr>
      </p:pic>
      <p:grpSp>
        <p:nvGrpSpPr>
          <p:cNvPr id="256" name="Rectangle 75"/>
          <p:cNvGrpSpPr/>
          <p:nvPr/>
        </p:nvGrpSpPr>
        <p:grpSpPr>
          <a:xfrm>
            <a:off x="6465816" y="4395892"/>
            <a:ext cx="1725643" cy="612476"/>
            <a:chOff x="0" y="0"/>
            <a:chExt cx="1725641" cy="612475"/>
          </a:xfrm>
        </p:grpSpPr>
        <p:sp>
          <p:nvSpPr>
            <p:cNvPr id="254"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255" name="Billing"/>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Billing</a:t>
              </a:r>
            </a:p>
          </p:txBody>
        </p:sp>
      </p:grpSp>
      <p:pic>
        <p:nvPicPr>
          <p:cNvPr id="257" name="Graphic 20" descr="Graphic 20"/>
          <p:cNvPicPr>
            <a:picLocks noChangeAspect="1"/>
          </p:cNvPicPr>
          <p:nvPr/>
        </p:nvPicPr>
        <p:blipFill>
          <a:blip r:embed="rId7">
            <a:extLst/>
          </a:blip>
          <a:stretch>
            <a:fillRect/>
          </a:stretch>
        </p:blipFill>
        <p:spPr>
          <a:xfrm>
            <a:off x="6461988" y="4442088"/>
            <a:ext cx="514664" cy="514664"/>
          </a:xfrm>
          <a:prstGeom prst="rect">
            <a:avLst/>
          </a:prstGeom>
          <a:ln w="12700">
            <a:miter lim="400000"/>
          </a:ln>
        </p:spPr>
      </p:pic>
      <p:sp>
        <p:nvSpPr>
          <p:cNvPr id="258" name="Straight Arrow Connector 79"/>
          <p:cNvSpPr/>
          <p:nvPr/>
        </p:nvSpPr>
        <p:spPr>
          <a:xfrm>
            <a:off x="5046517" y="3836839"/>
            <a:ext cx="1418359" cy="878036"/>
          </a:xfrm>
          <a:prstGeom prst="line">
            <a:avLst/>
          </a:prstGeom>
          <a:ln w="28575">
            <a:solidFill>
              <a:schemeClr val="accent1"/>
            </a:solidFill>
            <a:miter/>
            <a:tailEnd type="triangle"/>
          </a:ln>
        </p:spPr>
        <p:txBody>
          <a:bodyPr lIns="45719" rIns="45719"/>
          <a:lstStyle/>
          <a:p>
            <a:pPr/>
          </a:p>
        </p:txBody>
      </p:sp>
      <p:grpSp>
        <p:nvGrpSpPr>
          <p:cNvPr id="261" name="Rectangle 81"/>
          <p:cNvGrpSpPr/>
          <p:nvPr/>
        </p:nvGrpSpPr>
        <p:grpSpPr>
          <a:xfrm>
            <a:off x="4246491" y="3233842"/>
            <a:ext cx="1725643" cy="612476"/>
            <a:chOff x="0" y="0"/>
            <a:chExt cx="1725641" cy="612475"/>
          </a:xfrm>
        </p:grpSpPr>
        <p:sp>
          <p:nvSpPr>
            <p:cNvPr id="259" name="Rectangle"/>
            <p:cNvSpPr/>
            <p:nvPr/>
          </p:nvSpPr>
          <p:spPr>
            <a:xfrm>
              <a:off x="0" y="-1"/>
              <a:ext cx="1725642" cy="612477"/>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260" name="API"/>
            <p:cNvSpPr txBox="1"/>
            <p:nvPr/>
          </p:nvSpPr>
          <p:spPr>
            <a:xfrm>
              <a:off x="45720" y="139693"/>
              <a:ext cx="163420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     API</a:t>
              </a:r>
            </a:p>
          </p:txBody>
        </p:sp>
      </p:grpSp>
      <p:pic>
        <p:nvPicPr>
          <p:cNvPr id="262" name="Graphic 20" descr="Graphic 20"/>
          <p:cNvPicPr>
            <a:picLocks noChangeAspect="1"/>
          </p:cNvPicPr>
          <p:nvPr/>
        </p:nvPicPr>
        <p:blipFill>
          <a:blip r:embed="rId7">
            <a:extLst/>
          </a:blip>
          <a:stretch>
            <a:fillRect/>
          </a:stretch>
        </p:blipFill>
        <p:spPr>
          <a:xfrm>
            <a:off x="4242663" y="3280038"/>
            <a:ext cx="514664" cy="514664"/>
          </a:xfrm>
          <a:prstGeom prst="rect">
            <a:avLst/>
          </a:prstGeom>
          <a:ln w="12700">
            <a:miter lim="400000"/>
          </a:ln>
        </p:spPr>
      </p:pic>
      <p:sp>
        <p:nvSpPr>
          <p:cNvPr id="263" name="Straight Arrow Connector 85"/>
          <p:cNvSpPr/>
          <p:nvPr/>
        </p:nvSpPr>
        <p:spPr>
          <a:xfrm flipV="1">
            <a:off x="8203620" y="4702751"/>
            <a:ext cx="1573357" cy="3463"/>
          </a:xfrm>
          <a:prstGeom prst="line">
            <a:avLst/>
          </a:prstGeom>
          <a:ln w="28575">
            <a:solidFill>
              <a:schemeClr val="accent1"/>
            </a:solidFill>
            <a:miter/>
            <a:tailEnd type="triangle"/>
          </a:ln>
        </p:spPr>
        <p:txBody>
          <a:bodyPr lIns="45719" rIns="45719"/>
          <a:lstStyle/>
          <a:p>
            <a:pPr/>
          </a:p>
        </p:txBody>
      </p:sp>
      <p:pic>
        <p:nvPicPr>
          <p:cNvPr id="264" name="Graphic 83" descr="Graphic 83"/>
          <p:cNvPicPr>
            <a:picLocks noChangeAspect="1"/>
          </p:cNvPicPr>
          <p:nvPr/>
        </p:nvPicPr>
        <p:blipFill>
          <a:blip r:embed="rId4">
            <a:extLst/>
          </a:blip>
          <a:stretch>
            <a:fillRect/>
          </a:stretch>
        </p:blipFill>
        <p:spPr>
          <a:xfrm>
            <a:off x="9734549" y="4248148"/>
            <a:ext cx="914401" cy="914401"/>
          </a:xfrm>
          <a:prstGeom prst="rect">
            <a:avLst/>
          </a:prstGeom>
          <a:ln w="12700">
            <a:miter lim="400000"/>
          </a:ln>
        </p:spPr>
      </p:pic>
      <p:sp>
        <p:nvSpPr>
          <p:cNvPr id="265" name="Straight Arrow Connector 97"/>
          <p:cNvSpPr/>
          <p:nvPr/>
        </p:nvSpPr>
        <p:spPr>
          <a:xfrm flipV="1">
            <a:off x="1749133" y="3549359"/>
            <a:ext cx="2497282" cy="3463"/>
          </a:xfrm>
          <a:prstGeom prst="line">
            <a:avLst/>
          </a:prstGeom>
          <a:ln w="28575">
            <a:solidFill>
              <a:schemeClr val="accent1"/>
            </a:solidFill>
            <a:miter/>
            <a:tailEnd type="triangle"/>
          </a:ln>
        </p:spPr>
        <p:txBody>
          <a:bodyPr lIns="45719" rIns="45719"/>
          <a:lstStyle/>
          <a:p>
            <a:pPr/>
          </a:p>
        </p:txBody>
      </p:sp>
      <p:pic>
        <p:nvPicPr>
          <p:cNvPr id="266" name="Picture 2" descr="Picture 2"/>
          <p:cNvPicPr>
            <a:picLocks noChangeAspect="1"/>
          </p:cNvPicPr>
          <p:nvPr/>
        </p:nvPicPr>
        <p:blipFill>
          <a:blip r:embed="rId9">
            <a:extLst/>
          </a:blip>
          <a:stretch>
            <a:fillRect/>
          </a:stretch>
        </p:blipFill>
        <p:spPr>
          <a:xfrm>
            <a:off x="2268902" y="1301518"/>
            <a:ext cx="387107" cy="585396"/>
          </a:xfrm>
          <a:prstGeom prst="rect">
            <a:avLst/>
          </a:prstGeom>
          <a:ln w="12700">
            <a:miter lim="400000"/>
          </a:ln>
        </p:spPr>
      </p:pic>
      <p:sp>
        <p:nvSpPr>
          <p:cNvPr id="267" name="TextBox 6"/>
          <p:cNvSpPr txBox="1"/>
          <p:nvPr/>
        </p:nvSpPr>
        <p:spPr>
          <a:xfrm>
            <a:off x="2798444" y="1438274"/>
            <a:ext cx="2651762"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Cloud Foundry</a:t>
            </a:r>
          </a:p>
        </p:txBody>
      </p:sp>
      <p:grpSp>
        <p:nvGrpSpPr>
          <p:cNvPr id="270" name="Rectangle 7"/>
          <p:cNvGrpSpPr/>
          <p:nvPr/>
        </p:nvGrpSpPr>
        <p:grpSpPr>
          <a:xfrm>
            <a:off x="119355" y="3237434"/>
            <a:ext cx="1773267" cy="622001"/>
            <a:chOff x="0" y="0"/>
            <a:chExt cx="1773266" cy="622000"/>
          </a:xfrm>
        </p:grpSpPr>
        <p:sp>
          <p:nvSpPr>
            <p:cNvPr id="268" name="Rectangle"/>
            <p:cNvSpPr/>
            <p:nvPr/>
          </p:nvSpPr>
          <p:spPr>
            <a:xfrm>
              <a:off x="0" y="-1"/>
              <a:ext cx="1773267" cy="622002"/>
            </a:xfrm>
            <a:prstGeom prst="rect">
              <a:avLst/>
            </a:prstGeom>
            <a:solidFill>
              <a:srgbClr val="FFFFFF"/>
            </a:solidFill>
            <a:ln w="28575" cap="flat">
              <a:solidFill>
                <a:schemeClr val="accent1"/>
              </a:solidFill>
              <a:prstDash val="solid"/>
              <a:miter lim="800000"/>
            </a:ln>
            <a:effectLst/>
          </p:spPr>
          <p:txBody>
            <a:bodyPr wrap="square" lIns="45719" tIns="45719" rIns="45719" bIns="45719" numCol="1" anchor="ctr">
              <a:noAutofit/>
            </a:bodyPr>
            <a:lstStyle/>
            <a:p>
              <a:pPr algn="r"/>
            </a:p>
          </p:txBody>
        </p:sp>
        <p:sp>
          <p:nvSpPr>
            <p:cNvPr id="269" name="Application"/>
            <p:cNvSpPr txBox="1"/>
            <p:nvPr/>
          </p:nvSpPr>
          <p:spPr>
            <a:xfrm>
              <a:off x="45720" y="144456"/>
              <a:ext cx="1681827"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lstStyle>
            <a:p>
              <a:pPr/>
              <a:r>
                <a:t>Application</a:t>
              </a:r>
            </a:p>
          </p:txBody>
        </p:sp>
      </p:grpSp>
      <p:pic>
        <p:nvPicPr>
          <p:cNvPr id="271" name="Graphic 72" descr="Graphic 72"/>
          <p:cNvPicPr>
            <a:picLocks noChangeAspect="1"/>
          </p:cNvPicPr>
          <p:nvPr/>
        </p:nvPicPr>
        <p:blipFill>
          <a:blip r:embed="rId10">
            <a:extLst/>
          </a:blip>
          <a:stretch>
            <a:fillRect/>
          </a:stretch>
        </p:blipFill>
        <p:spPr>
          <a:xfrm>
            <a:off x="171450" y="3295648"/>
            <a:ext cx="466725" cy="48577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Title 1"/>
          <p:cNvSpPr txBox="1"/>
          <p:nvPr/>
        </p:nvSpPr>
        <p:spPr>
          <a:xfrm>
            <a:off x="449401" y="0"/>
            <a:ext cx="1042416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0D0D0D"/>
                </a:solidFill>
                <a:latin typeface="Arial"/>
                <a:ea typeface="Arial"/>
                <a:cs typeface="Arial"/>
                <a:sym typeface="Arial"/>
              </a:defRPr>
            </a:lvl1pPr>
          </a:lstStyle>
          <a:p>
            <a:pPr/>
            <a:r>
              <a:t>Areas of Improvement</a:t>
            </a:r>
          </a:p>
        </p:txBody>
      </p:sp>
      <p:sp>
        <p:nvSpPr>
          <p:cNvPr id="276" name="TextBox 2"/>
          <p:cNvSpPr txBox="1"/>
          <p:nvPr/>
        </p:nvSpPr>
        <p:spPr>
          <a:xfrm>
            <a:off x="562405" y="1639558"/>
            <a:ext cx="5052062" cy="3993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b="1" sz="2400">
                <a:latin typeface="Arial"/>
                <a:ea typeface="Arial"/>
                <a:cs typeface="Arial"/>
                <a:sym typeface="Arial"/>
              </a:defRPr>
            </a:pPr>
            <a:r>
              <a:t>Deployments</a:t>
            </a:r>
          </a:p>
          <a:p>
            <a:pPr marL="285750" indent="-285750">
              <a:buSzPct val="100000"/>
              <a:buFont typeface="Arial"/>
              <a:buChar char="•"/>
              <a:defRPr b="1" sz="2400">
                <a:latin typeface="Arial"/>
                <a:ea typeface="Arial"/>
                <a:cs typeface="Arial"/>
                <a:sym typeface="Arial"/>
              </a:defRPr>
            </a:pPr>
          </a:p>
          <a:p>
            <a:pPr marL="285750" indent="-285750">
              <a:buSzPct val="100000"/>
              <a:buFont typeface="Arial"/>
              <a:buChar char="•"/>
              <a:defRPr b="1" sz="2400">
                <a:latin typeface="Arial"/>
                <a:ea typeface="Arial"/>
                <a:cs typeface="Arial"/>
                <a:sym typeface="Arial"/>
              </a:defRPr>
            </a:pPr>
            <a:r>
              <a:t>Traffic shaping</a:t>
            </a:r>
          </a:p>
          <a:p>
            <a:pPr lvl="1" marL="742950" indent="-285750">
              <a:buSzPct val="100000"/>
              <a:buFont typeface="Arial"/>
              <a:buChar char="•"/>
              <a:defRPr sz="2400">
                <a:latin typeface="Arial"/>
                <a:ea typeface="Arial"/>
                <a:cs typeface="Arial"/>
                <a:sym typeface="Arial"/>
              </a:defRPr>
            </a:pPr>
            <a:r>
              <a:t>Circuit breakers</a:t>
            </a:r>
          </a:p>
          <a:p>
            <a:pPr lvl="1" marL="742950" indent="-285750">
              <a:buSzPct val="100000"/>
              <a:buFont typeface="Arial"/>
              <a:buChar char="•"/>
              <a:defRPr sz="2400">
                <a:latin typeface="Arial"/>
                <a:ea typeface="Arial"/>
                <a:cs typeface="Arial"/>
                <a:sym typeface="Arial"/>
              </a:defRPr>
            </a:pPr>
            <a:r>
              <a:t>Request retires</a:t>
            </a:r>
          </a:p>
          <a:p>
            <a:pPr lvl="1" marL="742950" indent="-285750">
              <a:buSzPct val="100000"/>
              <a:buFont typeface="Arial"/>
              <a:buChar char="•"/>
              <a:defRPr sz="2400">
                <a:latin typeface="Arial"/>
                <a:ea typeface="Arial"/>
                <a:cs typeface="Arial"/>
                <a:sym typeface="Arial"/>
              </a:defRPr>
            </a:pPr>
            <a:r>
              <a:t>Canary testing</a:t>
            </a:r>
          </a:p>
          <a:p>
            <a:pPr marL="285750" indent="-285750">
              <a:buSzPct val="100000"/>
              <a:buFont typeface="Arial"/>
              <a:buChar char="•"/>
              <a:defRPr sz="2400">
                <a:latin typeface="Arial"/>
                <a:ea typeface="Arial"/>
                <a:cs typeface="Arial"/>
                <a:sym typeface="Arial"/>
              </a:defRPr>
            </a:pPr>
          </a:p>
          <a:p>
            <a:pPr marL="285750" indent="-285750">
              <a:buSzPct val="100000"/>
              <a:buFont typeface="Arial"/>
              <a:buChar char="•"/>
              <a:defRPr b="1" sz="2400">
                <a:latin typeface="Arial"/>
                <a:ea typeface="Arial"/>
                <a:cs typeface="Arial"/>
                <a:sym typeface="Arial"/>
              </a:defRPr>
            </a:pPr>
            <a:r>
              <a:t>Visibility</a:t>
            </a:r>
          </a:p>
          <a:p>
            <a:pPr lvl="1" marL="742950" indent="-285750">
              <a:buSzPct val="100000"/>
              <a:buFont typeface="Arial"/>
              <a:buChar char="•"/>
              <a:defRPr sz="2400">
                <a:latin typeface="Arial"/>
                <a:ea typeface="Arial"/>
                <a:cs typeface="Arial"/>
                <a:sym typeface="Arial"/>
              </a:defRPr>
            </a:pPr>
            <a:r>
              <a:t>Error rates</a:t>
            </a:r>
          </a:p>
          <a:p>
            <a:pPr lvl="1" marL="742950" indent="-285750">
              <a:buSzPct val="100000"/>
              <a:buFont typeface="Arial"/>
              <a:buChar char="•"/>
              <a:defRPr sz="2400">
                <a:latin typeface="Arial"/>
                <a:ea typeface="Arial"/>
                <a:cs typeface="Arial"/>
                <a:sym typeface="Arial"/>
              </a:defRPr>
            </a:pPr>
            <a:r>
              <a:t>External systems</a:t>
            </a:r>
          </a:p>
          <a:p>
            <a:pPr lvl="1" marL="742950" indent="-285750">
              <a:buSzPct val="100000"/>
              <a:buFont typeface="Arial"/>
              <a:buChar char="•"/>
              <a:defRPr sz="2400">
                <a:latin typeface="Arial"/>
                <a:ea typeface="Arial"/>
                <a:cs typeface="Arial"/>
                <a:sym typeface="Arial"/>
              </a:defRPr>
            </a:pPr>
            <a:r>
              <a:t>Ingress</a:t>
            </a:r>
          </a:p>
        </p:txBody>
      </p:sp>
      <p:pic>
        <p:nvPicPr>
          <p:cNvPr id="277" name="Graphic 8" descr="Graphic 8"/>
          <p:cNvPicPr>
            <a:picLocks noChangeAspect="1"/>
          </p:cNvPicPr>
          <p:nvPr/>
        </p:nvPicPr>
        <p:blipFill>
          <a:blip r:embed="rId3">
            <a:extLst/>
          </a:blip>
          <a:stretch>
            <a:fillRect/>
          </a:stretch>
        </p:blipFill>
        <p:spPr>
          <a:xfrm>
            <a:off x="6924675" y="2381250"/>
            <a:ext cx="2495550" cy="25146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