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29" r:id="rId2"/>
    <p:sldId id="709" r:id="rId3"/>
    <p:sldId id="710" r:id="rId4"/>
    <p:sldId id="712" r:id="rId5"/>
    <p:sldId id="713" r:id="rId6"/>
    <p:sldId id="714" r:id="rId7"/>
    <p:sldId id="715" r:id="rId8"/>
    <p:sldId id="718" r:id="rId9"/>
    <p:sldId id="724" r:id="rId10"/>
    <p:sldId id="721" r:id="rId11"/>
    <p:sldId id="723" r:id="rId12"/>
  </p:sldIdLst>
  <p:sldSz cx="10058400" cy="77724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3CF"/>
    <a:srgbClr val="996600"/>
    <a:srgbClr val="993333"/>
    <a:srgbClr val="FFFFFF"/>
    <a:srgbClr val="DBD7D5"/>
    <a:srgbClr val="660066"/>
    <a:srgbClr val="E9DF17"/>
    <a:srgbClr val="9900CC"/>
    <a:srgbClr val="B2B2B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782" autoAdjust="0"/>
    <p:restoredTop sz="86410" autoAdjust="0"/>
  </p:normalViewPr>
  <p:slideViewPr>
    <p:cSldViewPr>
      <p:cViewPr varScale="1">
        <p:scale>
          <a:sx n="48" d="100"/>
          <a:sy n="48" d="100"/>
        </p:scale>
        <p:origin x="852" y="40"/>
      </p:cViewPr>
      <p:guideLst>
        <p:guide orient="horz" pos="2592"/>
        <p:guide pos="3168"/>
      </p:guideLst>
    </p:cSldViewPr>
  </p:slideViewPr>
  <p:outlineViewPr>
    <p:cViewPr>
      <p:scale>
        <a:sx n="33" d="100"/>
        <a:sy n="33" d="100"/>
      </p:scale>
      <p:origin x="0" y="7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16" y="234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7170" cy="45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4" tIns="46082" rIns="92164" bIns="46082" numCol="1" anchor="t" anchorCtr="0" compatLnSpc="1">
            <a:prstTxWarp prst="textNoShape">
              <a:avLst/>
            </a:prstTxWarp>
          </a:bodyPr>
          <a:lstStyle>
            <a:lvl1pPr defTabSz="922131">
              <a:defRPr sz="1200"/>
            </a:lvl1pPr>
          </a:lstStyle>
          <a:p>
            <a:r>
              <a:rPr lang="en-US"/>
              <a:t>Gannon University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230" y="1"/>
            <a:ext cx="3047170" cy="45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4" tIns="46082" rIns="92164" bIns="46082" numCol="1" anchor="t" anchorCtr="0" compatLnSpc="1">
            <a:prstTxWarp prst="textNoShape">
              <a:avLst/>
            </a:prstTxWarp>
          </a:bodyPr>
          <a:lstStyle>
            <a:lvl1pPr algn="r" defTabSz="922131">
              <a:defRPr sz="1200"/>
            </a:lvl1pPr>
          </a:lstStyle>
          <a:p>
            <a:fld id="{C1A1EC81-05A5-4D47-8B22-DB8EFD24A9C7}" type="datetime4">
              <a:rPr lang="en-US"/>
              <a:pPr/>
              <a:t>November 19, 2024</a:t>
            </a:fld>
            <a:endParaRPr lang="en-US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165"/>
            <a:ext cx="3047170" cy="45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4" tIns="46082" rIns="92164" bIns="46082" numCol="1" anchor="b" anchorCtr="0" compatLnSpc="1">
            <a:prstTxWarp prst="textNoShape">
              <a:avLst/>
            </a:prstTxWarp>
          </a:bodyPr>
          <a:lstStyle>
            <a:lvl1pPr defTabSz="922131">
              <a:defRPr sz="1200"/>
            </a:lvl1pPr>
          </a:lstStyle>
          <a:p>
            <a:endParaRPr lang="en-US"/>
          </a:p>
        </p:txBody>
      </p:sp>
      <p:sp>
        <p:nvSpPr>
          <p:cNvPr id="328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230" y="8840165"/>
            <a:ext cx="3047170" cy="45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4" tIns="46082" rIns="92164" bIns="46082" numCol="1" anchor="b" anchorCtr="0" compatLnSpc="1">
            <a:prstTxWarp prst="textNoShape">
              <a:avLst/>
            </a:prstTxWarp>
          </a:bodyPr>
          <a:lstStyle>
            <a:lvl1pPr algn="r" defTabSz="922131">
              <a:defRPr sz="1200"/>
            </a:lvl1pPr>
          </a:lstStyle>
          <a:p>
            <a:fld id="{D920BDD8-9984-42EE-ACD0-F12813BC4B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20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>
            <a:lvl1pPr defTabSz="933261">
              <a:defRPr sz="1200"/>
            </a:lvl1pPr>
          </a:lstStyle>
          <a:p>
            <a:r>
              <a:rPr lang="en-US"/>
              <a:t>Gannon University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>
            <a:lvl1pPr algn="r" defTabSz="933261">
              <a:defRPr sz="1200"/>
            </a:lvl1pPr>
          </a:lstStyle>
          <a:p>
            <a:fld id="{D7770B7A-D447-4680-A541-87527BAD3CAA}" type="datetime4">
              <a:rPr lang="en-US"/>
              <a:pPr/>
              <a:t>November 19, 2024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00088"/>
            <a:ext cx="4506913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8"/>
            <a:ext cx="5140112" cy="418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7"/>
            <a:ext cx="3037628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2" tIns="46627" rIns="93252" bIns="46627" numCol="1" anchor="b" anchorCtr="0" compatLnSpc="1">
            <a:prstTxWarp prst="textNoShape">
              <a:avLst/>
            </a:prstTxWarp>
          </a:bodyPr>
          <a:lstStyle>
            <a:lvl1pPr defTabSz="933261"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0627"/>
            <a:ext cx="3037628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2" tIns="46627" rIns="93252" bIns="46627" numCol="1" anchor="b" anchorCtr="0" compatLnSpc="1">
            <a:prstTxWarp prst="textNoShape">
              <a:avLst/>
            </a:prstTxWarp>
          </a:bodyPr>
          <a:lstStyle>
            <a:lvl1pPr algn="r" defTabSz="933261">
              <a:defRPr sz="1200"/>
            </a:lvl1pPr>
          </a:lstStyle>
          <a:p>
            <a:fld id="{EEC9EFBE-A174-470C-9EF9-2B91F6EA5A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537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Gannon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4CCBD1-2EA6-4451-BE1E-A51DB08E05BA}" type="datetime4">
              <a:rPr lang="en-US"/>
              <a:pPr/>
              <a:t>November 19, 2024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FB8B0-D903-4A2D-96DE-D1887A51C47E}" type="slidenum">
              <a:rPr lang="en-US"/>
              <a:pPr/>
              <a:t>1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588E07-9985-47EB-B651-EC629C190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367DED-D07A-405F-94D3-0C85AC107E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1863" y="763588"/>
            <a:ext cx="2273300" cy="6323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3588"/>
            <a:ext cx="6672263" cy="6323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01EE51-46C6-4016-B873-C8325ED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763588"/>
            <a:ext cx="6934200" cy="6842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471988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81588" y="1981200"/>
            <a:ext cx="4473575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1588" y="4610100"/>
            <a:ext cx="4473575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4800" y="7240588"/>
            <a:ext cx="1447800" cy="379412"/>
          </a:xfrm>
        </p:spPr>
        <p:txBody>
          <a:bodyPr/>
          <a:lstStyle>
            <a:lvl1pPr>
              <a:defRPr/>
            </a:lvl1pPr>
          </a:lstStyle>
          <a:p>
            <a:fld id="{72BFADA8-E889-4FE1-948A-7D7057B4D8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9CC633-91A9-4F73-BD88-166F2962D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BD4695-0170-4A10-8E2B-F1BA67A8B3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47198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1588" y="1981200"/>
            <a:ext cx="4473575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126E10-A5F7-4D62-8388-4D6B0E0AA7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20630D-F8A6-4C13-8280-F98BE5DF55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DB889C-5212-479C-B501-B85CB4D412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799189-6BDE-4A63-92BF-0BFBF29F95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F8A3A3-3053-4564-8798-FB76733D76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F695DB-2CF0-493A-9762-DE63642DE0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909796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15" tIns="20371" rIns="18286" bIns="1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763588"/>
            <a:ext cx="69342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58" tIns="50929" rIns="101858" bIns="509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4800" y="7240588"/>
            <a:ext cx="14478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58" tIns="50929" rIns="101858" bIns="50929" numCol="1" anchor="t" anchorCtr="0" compatLnSpc="1">
            <a:prstTxWarp prst="textNoShape">
              <a:avLst/>
            </a:prstTxWarp>
          </a:bodyPr>
          <a:lstStyle>
            <a:lvl1pPr algn="ctr" defTabSz="1019175">
              <a:defRPr sz="1600" b="1">
                <a:solidFill>
                  <a:srgbClr val="993333"/>
                </a:solidFill>
              </a:defRPr>
            </a:lvl1pPr>
          </a:lstStyle>
          <a:p>
            <a:fld id="{FE548613-FB46-4B33-BD91-FB929771AB4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50" name="Picture 2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00584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1" name="Picture 27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" y="766763"/>
            <a:ext cx="14478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blinds dir="vert"/>
  </p:transition>
  <p:hf hdr="0" ftr="0" dt="0"/>
  <p:txStyles>
    <p:titleStyle>
      <a:lvl1pPr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+mj-lt"/>
          <a:ea typeface="+mj-ea"/>
          <a:cs typeface="+mj-cs"/>
        </a:defRPr>
      </a:lvl1pPr>
      <a:lvl2pPr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2pPr>
      <a:lvl3pPr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3pPr>
      <a:lvl4pPr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4pPr>
      <a:lvl5pPr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5pPr>
      <a:lvl6pPr marL="457200"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6pPr>
      <a:lvl7pPr marL="914400"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7pPr>
      <a:lvl8pPr marL="1371600"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8pPr>
      <a:lvl9pPr marL="1828800" algn="l" defTabSz="1019175" rtl="0" eaLnBrk="0" fontAlgn="base" hangingPunct="0">
        <a:spcBef>
          <a:spcPct val="0"/>
        </a:spcBef>
        <a:spcAft>
          <a:spcPct val="0"/>
        </a:spcAft>
        <a:defRPr sz="4400">
          <a:solidFill>
            <a:srgbClr val="993333"/>
          </a:solidFill>
          <a:latin typeface="Times New Roman" pitchFamily="18" charset="0"/>
        </a:defRPr>
      </a:lvl9pPr>
    </p:titleStyle>
    <p:bodyStyle>
      <a:lvl1pPr marL="225425" indent="-225425" algn="l" defTabSz="1019175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3563" indent="-225425" algn="l" defTabSz="1019175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q"/>
        <a:defRPr sz="2400" i="1">
          <a:solidFill>
            <a:schemeClr val="tx1"/>
          </a:solidFill>
          <a:latin typeface="+mn-lt"/>
        </a:defRPr>
      </a:lvl2pPr>
      <a:lvl3pPr marL="908050" indent="-228600" algn="l" defTabSz="1019175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250950" indent="-223838" algn="l" defTabSz="1019175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608138" indent="-239713" algn="l" defTabSz="1019175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065338" indent="-239713" algn="l" defTabSz="1019175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522538" indent="-239713" algn="l" defTabSz="1019175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2979738" indent="-239713" algn="l" defTabSz="1019175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436938" indent="-239713" algn="l" defTabSz="1019175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781A-364E-4AED-83E1-325E1A6596FC}" type="slidenum">
              <a:rPr lang="en-US"/>
              <a:pPr/>
              <a:t>1</a:t>
            </a:fld>
            <a:endParaRPr lang="en-US"/>
          </a:p>
        </p:txBody>
      </p:sp>
      <p:pic>
        <p:nvPicPr>
          <p:cNvPr id="900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10058400" cy="7772400"/>
          </a:xfrm>
        </p:spPr>
      </p:pic>
      <p:pic>
        <p:nvPicPr>
          <p:cNvPr id="900099" name="Picture 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819400" y="5334000"/>
            <a:ext cx="4581525" cy="2035175"/>
          </a:xfrm>
        </p:spPr>
      </p:pic>
      <p:sp>
        <p:nvSpPr>
          <p:cNvPr id="900100" name="Text Box 4"/>
          <p:cNvSpPr txBox="1">
            <a:spLocks noChangeArrowheads="1"/>
          </p:cNvSpPr>
          <p:nvPr/>
        </p:nvSpPr>
        <p:spPr bwMode="auto">
          <a:xfrm>
            <a:off x="600075" y="2240143"/>
            <a:ext cx="8858250" cy="65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1870" tIns="50935" rIns="101870" bIns="50935">
            <a:spAutoFit/>
          </a:bodyPr>
          <a:lstStyle/>
          <a:p>
            <a:pPr algn="ctr" defTabSz="1019175">
              <a:spcBef>
                <a:spcPct val="50000"/>
              </a:spcBef>
            </a:pPr>
            <a:r>
              <a:rPr lang="en-US" sz="3600" dirty="0">
                <a:solidFill>
                  <a:srgbClr val="C00000"/>
                </a:solidFill>
              </a:rPr>
              <a:t>AI-Based Resume Screening System</a:t>
            </a: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F8CC-8A15-C6F0-85C0-C0E5B540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3670-8517-9247-A68F-F4F2D148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 Departments: Direct users of the system.</a:t>
            </a:r>
          </a:p>
          <a:p>
            <a:endParaRPr lang="en-US" dirty="0"/>
          </a:p>
          <a:p>
            <a:r>
              <a:rPr lang="en-US" dirty="0"/>
              <a:t>Recruitment Managers: Beneficiaries of improved candidate shortlisting.</a:t>
            </a:r>
          </a:p>
          <a:p>
            <a:endParaRPr lang="en-US" dirty="0"/>
          </a:p>
          <a:p>
            <a:r>
              <a:rPr lang="en-US" dirty="0"/>
              <a:t>IT Support: Ensures seamless integration and maintenance of the system.</a:t>
            </a:r>
          </a:p>
          <a:p>
            <a:endParaRPr lang="en-US" dirty="0"/>
          </a:p>
          <a:p>
            <a:r>
              <a:rPr lang="en-US" dirty="0"/>
              <a:t>Job Applicants: Experience faster and more transparent recruitment processes.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3FE73-6E5A-F2B3-6392-0CF54877C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CC633-91A9-4F73-BD88-166F2962DF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790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7F0B-FE40-3151-2241-2F0DF8E6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B40FF-BF3B-7BFA-27AA-296968A8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sz="4000" dirty="0"/>
              <a:t>Thank you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8E1-90C3-8DFE-F810-4F92A3CA9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CC633-91A9-4F73-BD88-166F2962DF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656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8BBC7-3EE0-30C7-18D4-84BC39232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79D528-2C26-3D6F-2C6C-1AB8685793E2}"/>
              </a:ext>
            </a:extLst>
          </p:cNvPr>
          <p:cNvSpPr/>
          <p:nvPr/>
        </p:nvSpPr>
        <p:spPr>
          <a:xfrm>
            <a:off x="7124700" y="1813560"/>
            <a:ext cx="2933700" cy="595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601BB-C70F-BB8B-29B4-553D3A769391}"/>
              </a:ext>
            </a:extLst>
          </p:cNvPr>
          <p:cNvSpPr/>
          <p:nvPr/>
        </p:nvSpPr>
        <p:spPr>
          <a:xfrm>
            <a:off x="4526280" y="1813560"/>
            <a:ext cx="5532120" cy="595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336928-2CB0-845C-02F5-7E056CF908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92210" y="2575"/>
            <a:ext cx="838200" cy="41452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A4109DFA-83D9-48DD-8067-17BABB8589B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7ECF7-F6CD-A61E-9A80-7BCF7E815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9373210" cy="5638800"/>
          </a:xfrm>
        </p:spPr>
        <p:txBody>
          <a:bodyPr/>
          <a:lstStyle/>
          <a:p>
            <a:r>
              <a:rPr lang="en-US" dirty="0"/>
              <a:t>The recruitment industry faces challenges with large volumes of applications.</a:t>
            </a:r>
          </a:p>
          <a:p>
            <a:endParaRPr lang="en-US" dirty="0"/>
          </a:p>
          <a:p>
            <a:r>
              <a:rPr lang="en-US" dirty="0"/>
              <a:t>AI-driven solutions are gaining traction for their ability to automate manual tasks.</a:t>
            </a:r>
          </a:p>
          <a:p>
            <a:endParaRPr lang="en-US" dirty="0"/>
          </a:p>
          <a:p>
            <a:r>
              <a:rPr lang="en-US" dirty="0"/>
              <a:t>This project aims to integrate advanced AI tools to improve the efficiency of resume screening.</a:t>
            </a:r>
          </a:p>
          <a:p>
            <a:endParaRPr lang="en-US" dirty="0">
              <a:latin typeface="+mj-lt"/>
              <a:cs typeface="Times New Roman"/>
            </a:endParaRPr>
          </a:p>
          <a:p>
            <a:endParaRPr lang="en-US" dirty="0">
              <a:latin typeface="+mj-lt"/>
              <a:cs typeface="Times New Roman"/>
            </a:endParaRPr>
          </a:p>
          <a:p>
            <a:endParaRPr lang="en-US" dirty="0">
              <a:latin typeface="+mj-lt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+mj-lt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37B23-6FF1-2F80-4D21-F7304A01FBA0}"/>
              </a:ext>
            </a:extLst>
          </p:cNvPr>
          <p:cNvSpPr txBox="1"/>
          <p:nvPr/>
        </p:nvSpPr>
        <p:spPr>
          <a:xfrm>
            <a:off x="2133600" y="6096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</a:t>
            </a:r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168527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B20D-073D-95FB-E8B0-869F0137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763588"/>
            <a:ext cx="7239000" cy="684212"/>
          </a:xfrm>
        </p:spPr>
        <p:txBody>
          <a:bodyPr/>
          <a:lstStyle/>
          <a:p>
            <a:r>
              <a:rPr lang="en-US" sz="2400" dirty="0"/>
              <a:t>                    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21CC-B015-69FB-C9FA-87455744E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981200"/>
            <a:ext cx="9097963" cy="5105400"/>
          </a:xfrm>
        </p:spPr>
        <p:txBody>
          <a:bodyPr/>
          <a:lstStyle/>
          <a:p>
            <a:r>
              <a:rPr lang="en-US" dirty="0"/>
              <a:t>Traditional resume screening is labor-intensive and prone to human error.</a:t>
            </a:r>
          </a:p>
          <a:p>
            <a:endParaRPr lang="en-US" dirty="0"/>
          </a:p>
          <a:p>
            <a:r>
              <a:rPr lang="en-US" dirty="0"/>
              <a:t>Qualified candidates may be overlooked due to the sheer volume of applications.</a:t>
            </a:r>
          </a:p>
          <a:p>
            <a:endParaRPr lang="en-US" dirty="0"/>
          </a:p>
          <a:p>
            <a:r>
              <a:rPr lang="en-US" dirty="0"/>
              <a:t>Recruiters need a solution that is accurate, fast, and scalable.</a:t>
            </a:r>
          </a:p>
          <a:p>
            <a:endParaRPr lang="en-US" dirty="0">
              <a:cs typeface="Times New Roman"/>
            </a:endParaRPr>
          </a:p>
          <a:p>
            <a:endParaRPr lang="en-US" dirty="0"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399C3-9AC3-9AA3-8797-39A0487B19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26E10-A5F7-4D62-8388-4D6B0E0AA7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58039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6D70-EE4C-7856-8EC0-70D08563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763588"/>
            <a:ext cx="7467600" cy="684212"/>
          </a:xfrm>
        </p:spPr>
        <p:txBody>
          <a:bodyPr/>
          <a:lstStyle/>
          <a:p>
            <a:r>
              <a:rPr lang="en-US" sz="2400" dirty="0"/>
              <a:t>                      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CEB1-B22B-E397-B3E0-C2E552951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9067800" cy="5105400"/>
          </a:xfrm>
        </p:spPr>
        <p:txBody>
          <a:bodyPr/>
          <a:lstStyle/>
          <a:p>
            <a:r>
              <a:rPr lang="en-US" dirty="0"/>
              <a:t>The AI-based system will analyze resumes using ChatGPT, Gemini, and Bing AI’s</a:t>
            </a:r>
          </a:p>
          <a:p>
            <a:endParaRPr lang="en-US" dirty="0"/>
          </a:p>
          <a:p>
            <a:r>
              <a:rPr lang="en-US" dirty="0"/>
              <a:t>It will provide a holistic assessment by cross-referencing results from multiple AI platforms.</a:t>
            </a:r>
          </a:p>
          <a:p>
            <a:endParaRPr lang="en-US" dirty="0"/>
          </a:p>
          <a:p>
            <a:r>
              <a:rPr lang="en-US" dirty="0"/>
              <a:t>Key outcomes include a relevance score for each candidate and detailed insights for recruiters.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03E15-8A20-E136-5D91-722642193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26E10-A5F7-4D62-8388-4D6B0E0AA7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379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E378-6C75-6E03-051B-CCB3E99A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Business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DE28-DE8E-206E-04DC-E07291C7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repetitive tasks, freeing up recruiters for strategic roles.</a:t>
            </a:r>
          </a:p>
          <a:p>
            <a:endParaRPr lang="en-US" dirty="0"/>
          </a:p>
          <a:p>
            <a:r>
              <a:rPr lang="en-US" dirty="0"/>
              <a:t>Ensures a higher degree of accuracy in identifying suitable candidates.</a:t>
            </a:r>
          </a:p>
          <a:p>
            <a:endParaRPr lang="en-US" dirty="0"/>
          </a:p>
          <a:p>
            <a:r>
              <a:rPr lang="en-US" dirty="0"/>
              <a:t>Shortens the time-to-hire, reducing overall recruitment costs.</a:t>
            </a:r>
          </a:p>
          <a:p>
            <a:endParaRPr lang="en-US" dirty="0"/>
          </a:p>
          <a:p>
            <a:r>
              <a:rPr lang="en-US" dirty="0"/>
              <a:t>Enhances candidate experience by minimizing delays in response.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6D8AA-06F3-47AC-5D6E-2B9B16E73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CC633-91A9-4F73-BD88-166F2962DF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47418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F7CC-E7CA-E4B1-5904-E472F6CF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System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B20C-4669-25BB-2BF4-54859B7E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Multi-AI integration for robust resume analysis.</a:t>
            </a:r>
          </a:p>
          <a:p>
            <a:endParaRPr lang="en-US" dirty="0"/>
          </a:p>
          <a:p>
            <a:r>
              <a:rPr lang="en-US" dirty="0"/>
              <a:t>A scoring mechanism that evaluates resumes on a 1 to 10 scale.</a:t>
            </a:r>
          </a:p>
          <a:p>
            <a:endParaRPr lang="en-US" dirty="0"/>
          </a:p>
          <a:p>
            <a:r>
              <a:rPr lang="en-US" dirty="0"/>
              <a:t>Interactive dashboard displaying combined scores and individual AI insights.</a:t>
            </a:r>
          </a:p>
          <a:p>
            <a:endParaRPr lang="en-US" dirty="0"/>
          </a:p>
          <a:p>
            <a:r>
              <a:rPr lang="en-US" dirty="0"/>
              <a:t>Customizable criteria for tailored candidate evaluation.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FF851-4067-9C6E-C9DD-4040EE7CB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CC633-91A9-4F73-BD88-166F2962DF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13568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415E-8572-D235-65C9-B844CB3C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F0CC-1D66-6B2F-F249-EE0407C4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allows uploading of resumes in various formats for analysis.</a:t>
            </a:r>
          </a:p>
          <a:p>
            <a:endParaRPr lang="en-US" dirty="0"/>
          </a:p>
          <a:p>
            <a:r>
              <a:rPr lang="en-US" dirty="0"/>
              <a:t>Results displayed include combined and individual AI-generated scores.</a:t>
            </a:r>
          </a:p>
          <a:p>
            <a:endParaRPr lang="en-US" dirty="0"/>
          </a:p>
          <a:p>
            <a:r>
              <a:rPr lang="en-US" dirty="0"/>
              <a:t>Provides comparative analysis of results from ChatGPT, Gemini, and Bing.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2EE8D-7A6C-B594-1F74-0E4CDD385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CC633-91A9-4F73-BD88-166F2962DF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5115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B7A4-72BE-B83F-E044-EC902248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Comparison with 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5A9-933C-2DD0-1171-10769DA2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solutions like Taleo and Workday provide basic resume organization.</a:t>
            </a:r>
          </a:p>
          <a:p>
            <a:endParaRPr lang="en-US" dirty="0"/>
          </a:p>
          <a:p>
            <a:r>
              <a:rPr lang="en-US" dirty="0"/>
              <a:t>Zoho Recruit offers limited resume parsing and screening features.</a:t>
            </a:r>
          </a:p>
          <a:p>
            <a:endParaRPr lang="en-US" dirty="0"/>
          </a:p>
          <a:p>
            <a:r>
              <a:rPr lang="en-US" dirty="0"/>
              <a:t>Our system introduces AI-driven multi-platform analysis, setting it apart.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29B58-2965-D2BA-653E-86CD637BFB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CC633-91A9-4F73-BD88-166F2962DF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9102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E7BB-E443-CEF6-2559-71BA287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31D7-0516-6202-F686-4EC77FE8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Enhanced Efficiency</a:t>
            </a:r>
            <a:r>
              <a:rPr lang="en-US" dirty="0"/>
              <a:t>: Automates resume screening, reducing time-to-hire and enabling recruiters to focus on strategic tasks.</a:t>
            </a:r>
          </a:p>
          <a:p>
            <a:r>
              <a:rPr lang="en-US" b="1" dirty="0"/>
              <a:t>Multi-AI Integration</a:t>
            </a:r>
            <a:r>
              <a:rPr lang="en-US" dirty="0"/>
              <a:t>: Combines insights from ChatGPT, Gemini, and Bing AI for comprehensive and accurate candidate evaluations.</a:t>
            </a:r>
          </a:p>
          <a:p>
            <a:r>
              <a:rPr lang="en-US" b="1" dirty="0"/>
              <a:t>Interactive Dashboard</a:t>
            </a:r>
            <a:r>
              <a:rPr lang="en-US" dirty="0"/>
              <a:t>: Provides an easy-to-use platform for recruiters, showcasing relevance scores and AI insights for better decision-making.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E36C5-BEF2-B6C2-4ADD-647302858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CC633-91A9-4F73-BD88-166F2962DF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9365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Default Desig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12785</TotalTime>
  <Words>409</Words>
  <Application>Microsoft Office PowerPoint</Application>
  <PresentationFormat>Custom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Default Design</vt:lpstr>
      <vt:lpstr>PowerPoint Presentation</vt:lpstr>
      <vt:lpstr>PowerPoint Presentation</vt:lpstr>
      <vt:lpstr>                     Problem Statement</vt:lpstr>
      <vt:lpstr>                       Proposed Solution</vt:lpstr>
      <vt:lpstr>       Business Benefits</vt:lpstr>
      <vt:lpstr>         System Features</vt:lpstr>
      <vt:lpstr>     Functional Requirements</vt:lpstr>
      <vt:lpstr>Comparison with Existing Solutions</vt:lpstr>
      <vt:lpstr>              Advantages</vt:lpstr>
      <vt:lpstr>                 Stakeholders</vt:lpstr>
      <vt:lpstr>          </vt:lpstr>
    </vt:vector>
  </TitlesOfParts>
  <Company>Gannon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Gannon University Powerpoint Template</dc:title>
  <dc:creator>Vernaza, Karinna M</dc:creator>
  <cp:lastModifiedBy>Kishore Sangana</cp:lastModifiedBy>
  <cp:revision>623</cp:revision>
  <cp:lastPrinted>2003-01-15T14:38:51Z</cp:lastPrinted>
  <dcterms:created xsi:type="dcterms:W3CDTF">2001-02-17T02:40:03Z</dcterms:created>
  <dcterms:modified xsi:type="dcterms:W3CDTF">2024-11-19T23:06:54Z</dcterms:modified>
</cp:coreProperties>
</file>