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8" r:id="rId11"/>
    <p:sldId id="269" r:id="rId12"/>
    <p:sldId id="272" r:id="rId13"/>
    <p:sldId id="273" r:id="rId14"/>
    <p:sldId id="274" r:id="rId15"/>
    <p:sldId id="275" r:id="rId16"/>
    <p:sldId id="276" r:id="rId17"/>
    <p:sldId id="322" r:id="rId18"/>
    <p:sldId id="323" r:id="rId19"/>
    <p:sldId id="324" r:id="rId20"/>
    <p:sldId id="325" r:id="rId21"/>
    <p:sldId id="327" r:id="rId22"/>
    <p:sldId id="328" r:id="rId23"/>
    <p:sldId id="277" r:id="rId24"/>
    <p:sldId id="335" r:id="rId25"/>
    <p:sldId id="279" r:id="rId26"/>
    <p:sldId id="280" r:id="rId27"/>
    <p:sldId id="281" r:id="rId28"/>
    <p:sldId id="330" r:id="rId29"/>
    <p:sldId id="331" r:id="rId30"/>
    <p:sldId id="332" r:id="rId31"/>
    <p:sldId id="333" r:id="rId32"/>
    <p:sldId id="334" r:id="rId33"/>
    <p:sldId id="283" r:id="rId34"/>
    <p:sldId id="284" r:id="rId35"/>
    <p:sldId id="286" r:id="rId36"/>
    <p:sldId id="287" r:id="rId37"/>
    <p:sldId id="288" r:id="rId38"/>
    <p:sldId id="336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39" r:id="rId53"/>
    <p:sldId id="311" r:id="rId54"/>
    <p:sldId id="329" r:id="rId55"/>
    <p:sldId id="337" r:id="rId56"/>
    <p:sldId id="338" r:id="rId5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3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19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113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026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42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028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741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942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250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11DF04-0CED-44E6-91EA-F54FB3CF8916}" type="slidenum">
              <a:rPr lang="he-IL" altLang="zh-TW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2537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1886F-5A83-4BB2-96B7-D6289307A034}" type="slidenum">
              <a:rPr lang="he-IL" altLang="zh-TW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5523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7E872-4C0A-4B00-8192-30D0C3BB3651}" type="slidenum">
              <a:rPr lang="he-IL" altLang="zh-TW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215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262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C12CCB-E6EC-4EA7-8E7C-CD609C4AB385}" type="slidenum">
              <a:rPr lang="he-IL" altLang="zh-TW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673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3DE07-CEBB-4A74-B0CF-7E49F718EFDA}" type="slidenum">
              <a:rPr lang="he-IL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2677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7A42C1-8CEC-4585-9ACD-2C86EBF9C7E6}" type="slidenum">
              <a:rPr lang="he-IL" altLang="zh-TW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3323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205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042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520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034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280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8733B5-FD28-480A-8C93-4AE097240CB3}" type="slidenum">
              <a:rPr lang="he-IL" altLang="zh-TW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2602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069E7D-6A59-4DCC-9B09-1EF995A768C7}" type="slidenum">
              <a:rPr lang="he-IL" altLang="zh-TW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4876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8567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792989-AED3-4C3C-9D4C-048DCFB492A5}" type="slidenum">
              <a:rPr lang="he-IL" altLang="zh-TW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41589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9B374-2143-4BC5-9A17-A03E2D02C4F3}" type="slidenum">
              <a:rPr lang="he-IL" altLang="zh-TW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30562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79D6A-350A-4E65-92A7-8365773A9B59}" type="slidenum">
              <a:rPr lang="he-IL" altLang="zh-TW"/>
              <a:pPr/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7247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1122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8443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422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4725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7851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https://developer.mozilla.org/zh-TW/docs/Web/JavaScript/Guide/Working_with_Objects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5375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79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5597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0074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1859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3898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2331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478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5702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7354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6660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1010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474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8800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4541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196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5545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1EF33-FD8C-4592-8A9E-CC445501C0C9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958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953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002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265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5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294" y="5445224"/>
            <a:ext cx="1294996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8728" y="4714884"/>
            <a:ext cx="6959696" cy="145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428728" y="4714885"/>
            <a:ext cx="6959696" cy="14504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 b="0" cap="none" spc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r>
              <a:rPr lang="en-US" altLang="zh-TW" dirty="0" smtClean="0"/>
              <a:t>	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1438" y="5472656"/>
            <a:ext cx="1285852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fld id="{EEFE03C3-03E9-1249-BF1D-C74A6F334ACE}" type="datetime1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57224" y="1500174"/>
            <a:ext cx="7480196" cy="2357454"/>
          </a:xfrm>
        </p:spPr>
        <p:txBody>
          <a:bodyPr>
            <a:normAutofit/>
          </a:bodyPr>
          <a:lstStyle>
            <a:lvl1pPr algn="ctr">
              <a:defRPr sz="4400" b="1" cap="none" spc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2050" name="Picture 2" descr="C:\Users\phenol\Desktop\SOSELab\sos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3136"/>
            <a:ext cx="1403648" cy="5954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6856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28600"/>
            <a:ext cx="8175282" cy="9906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6049615-6DDE-7F47-BBD0-930B68BB9801}" type="datetime1">
              <a:rPr lang="zh-TW" altLang="en-US" smtClean="0"/>
              <a:pPr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94367BE0-5FCD-4D51-9842-B3EAE45D1AC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839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  <a:latin typeface="Perpetua" panose="02020502060401020303" pitchFamily="18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Perpetua" panose="02020502060401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Perpetua" panose="02020502060401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Perpetua" panose="02020502060401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ctr">
              <a:buNone/>
              <a:defRPr sz="4400" b="0" cap="none">
                <a:solidFill>
                  <a:srgbClr val="FFFFFF"/>
                </a:solidFill>
                <a:latin typeface="Perpetua" panose="02020502060401020303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erpetua" panose="02020502060401020303" pitchFamily="18" charset="0"/>
              </a:defRPr>
            </a:lvl1pPr>
          </a:lstStyle>
          <a:p>
            <a:fld id="{663FE040-4B55-2E43-9C57-DFDE702C553A}" type="datetime1">
              <a:rPr lang="zh-TW" altLang="en-US" smtClean="0"/>
              <a:pPr/>
              <a:t>2016/6/3</a:t>
            </a:fld>
            <a:endParaRPr lang="zh-TW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  <a:latin typeface="Perpetua" panose="02020502060401020303" pitchFamily="18" charset="0"/>
              </a:defRPr>
            </a:lvl1pPr>
          </a:lstStyle>
          <a:p>
            <a:fld id="{94367BE0-5FCD-4D51-9842-B3EAE45D1AC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Perpetua" panose="02020502060401020303" pitchFamily="18" charset="0"/>
              </a:defRPr>
            </a:lvl1pPr>
          </a:lstStyle>
          <a:p>
            <a:endParaRPr lang="zh-TW" altLang="en-US"/>
          </a:p>
        </p:txBody>
      </p:sp>
      <p:pic>
        <p:nvPicPr>
          <p:cNvPr id="15" name="Picture 2" descr="C:\Users\phenol\Desktop\SOSELab\sos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96472"/>
            <a:ext cx="1323754" cy="561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19232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latin typeface="Calibri" panose="020F0502020204030204" pitchFamily="34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>
                <a:latin typeface="Calibri" panose="020F0502020204030204" pitchFamily="34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6565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4B1F2648-0120-D74E-97ED-C8C2B552132F}" type="datetime1">
              <a:rPr lang="zh-TW" altLang="en-US" smtClean="0"/>
              <a:pPr/>
              <a:t>2016/6/3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94367BE0-5FCD-4D51-9842-B3EAE45D1AC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3327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34C22F-4588-4992-B928-2B33D0526CF2}" type="slidenum">
              <a:rPr lang="he-IL" altLang="zh-TW" smtClean="0"/>
              <a:pPr/>
              <a:t>‹#›</a:t>
            </a:fld>
            <a:endParaRPr lang="en-US" altLang="zh-TW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714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533400"/>
            <a:ext cx="6781800" cy="1143000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63CEB-63A5-46E1-869F-0CE6602EAD33}" type="slidenum">
              <a:rPr lang="he-IL" altLang="zh-TW"/>
              <a:pPr/>
              <a:t>‹#›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 flipH="1">
            <a:off x="876300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34C22F-4588-4992-B928-2B33D0526CF2}" type="slidenum">
              <a:rPr kumimoji="0" lang="he-IL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9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11560" y="228600"/>
            <a:ext cx="817528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663FE040-4B55-2E43-9C57-DFDE702C553A}" type="datetime1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26" name="Picture 2" descr="C:\Users\phenol\Desktop\SOSELab\sosel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296472"/>
            <a:ext cx="1323754" cy="561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192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4" r:id="rId4"/>
    <p:sldLayoutId id="2147483672" r:id="rId5"/>
    <p:sldLayoutId id="2147483677" r:id="rId6"/>
    <p:sldLayoutId id="2147483678" r:id="rId7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sz="4000" b="1" kern="120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xample/hid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example/selectP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ebdesign.kerthis.com/jquery/jquery_traversin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jquery/jquery_ref_selectors.asp" TargetMode="External"/><Relationship Id="rId4" Type="http://schemas.openxmlformats.org/officeDocument/2006/relationships/hyperlink" Target="http://www.w3schools.com/jquery/jquery_selectors.as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example/ex-partial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events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w3schools.com/jquery/jquery_ref_events.asp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live#typefn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hide_show.asp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hide_show.asp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fade.asp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slide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animate.asp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stop.asp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stop.asp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chaining.asp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dom_get.asp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dom_set.asp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dom_set.asp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dom_add.asp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dom_remove.asp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css_classes.asp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query/jquery_dom_remove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dom_remove.asp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query/jquery_dimensions.asp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example/json-demo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queryui.com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jquery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/slideshow.html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try.jquery.com/" TargetMode="External"/><Relationship Id="rId2" Type="http://schemas.openxmlformats.org/officeDocument/2006/relationships/hyperlink" Target="http://api.jquer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query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6000" dirty="0" smtClean="0"/>
              <a:t>jQuery Introduction</a:t>
            </a:r>
            <a:endParaRPr lang="en" sz="6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jQuery Syntax</a:t>
            </a:r>
            <a:r>
              <a:rPr lang="en" sz="2000" dirty="0" smtClean="0"/>
              <a:t>1</a:t>
            </a:r>
            <a:endParaRPr lang="en" sz="2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13" name="Shape 113"/>
          <p:cNvSpPr txBox="1"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" dirty="0" smtClean="0"/>
              <a:t>The jQuery syntax is tailor made </a:t>
            </a:r>
            <a:r>
              <a:rPr lang="en" b="1" dirty="0" smtClean="0"/>
              <a:t>for selecting HTML elements</a:t>
            </a:r>
            <a:r>
              <a:rPr lang="en" dirty="0" smtClean="0"/>
              <a:t> and </a:t>
            </a:r>
            <a:r>
              <a:rPr lang="en" b="1" dirty="0" smtClean="0"/>
              <a:t>performing some action </a:t>
            </a:r>
            <a:r>
              <a:rPr lang="en" dirty="0" smtClean="0"/>
              <a:t>on the element(s).</a:t>
            </a:r>
          </a:p>
          <a:p>
            <a:pPr lvl="1"/>
            <a:r>
              <a:rPr lang="zh-TW" altLang="en-US" dirty="0" smtClean="0"/>
              <a:t>先選網頁元素、再對網頁元素做一些效果</a:t>
            </a:r>
            <a:endParaRPr lang="en" dirty="0" smtClean="0"/>
          </a:p>
          <a:p>
            <a:pPr lvl="0"/>
            <a:r>
              <a:rPr lang="en" dirty="0" smtClean="0"/>
              <a:t>jQuery uses </a:t>
            </a:r>
            <a:r>
              <a:rPr lang="en" b="1" dirty="0" smtClean="0">
                <a:solidFill>
                  <a:srgbClr val="C00000"/>
                </a:solidFill>
              </a:rPr>
              <a:t>CSS syntax </a:t>
            </a:r>
            <a:r>
              <a:rPr lang="en" dirty="0" smtClean="0"/>
              <a:t>to select elements.</a:t>
            </a:r>
          </a:p>
          <a:p>
            <a:pPr lvl="1"/>
            <a:r>
              <a:rPr lang="zh-TW" altLang="en-US" dirty="0" smtClean="0"/>
              <a:t>如果</a:t>
            </a:r>
            <a:r>
              <a:rPr lang="en-US" altLang="zh-TW" dirty="0" smtClean="0"/>
              <a:t>CSS</a:t>
            </a:r>
            <a:r>
              <a:rPr lang="zh-TW" altLang="en-US" dirty="0" smtClean="0"/>
              <a:t>規則很熟，寫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就成功一半</a:t>
            </a:r>
            <a:endParaRPr lang="en" dirty="0" smtClean="0"/>
          </a:p>
          <a:p>
            <a:pPr lvl="0"/>
            <a:r>
              <a:rPr lang="en" dirty="0" smtClean="0"/>
              <a:t>Basic syntax is: </a:t>
            </a:r>
            <a:r>
              <a:rPr lang="en" i="1" dirty="0" smtClean="0">
                <a:solidFill>
                  <a:srgbClr val="C00000"/>
                </a:solidFill>
              </a:rPr>
              <a:t>$(selector).action()</a:t>
            </a:r>
          </a:p>
          <a:p>
            <a:pPr lvl="1"/>
            <a:r>
              <a:rPr lang="en" dirty="0" smtClean="0"/>
              <a:t>A $ sign to define/access jQuery</a:t>
            </a:r>
          </a:p>
          <a:p>
            <a:pPr lvl="1"/>
            <a:r>
              <a:rPr lang="en" dirty="0" smtClean="0"/>
              <a:t>A (selector) to "query (or find)" HTML elements</a:t>
            </a:r>
          </a:p>
          <a:p>
            <a:pPr lvl="1"/>
            <a:r>
              <a:rPr lang="en" dirty="0" smtClean="0"/>
              <a:t>A jQuery action() to be performed on the element(s)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64203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jQuery Syntax</a:t>
            </a:r>
            <a:r>
              <a:rPr lang="en" sz="2000" dirty="0" smtClean="0"/>
              <a:t>2</a:t>
            </a:r>
            <a:endParaRPr lang="en" sz="2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19" name="Shape 119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Example of $(selector).action()</a:t>
            </a:r>
          </a:p>
          <a:p>
            <a:pPr lvl="1"/>
            <a:r>
              <a:rPr lang="en-US" i="1" dirty="0" smtClean="0"/>
              <a:t>$(this).hide() </a:t>
            </a:r>
            <a:r>
              <a:rPr lang="en-US" dirty="0" smtClean="0"/>
              <a:t>- hides the current element.</a:t>
            </a:r>
          </a:p>
          <a:p>
            <a:pPr lvl="1"/>
            <a:r>
              <a:rPr lang="en-US" i="1" dirty="0" smtClean="0"/>
              <a:t>$("p").hide() </a:t>
            </a:r>
            <a:r>
              <a:rPr lang="en-US" dirty="0" smtClean="0"/>
              <a:t>- hides all &lt;p&gt; elements.</a:t>
            </a:r>
          </a:p>
          <a:p>
            <a:pPr lvl="1"/>
            <a:r>
              <a:rPr lang="en-US" i="1" dirty="0" smtClean="0"/>
              <a:t>$(".test").hide() </a:t>
            </a:r>
            <a:r>
              <a:rPr lang="en-US" dirty="0" smtClean="0"/>
              <a:t>- hides all elements with class="test".</a:t>
            </a:r>
          </a:p>
          <a:p>
            <a:pPr lvl="1"/>
            <a:r>
              <a:rPr lang="en-US" i="1" dirty="0" smtClean="0"/>
              <a:t>$("#test").hide() </a:t>
            </a:r>
            <a:r>
              <a:rPr lang="en-US" dirty="0" smtClean="0"/>
              <a:t>- hides the element with id="test".</a:t>
            </a:r>
          </a:p>
          <a:p>
            <a:pPr lvl="0"/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956376" y="647138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3" action="ppaction://hlinkfile"/>
              </a:rPr>
              <a:t>hide.html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89553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Exercise 1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39" name="Shape 139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mtClean="0"/>
              <a:t>Write a HTML document</a:t>
            </a:r>
          </a:p>
          <a:p>
            <a:pPr lvl="1"/>
            <a:r>
              <a:rPr lang="en-US" altLang="zh-TW" smtClean="0"/>
              <a:t>I</a:t>
            </a:r>
            <a:r>
              <a:rPr lang="en-US" smtClean="0"/>
              <a:t>nclude jQuery library</a:t>
            </a:r>
          </a:p>
          <a:p>
            <a:pPr lvl="1"/>
            <a:r>
              <a:rPr lang="en-US" smtClean="0"/>
              <a:t>After loading document, popup a “Hello World!” alert dialog</a:t>
            </a:r>
          </a:p>
          <a:p>
            <a:pPr lvl="0"/>
            <a:endParaRPr lang="en-US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447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jQuery Selector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45" name="Shape 145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jQuery selectors allow you to select and manipulate HTML element(s).</a:t>
            </a:r>
          </a:p>
          <a:p>
            <a:pPr lvl="0"/>
            <a:r>
              <a:rPr lang="en-US" dirty="0" smtClean="0"/>
              <a:t>jQuery selectors are used to "find" (or select) HTML elements </a:t>
            </a:r>
            <a:r>
              <a:rPr lang="en-US" b="1" dirty="0" smtClean="0">
                <a:solidFill>
                  <a:srgbClr val="C00000"/>
                </a:solidFill>
              </a:rPr>
              <a:t>based on their id, classes, types, attributes, values of attributes</a:t>
            </a:r>
            <a:r>
              <a:rPr lang="en-US" dirty="0" smtClean="0"/>
              <a:t> and much more. </a:t>
            </a:r>
          </a:p>
          <a:p>
            <a:pPr lvl="0"/>
            <a:r>
              <a:rPr lang="en-US" dirty="0" smtClean="0"/>
              <a:t>All selectors in jQuery start with the dollar sign and parentheses: </a:t>
            </a:r>
            <a:r>
              <a:rPr lang="en-US" b="1" dirty="0" smtClean="0">
                <a:solidFill>
                  <a:srgbClr val="C00000"/>
                </a:solidFill>
              </a:rPr>
              <a:t>$()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605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The Element (Tag) Selector</a:t>
            </a:r>
            <a:endParaRPr lang="en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51" name="Shape 151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S</a:t>
            </a:r>
            <a:r>
              <a:rPr lang="en-US" dirty="0" smtClean="0"/>
              <a:t>elects elements based on the element name.</a:t>
            </a:r>
          </a:p>
          <a:p>
            <a:pPr lvl="0"/>
            <a:r>
              <a:rPr lang="en-US" dirty="0" smtClean="0"/>
              <a:t>You can select all &lt;p&gt; elements on a page like this:</a:t>
            </a:r>
          </a:p>
          <a:p>
            <a:pPr lvl="0"/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1547664" y="2996952"/>
            <a:ext cx="5544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document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ready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zh-TW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button"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click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$</a:t>
            </a:r>
            <a:r>
              <a:rPr lang="en-US" altLang="zh-TW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p"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hide</a:t>
            </a:r>
            <a:r>
              <a:rPr lang="en-US" altLang="zh-TW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en-US" altLang="zh-TW" dirty="0"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23513" y="6488668"/>
            <a:ext cx="129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hlinkClick r:id="rId3" action="ppaction://hlinkfile"/>
              </a:rPr>
              <a:t>selectP.html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63916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The #id Selector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58" name="Shape 158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U</a:t>
            </a:r>
            <a:r>
              <a:rPr lang="en" dirty="0" smtClean="0"/>
              <a:t>ses the id attribute of an HTML tag to find the specific element.</a:t>
            </a:r>
          </a:p>
          <a:p>
            <a:pPr lvl="0"/>
            <a:r>
              <a:rPr lang="en" dirty="0" smtClean="0"/>
              <a:t>An id should be unique within a page, so you should use the #id selector when you want to find a single, unique element.</a:t>
            </a:r>
          </a:p>
          <a:p>
            <a:pPr lvl="0"/>
            <a:r>
              <a:rPr lang="en" dirty="0" smtClean="0"/>
              <a:t>To find an element with a specific id, write a hash (#) character, followed by the id of the HTML element: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660176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The .class Selector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66" name="Shape 166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F</a:t>
            </a:r>
            <a:r>
              <a:rPr lang="en-US" smtClean="0"/>
              <a:t>inds elements with a specific class.</a:t>
            </a:r>
          </a:p>
          <a:p>
            <a:pPr lvl="0"/>
            <a:r>
              <a:rPr lang="en-US" smtClean="0"/>
              <a:t>To find elements with a specific class, write a period (.) character, followed by the name of the class: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588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438400" y="1844824"/>
            <a:ext cx="58674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</a:pPr>
            <a:r>
              <a:rPr lang="en-US" altLang="zh-TW">
                <a:solidFill>
                  <a:schemeClr val="tx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$(</a:t>
            </a:r>
            <a:r>
              <a:rPr lang="en-US" altLang="zh-TW">
                <a:solidFill>
                  <a:srgbClr val="F6852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“div”</a:t>
            </a:r>
            <a:r>
              <a:rPr lang="en-US" altLang="zh-TW">
                <a:solidFill>
                  <a:schemeClr val="tx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) </a:t>
            </a:r>
            <a:endParaRPr lang="en-US" altLang="zh-TW" i="1">
              <a:solidFill>
                <a:srgbClr val="00B05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</a:pPr>
            <a:r>
              <a:rPr lang="en-US" altLang="zh-TW" i="1">
                <a:solidFill>
                  <a:srgbClr val="00B05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// &lt;div&gt;Hello jQuery&lt;/div&gt;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Selectors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C63CEB-63A5-46E1-869F-0CE6602EAD33}" type="slidenum">
              <a:rPr lang="he-IL" altLang="zh-TW" smtClean="0"/>
              <a:pPr/>
              <a:t>17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2438400" y="3216424"/>
            <a:ext cx="58674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</a:pPr>
            <a:r>
              <a:rPr lang="en-US" altLang="zh-TW">
                <a:solidFill>
                  <a:schemeClr val="tx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$(</a:t>
            </a:r>
            <a:r>
              <a:rPr lang="en-US" altLang="zh-TW">
                <a:solidFill>
                  <a:srgbClr val="F6852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“#usr”</a:t>
            </a:r>
            <a:r>
              <a:rPr lang="en-US" altLang="zh-TW">
                <a:solidFill>
                  <a:schemeClr val="tx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)</a:t>
            </a:r>
            <a:endParaRPr lang="en-US" altLang="zh-TW" i="1">
              <a:solidFill>
                <a:srgbClr val="00B05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</a:pPr>
            <a:r>
              <a:rPr lang="en-US" altLang="zh-TW" i="1">
                <a:solidFill>
                  <a:srgbClr val="00B05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// &lt;span id=“usr”&gt;John&lt;/span&gt;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2438400" y="4588024"/>
            <a:ext cx="5867400" cy="990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</a:pPr>
            <a:r>
              <a:rPr lang="en-US" altLang="zh-TW">
                <a:solidFill>
                  <a:schemeClr val="tx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$(</a:t>
            </a:r>
            <a:r>
              <a:rPr lang="en-US" altLang="zh-TW">
                <a:solidFill>
                  <a:srgbClr val="F6852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“.menu”</a:t>
            </a:r>
            <a:r>
              <a:rPr lang="en-US" altLang="zh-TW">
                <a:solidFill>
                  <a:schemeClr val="tx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)	</a:t>
            </a:r>
            <a:endParaRPr lang="en-US" altLang="zh-TW" i="1">
              <a:solidFill>
                <a:srgbClr val="00B05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</a:pPr>
            <a:r>
              <a:rPr lang="en-US" altLang="zh-TW" i="1">
                <a:solidFill>
                  <a:srgbClr val="00B05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// &lt;ul class=“menu”&gt;Home&lt;/ul&gt;</a:t>
            </a:r>
          </a:p>
        </p:txBody>
      </p:sp>
      <p:sp>
        <p:nvSpPr>
          <p:cNvPr id="49159" name="Content Placeholder 1"/>
          <p:cNvSpPr txBox="1">
            <a:spLocks/>
          </p:cNvSpPr>
          <p:nvPr/>
        </p:nvSpPr>
        <p:spPr bwMode="auto">
          <a:xfrm>
            <a:off x="838200" y="1844824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en-US" altLang="zh-TW" b="1">
                <a:solidFill>
                  <a:srgbClr val="404040"/>
                </a:solidFill>
                <a:latin typeface="Tahoma" pitchFamily="34" charset="0"/>
                <a:ea typeface="新細明體" pitchFamily="18" charset="-120"/>
                <a:cs typeface="Consolas" pitchFamily="49" charset="0"/>
              </a:rPr>
              <a:t>By Tag:</a:t>
            </a:r>
            <a:endParaRPr lang="en-US" altLang="zh-TW" sz="1000" b="1">
              <a:latin typeface="Consolas" pitchFamily="49" charset="0"/>
              <a:ea typeface="新細明體" pitchFamily="18" charset="-120"/>
              <a:cs typeface="Consolas" pitchFamily="49" charset="0"/>
            </a:endParaRPr>
          </a:p>
        </p:txBody>
      </p:sp>
      <p:sp>
        <p:nvSpPr>
          <p:cNvPr id="49160" name="Content Placeholder 1"/>
          <p:cNvSpPr txBox="1">
            <a:spLocks/>
          </p:cNvSpPr>
          <p:nvPr/>
        </p:nvSpPr>
        <p:spPr bwMode="auto">
          <a:xfrm>
            <a:off x="838200" y="3216424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en-US" altLang="zh-TW" b="1">
                <a:solidFill>
                  <a:srgbClr val="404040"/>
                </a:solidFill>
                <a:latin typeface="Tahoma" pitchFamily="34" charset="0"/>
                <a:ea typeface="新細明體" pitchFamily="18" charset="-120"/>
                <a:cs typeface="Consolas" pitchFamily="49" charset="0"/>
              </a:rPr>
              <a:t>By ID:</a:t>
            </a:r>
            <a:endParaRPr lang="en-US" altLang="zh-TW" sz="1000" b="1">
              <a:latin typeface="Consolas" pitchFamily="49" charset="0"/>
              <a:ea typeface="新細明體" pitchFamily="18" charset="-120"/>
              <a:cs typeface="Consolas" pitchFamily="49" charset="0"/>
            </a:endParaRPr>
          </a:p>
        </p:txBody>
      </p:sp>
      <p:sp>
        <p:nvSpPr>
          <p:cNvPr id="49161" name="Content Placeholder 1"/>
          <p:cNvSpPr txBox="1">
            <a:spLocks/>
          </p:cNvSpPr>
          <p:nvPr/>
        </p:nvSpPr>
        <p:spPr bwMode="auto">
          <a:xfrm>
            <a:off x="838200" y="4588024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en-US" altLang="zh-TW" b="1">
                <a:solidFill>
                  <a:srgbClr val="404040"/>
                </a:solidFill>
                <a:latin typeface="Tahoma" pitchFamily="34" charset="0"/>
                <a:ea typeface="新細明體" pitchFamily="18" charset="-120"/>
                <a:cs typeface="Consolas" pitchFamily="49" charset="0"/>
              </a:rPr>
              <a:t>By Class:</a:t>
            </a:r>
            <a:endParaRPr lang="en-US" altLang="zh-TW" sz="1000" b="1">
              <a:latin typeface="Consolas" pitchFamily="49" charset="0"/>
              <a:ea typeface="新細明體" pitchFamily="18" charset="-120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719617"/>
      </p:ext>
    </p:extLst>
  </p:cSld>
  <p:clrMapOvr>
    <a:masterClrMapping/>
  </p:clrMapOvr>
  <p:transition advTm="74038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1828800"/>
            <a:ext cx="7924800" cy="2057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800" kern="0" dirty="0">
                <a:solidFill>
                  <a:srgbClr val="F685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kern="0" dirty="0" err="1">
                <a:solidFill>
                  <a:srgbClr val="F685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div.main</a:t>
            </a:r>
            <a:r>
              <a:rPr lang="en-US" sz="2800" kern="0" dirty="0">
                <a:solidFill>
                  <a:srgbClr val="F685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8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  <a:r>
              <a:rPr lang="en-US" sz="2800" i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tag and class</a:t>
            </a:r>
          </a:p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800" kern="0" dirty="0">
                <a:solidFill>
                  <a:srgbClr val="F685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kern="0" dirty="0" err="1">
                <a:solidFill>
                  <a:srgbClr val="F685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table#data</a:t>
            </a:r>
            <a:r>
              <a:rPr lang="en-US" sz="2800" kern="0" dirty="0">
                <a:solidFill>
                  <a:srgbClr val="F685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8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2800" i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tag and id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More Precise Selectors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C63CEB-63A5-46E1-869F-0CE6602EAD33}" type="slidenum">
              <a:rPr lang="he-IL" altLang="zh-TW" smtClean="0"/>
              <a:pPr/>
              <a:t>18</a:t>
            </a:fld>
            <a:endParaRPr lang="en-US" altLang="zh-TW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9705883"/>
      </p:ext>
    </p:extLst>
  </p:cSld>
  <p:clrMapOvr>
    <a:masterClrMapping/>
  </p:clrMapOvr>
  <p:transition advTm="69202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1752600"/>
            <a:ext cx="7924800" cy="3200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</a:pPr>
            <a:r>
              <a:rPr lang="en-US" altLang="zh-TW" sz="2800" i="1" dirty="0">
                <a:solidFill>
                  <a:srgbClr val="00B05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// find by id + by class</a:t>
            </a:r>
            <a:endParaRPr lang="en-US" altLang="zh-TW" sz="2800" dirty="0">
              <a:solidFill>
                <a:schemeClr val="tx1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</a:pP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$(</a:t>
            </a:r>
            <a:r>
              <a:rPr lang="en-US" altLang="zh-TW" sz="2800" dirty="0">
                <a:solidFill>
                  <a:srgbClr val="F6852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“#content</a:t>
            </a:r>
            <a:r>
              <a:rPr lang="en-US" altLang="zh-TW" sz="2800" b="1" dirty="0">
                <a:solidFill>
                  <a:srgbClr val="F6852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,</a:t>
            </a:r>
            <a:r>
              <a:rPr lang="en-US" altLang="zh-TW" sz="2800" dirty="0">
                <a:solidFill>
                  <a:srgbClr val="F6852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.menu”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)</a:t>
            </a:r>
          </a:p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</a:pPr>
            <a:r>
              <a:rPr lang="en-US" altLang="zh-TW" sz="2800" i="1" dirty="0">
                <a:solidFill>
                  <a:srgbClr val="00B05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// multiple combination</a:t>
            </a:r>
            <a:endParaRPr lang="en-US" altLang="zh-TW" sz="2800" dirty="0">
              <a:solidFill>
                <a:schemeClr val="tx1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</a:pP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$(</a:t>
            </a:r>
            <a:r>
              <a:rPr lang="en-US" altLang="zh-TW" sz="2800" dirty="0">
                <a:solidFill>
                  <a:srgbClr val="F6852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“h1</a:t>
            </a:r>
            <a:r>
              <a:rPr lang="en-US" altLang="zh-TW" sz="2800" b="1" dirty="0">
                <a:solidFill>
                  <a:srgbClr val="F6852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,</a:t>
            </a:r>
            <a:r>
              <a:rPr lang="en-US" altLang="zh-TW" sz="2800" dirty="0">
                <a:solidFill>
                  <a:srgbClr val="F6852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h2, h3, </a:t>
            </a:r>
            <a:r>
              <a:rPr lang="en-US" altLang="zh-TW" sz="2800" dirty="0" err="1">
                <a:solidFill>
                  <a:srgbClr val="F6852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div.content</a:t>
            </a:r>
            <a:r>
              <a:rPr lang="en-US" altLang="zh-TW" sz="2800" dirty="0">
                <a:solidFill>
                  <a:srgbClr val="F6852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”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Combination of </a:t>
            </a:r>
            <a:r>
              <a:rPr lang="en-US" altLang="zh-TW" dirty="0" smtClean="0"/>
              <a:t>Selectors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C63CEB-63A5-46E1-869F-0CE6602EAD33}" type="slidenum">
              <a:rPr lang="he-IL" altLang="zh-TW" smtClean="0"/>
              <a:pPr/>
              <a:t>19</a:t>
            </a:fld>
            <a:endParaRPr lang="en-US" altLang="zh-TW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7429527"/>
      </p:ext>
    </p:extLst>
  </p:cSld>
  <p:clrMapOvr>
    <a:masterClrMapping/>
  </p:clrMapOvr>
  <p:transition advTm="12184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What is jQuery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4" name="Shape 44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jQuery is a lightweight, "write less, do more", JavaScript library.</a:t>
            </a:r>
          </a:p>
          <a:p>
            <a:pPr lvl="0"/>
            <a:r>
              <a:rPr lang="en-US" dirty="0" smtClean="0"/>
              <a:t>jQuery takes a lot of common tasks and wraps them into methods that you can call </a:t>
            </a:r>
            <a:r>
              <a:rPr lang="en-US" b="1" dirty="0" smtClean="0">
                <a:solidFill>
                  <a:srgbClr val="C00000"/>
                </a:solidFill>
              </a:rPr>
              <a:t>with a single line of code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The purpose of jQuery is to make it much easier to use JavaScript on your website.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00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52400" y="2020884"/>
            <a:ext cx="8686800" cy="304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</a:pPr>
            <a:r>
              <a:rPr lang="en-US" altLang="zh-TW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altLang="zh-TW" sz="2400" dirty="0">
                <a:solidFill>
                  <a:srgbClr val="F685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“table td”</a:t>
            </a:r>
            <a:r>
              <a:rPr lang="en-US" altLang="zh-TW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  <a:r>
              <a:rPr lang="en-US" altLang="zh-TW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descendants (</a:t>
            </a:r>
            <a:r>
              <a:rPr lang="zh-TW" altLang="en-US" sz="2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後代</a:t>
            </a:r>
            <a:r>
              <a:rPr lang="en-US" altLang="zh-TW" sz="2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</a:pPr>
            <a:r>
              <a:rPr lang="en-US" altLang="zh-TW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altLang="zh-TW" sz="2400" dirty="0">
                <a:solidFill>
                  <a:srgbClr val="F685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TW" sz="2400" dirty="0" err="1">
                <a:solidFill>
                  <a:srgbClr val="F685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zh-TW" sz="2400" dirty="0">
                <a:solidFill>
                  <a:srgbClr val="F685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td”</a:t>
            </a:r>
            <a:r>
              <a:rPr lang="en-US" altLang="zh-TW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2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children</a:t>
            </a:r>
            <a:r>
              <a:rPr lang="zh-TW" altLang="en-US" sz="2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下一代</a:t>
            </a:r>
            <a:r>
              <a:rPr lang="en-US" altLang="zh-TW" sz="2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24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</a:pPr>
            <a:r>
              <a:rPr lang="en-US" altLang="zh-TW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altLang="zh-TW" sz="2400" dirty="0">
                <a:solidFill>
                  <a:srgbClr val="F685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“label + input</a:t>
            </a:r>
            <a:r>
              <a:rPr lang="en-US" altLang="zh-TW" sz="2400" dirty="0" smtClean="0">
                <a:solidFill>
                  <a:srgbClr val="F685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TW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2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next</a:t>
            </a:r>
            <a:r>
              <a:rPr lang="zh-TW" altLang="en-US" sz="2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隔壁的</a:t>
            </a:r>
            <a:r>
              <a:rPr lang="en-US" altLang="zh-TW" sz="2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24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</a:pPr>
            <a:r>
              <a:rPr lang="en-US" altLang="zh-TW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altLang="zh-TW" sz="2400" dirty="0">
                <a:solidFill>
                  <a:srgbClr val="F685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“#content ~ div</a:t>
            </a:r>
            <a:r>
              <a:rPr lang="en-US" altLang="zh-TW" sz="2400" dirty="0" smtClean="0">
                <a:solidFill>
                  <a:srgbClr val="F685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TW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siblings</a:t>
            </a:r>
            <a:r>
              <a:rPr lang="zh-TW" altLang="en-US" sz="2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同一層的）</a:t>
            </a:r>
            <a:endParaRPr lang="en-US" altLang="zh-TW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27" name="Content Placeholder 1"/>
          <p:cNvSpPr txBox="1">
            <a:spLocks/>
          </p:cNvSpPr>
          <p:nvPr/>
        </p:nvSpPr>
        <p:spPr bwMode="auto">
          <a:xfrm>
            <a:off x="381000" y="7620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</a:pPr>
            <a:endParaRPr lang="en-US" altLang="zh-TW" sz="1200" b="1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Hierarchy Selectors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C63CEB-63A5-46E1-869F-0CE6602EAD33}" type="slidenum">
              <a:rPr lang="he-IL" altLang="zh-TW" smtClean="0"/>
              <a:pPr/>
              <a:t>20</a:t>
            </a:fld>
            <a:endParaRPr lang="en-US" altLang="zh-TW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6796441"/>
      </p:ext>
    </p:extLst>
  </p:cSld>
  <p:clrMapOvr>
    <a:masterClrMapping/>
  </p:clrMapOvr>
  <p:transition advTm="40295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Hierarchy Selectors</a:t>
            </a:r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334C22F-4588-4992-B928-2B33D0526CF2}" type="slidenum">
              <a:rPr lang="he-IL" altLang="zh-TW" smtClean="0"/>
              <a:pPr/>
              <a:t>21</a:t>
            </a:fld>
            <a:endParaRPr lang="en-US" altLang="zh-TW"/>
          </a:p>
        </p:txBody>
      </p:sp>
      <p:pic>
        <p:nvPicPr>
          <p:cNvPr id="1026" name="Picture 2" descr="C:\Users\albert\Desktop\jQuery-node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828800"/>
            <a:ext cx="5638800" cy="42291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371600" y="6172200"/>
            <a:ext cx="655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hlinkClick r:id="rId4"/>
              </a:rPr>
              <a:t>http://webdesign.kerthis.com/jquery/jquery_traversing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11473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09600" y="2286000"/>
            <a:ext cx="7924800" cy="1676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</a:pPr>
            <a:r>
              <a:rPr lang="en-US" altLang="zh-TW" sz="2800">
                <a:solidFill>
                  <a:schemeClr val="tx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$(</a:t>
            </a:r>
            <a:r>
              <a:rPr lang="en-US" altLang="zh-TW" sz="2800">
                <a:solidFill>
                  <a:srgbClr val="F6852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“div:visible”</a:t>
            </a:r>
            <a:r>
              <a:rPr lang="en-US" altLang="zh-TW" sz="2800">
                <a:solidFill>
                  <a:schemeClr val="tx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	</a:t>
            </a:r>
            <a:r>
              <a:rPr lang="en-US" altLang="zh-TW" sz="2800" i="1">
                <a:solidFill>
                  <a:srgbClr val="00B05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if visible</a:t>
            </a:r>
            <a:endParaRPr lang="en-US" altLang="zh-TW" sz="2800">
              <a:solidFill>
                <a:schemeClr val="tx1"/>
              </a:solidFill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</a:pPr>
            <a:r>
              <a:rPr lang="en-US" altLang="zh-TW" sz="2800">
                <a:solidFill>
                  <a:schemeClr val="tx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$(</a:t>
            </a:r>
            <a:r>
              <a:rPr lang="en-US" altLang="zh-TW" sz="2800">
                <a:solidFill>
                  <a:srgbClr val="F6852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“div:hidden”</a:t>
            </a:r>
            <a:r>
              <a:rPr lang="en-US" altLang="zh-TW" sz="2800">
                <a:solidFill>
                  <a:schemeClr val="tx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r>
              <a:rPr lang="en-US" altLang="zh-TW" sz="2800" i="1">
                <a:solidFill>
                  <a:srgbClr val="00B05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	// if not</a:t>
            </a:r>
          </a:p>
        </p:txBody>
      </p:sp>
      <p:sp>
        <p:nvSpPr>
          <p:cNvPr id="54275" name="Content Placeholder 1"/>
          <p:cNvSpPr txBox="1">
            <a:spLocks/>
          </p:cNvSpPr>
          <p:nvPr/>
        </p:nvSpPr>
        <p:spPr bwMode="auto">
          <a:xfrm>
            <a:off x="381000" y="7620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</a:pPr>
            <a:endParaRPr lang="en-US" altLang="zh-TW" sz="1200" b="1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Visibility </a:t>
            </a:r>
            <a:r>
              <a:rPr lang="en-US" altLang="zh-TW" dirty="0" smtClean="0"/>
              <a:t>Filters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C63CEB-63A5-46E1-869F-0CE6602EAD33}" type="slidenum">
              <a:rPr lang="he-IL" altLang="zh-TW" smtClean="0"/>
              <a:pPr/>
              <a:t>22</a:t>
            </a:fld>
            <a:endParaRPr lang="en-US" altLang="zh-TW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9648805"/>
      </p:ext>
    </p:extLst>
  </p:cSld>
  <p:clrMapOvr>
    <a:masterClrMapping/>
  </p:clrMapOvr>
  <p:transition advTm="21482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jQuery Selectors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751" y="1600200"/>
            <a:ext cx="6605601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1619672" y="6096000"/>
            <a:ext cx="6264696" cy="57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" u="sng" dirty="0" smtClean="0">
                <a:solidFill>
                  <a:schemeClr val="hlink"/>
                </a:solidFill>
                <a:hlinkClick r:id="rId4"/>
              </a:rPr>
              <a:t>http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://</a:t>
            </a:r>
            <a:r>
              <a:rPr lang="en" u="sng" dirty="0" smtClean="0">
                <a:solidFill>
                  <a:schemeClr val="hlink"/>
                </a:solidFill>
                <a:hlinkClick r:id="rId4"/>
              </a:rPr>
              <a:t>www.w3schools.com/jquery/jquery_selectors.asp</a:t>
            </a:r>
            <a:endParaRPr lang="en" u="sng" dirty="0" smtClean="0">
              <a:solidFill>
                <a:schemeClr val="hlink"/>
              </a:solidFill>
            </a:endParaRPr>
          </a:p>
          <a:p>
            <a:r>
              <a:rPr lang="en" altLang="zh-TW" u="sng" dirty="0">
                <a:solidFill>
                  <a:schemeClr val="hlink"/>
                </a:solidFill>
                <a:hlinkClick r:id="rId5"/>
              </a:rPr>
              <a:t>http://</a:t>
            </a:r>
            <a:r>
              <a:rPr lang="en" altLang="zh-TW" u="sng" dirty="0" smtClean="0">
                <a:solidFill>
                  <a:schemeClr val="hlink"/>
                </a:solidFill>
                <a:hlinkClick r:id="rId5"/>
              </a:rPr>
              <a:t>www.w3schools.com/jquery/jquery_ref_selectors.asp</a:t>
            </a:r>
            <a:r>
              <a:rPr lang="en" dirty="0" smtClean="0"/>
              <a:t> </a:t>
            </a:r>
            <a:endParaRPr lang="en" u="sng" dirty="0">
              <a:solidFill>
                <a:schemeClr val="hlink"/>
              </a:solidFill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12832726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Exercise 2</a:t>
            </a:r>
            <a:endParaRPr lang="en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209" name="Shape 209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" dirty="0" smtClean="0"/>
              <a:t>use p:first to hide first paragraph</a:t>
            </a:r>
          </a:p>
          <a:p>
            <a:pPr lvl="0"/>
            <a:r>
              <a:rPr lang="en" dirty="0" smtClean="0"/>
              <a:t>use id selector to hide second paragraph</a:t>
            </a:r>
            <a:endParaRPr lang="en" dirty="0"/>
          </a:p>
        </p:txBody>
      </p:sp>
      <p:sp>
        <p:nvSpPr>
          <p:cNvPr id="3" name="矩形 2"/>
          <p:cNvSpPr/>
          <p:nvPr/>
        </p:nvSpPr>
        <p:spPr>
          <a:xfrm>
            <a:off x="1105763" y="3212976"/>
            <a:ext cx="71671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&lt;body&gt;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This is a paragraph.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This is another paragraph.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button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b="1" dirty="0">
                <a:solidFill>
                  <a:srgbClr val="8000FF"/>
                </a:solidFill>
                <a:latin typeface="Courier New" panose="02070309020205020404" pitchFamily="49" charset="0"/>
              </a:rPr>
              <a:t>"btn1"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Hide Paragraph 1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&lt;/button&gt;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button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b="1" dirty="0">
                <a:solidFill>
                  <a:srgbClr val="8000FF"/>
                </a:solidFill>
                <a:latin typeface="Courier New" panose="02070309020205020404" pitchFamily="49" charset="0"/>
              </a:rPr>
              <a:t>"btn2"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Toggle 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Paragraph 2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&lt;/button</a:t>
            </a:r>
            <a:r>
              <a:rPr lang="en-US" altLang="zh-TW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altLang="zh-TW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body&gt;</a:t>
            </a:r>
            <a:endParaRPr lang="en-US" altLang="zh-TW" sz="4000" dirty="0"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35867" y="6395412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hlinkClick r:id="rId3" action="ppaction://hlinkfile"/>
              </a:rPr>
              <a:t>ex-partial.html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676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jQuery </a:t>
            </a:r>
            <a:r>
              <a:rPr lang="en" dirty="0" smtClean="0"/>
              <a:t>Events</a:t>
            </a:r>
            <a:endParaRPr lang="en" dirty="0"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04040"/>
                </a:solidFill>
              </a:rPr>
              <a:t>Here are some common DOM events: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1" y="2652701"/>
            <a:ext cx="9002425" cy="1640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6626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jQuery Syntax for Event Method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193" name="Shape 193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In jQuery, most DOM events have an equivalent jQuery method.</a:t>
            </a:r>
          </a:p>
          <a:p>
            <a:pPr lvl="0"/>
            <a:r>
              <a:rPr lang="en-US" dirty="0" smtClean="0"/>
              <a:t>To assign a click event to all paragraphs on a page, you can do this: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next step is to define what should happen when the event fires. You must pass a function to the event:</a:t>
            </a:r>
            <a:endParaRPr lang="en-US" dirty="0"/>
          </a:p>
        </p:txBody>
      </p:sp>
      <p:sp>
        <p:nvSpPr>
          <p:cNvPr id="194" name="Shape 194"/>
          <p:cNvSpPr txBox="1"/>
          <p:nvPr/>
        </p:nvSpPr>
        <p:spPr>
          <a:xfrm>
            <a:off x="1043608" y="3652050"/>
            <a:ext cx="3000000" cy="392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$("p")</a:t>
            </a:r>
            <a:r>
              <a:rPr lang="en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.click</a:t>
            </a:r>
            <a:r>
              <a:rPr lang="en" b="1" dirty="0" smtClean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  <a:endParaRPr lang="en" b="1" dirty="0">
              <a:solidFill>
                <a:srgbClr val="FF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24996" y="5013176"/>
            <a:ext cx="3979052" cy="7490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$("p").click(</a:t>
            </a:r>
            <a:r>
              <a:rPr lang="en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b="1" dirty="0" smtClean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goes here!!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318455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dirty="0" smtClean="0"/>
              <a:t>Commonly Used jQuery Event Methods</a:t>
            </a:r>
            <a:endParaRPr lang="en" dirty="0"/>
          </a:p>
        </p:txBody>
      </p:sp>
      <p:sp>
        <p:nvSpPr>
          <p:cNvPr id="201" name="Shape 201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" smtClean="0"/>
              <a:t>$(document).ready()</a:t>
            </a:r>
          </a:p>
          <a:p>
            <a:pPr lvl="0"/>
            <a:r>
              <a:rPr lang="en" smtClean="0"/>
              <a:t>click()</a:t>
            </a:r>
          </a:p>
          <a:p>
            <a:pPr lvl="0"/>
            <a:r>
              <a:rPr lang="en" smtClean="0"/>
              <a:t>dblclick()</a:t>
            </a:r>
          </a:p>
          <a:p>
            <a:pPr lvl="0"/>
            <a:r>
              <a:rPr lang="en" smtClean="0"/>
              <a:t>mouseenter()</a:t>
            </a:r>
          </a:p>
          <a:p>
            <a:pPr lvl="0"/>
            <a:r>
              <a:rPr lang="en" smtClean="0"/>
              <a:t>mouseleave()</a:t>
            </a:r>
            <a:endParaRPr lang="en" dirty="0"/>
          </a:p>
        </p:txBody>
      </p:sp>
      <p:sp>
        <p:nvSpPr>
          <p:cNvPr id="202" name="Shape 202"/>
          <p:cNvSpPr txBox="1">
            <a:spLocks noGrp="1"/>
          </p:cNvSpPr>
          <p:nvPr>
            <p:ph sz="quarter" idx="2"/>
          </p:nvPr>
        </p:nvSpPr>
        <p:spPr/>
        <p:txBody>
          <a:bodyPr/>
          <a:lstStyle/>
          <a:p>
            <a:pPr lvl="0"/>
            <a:r>
              <a:rPr lang="en" dirty="0" smtClean="0"/>
              <a:t>mousedown()</a:t>
            </a:r>
          </a:p>
          <a:p>
            <a:pPr lvl="0"/>
            <a:r>
              <a:rPr lang="en" dirty="0" smtClean="0"/>
              <a:t>mouseup()</a:t>
            </a:r>
          </a:p>
          <a:p>
            <a:pPr lvl="0"/>
            <a:r>
              <a:rPr lang="en" dirty="0" smtClean="0"/>
              <a:t>hover()</a:t>
            </a:r>
          </a:p>
          <a:p>
            <a:pPr lvl="0"/>
            <a:r>
              <a:rPr lang="en" dirty="0" smtClean="0"/>
              <a:t>focus()</a:t>
            </a:r>
          </a:p>
          <a:p>
            <a:pPr lvl="0"/>
            <a:r>
              <a:rPr lang="en" dirty="0" smtClean="0"/>
              <a:t>blur()</a:t>
            </a:r>
            <a:endParaRPr lang="en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203" name="Shape 203"/>
          <p:cNvSpPr txBox="1"/>
          <p:nvPr/>
        </p:nvSpPr>
        <p:spPr>
          <a:xfrm>
            <a:off x="1475656" y="4293096"/>
            <a:ext cx="5631600" cy="57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://www.w3schools.com/jquery/jquery_events.asp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 dirty="0" smtClean="0">
                <a:solidFill>
                  <a:schemeClr val="hlink"/>
                </a:solidFill>
                <a:hlinkClick r:id="rId4"/>
              </a:rPr>
              <a:t>http://www.w3schools.com/jquery/jquery_ref_events.asp</a:t>
            </a:r>
            <a:endParaRPr lang="en" u="sng" dirty="0">
              <a:solidFill>
                <a:schemeClr val="hlink"/>
              </a:solidFill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1829679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97988" y="1735558"/>
            <a:ext cx="8077200" cy="1752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</a:pP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$(document).</a:t>
            </a:r>
            <a:r>
              <a:rPr lang="en-US" altLang="zh-TW" sz="2800" dirty="0">
                <a:solidFill>
                  <a:srgbClr val="F6852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ready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(function(){</a:t>
            </a:r>
            <a:b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</a:b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	//…</a:t>
            </a:r>
            <a:b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</a:b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7043" name="Content Placeholder 1"/>
          <p:cNvSpPr txBox="1">
            <a:spLocks/>
          </p:cNvSpPr>
          <p:nvPr/>
        </p:nvSpPr>
        <p:spPr bwMode="auto">
          <a:xfrm>
            <a:off x="381000" y="533400"/>
            <a:ext cx="845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</a:pPr>
            <a:endParaRPr lang="en-US" altLang="zh-TW" sz="1200" b="1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When the DOM is ready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C63CEB-63A5-46E1-869F-0CE6602EAD33}" type="slidenum">
              <a:rPr lang="he-IL" altLang="zh-TW" smtClean="0"/>
              <a:pPr/>
              <a:t>28</a:t>
            </a:fld>
            <a:endParaRPr lang="en-US" altLang="zh-TW"/>
          </a:p>
        </p:txBody>
      </p:sp>
      <p:sp>
        <p:nvSpPr>
          <p:cNvPr id="87044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3810000"/>
            <a:ext cx="8153400" cy="2286000"/>
          </a:xfrm>
        </p:spPr>
        <p:txBody>
          <a:bodyPr/>
          <a:lstStyle/>
          <a:p>
            <a:r>
              <a:rPr lang="en-US" altLang="zh-TW" dirty="0" smtClean="0"/>
              <a:t>Fires when the document is ready for programming. </a:t>
            </a:r>
          </a:p>
          <a:p>
            <a:r>
              <a:rPr lang="en-US" altLang="zh-TW" dirty="0" smtClean="0"/>
              <a:t>Uses advanced listeners for detecting.</a:t>
            </a:r>
          </a:p>
          <a:p>
            <a:r>
              <a:rPr lang="en-US" altLang="zh-TW" dirty="0" err="1" smtClean="0"/>
              <a:t>window.onload</a:t>
            </a:r>
            <a:r>
              <a:rPr lang="en-US" altLang="zh-TW" dirty="0" smtClean="0"/>
              <a:t>() is a fallback.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915924" y="5557226"/>
            <a:ext cx="7546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Calibri" panose="020F0502020204030204" pitchFamily="34" charset="0"/>
              </a:rPr>
              <a:t>比</a:t>
            </a:r>
            <a:r>
              <a:rPr lang="en-US" altLang="zh-TW" sz="2000" dirty="0" err="1" smtClean="0">
                <a:latin typeface="Calibri" panose="020F0502020204030204" pitchFamily="34" charset="0"/>
              </a:rPr>
              <a:t>onload</a:t>
            </a:r>
            <a:r>
              <a:rPr lang="zh-TW" altLang="en-US" sz="2000" dirty="0" smtClean="0">
                <a:latin typeface="Calibri" panose="020F0502020204030204" pitchFamily="34" charset="0"/>
              </a:rPr>
              <a:t>的作法快一些</a:t>
            </a:r>
            <a:r>
              <a:rPr lang="en-US" altLang="zh-TW" sz="2000" dirty="0" smtClean="0">
                <a:latin typeface="Calibri" panose="020F0502020204030204" pitchFamily="34" charset="0"/>
                <a:sym typeface="Wingdings" pitchFamily="2" charset="2"/>
              </a:rPr>
              <a:t></a:t>
            </a:r>
            <a:r>
              <a:rPr lang="zh-TW" altLang="en-US" sz="2000" dirty="0" smtClean="0">
                <a:latin typeface="Calibri" panose="020F0502020204030204" pitchFamily="34" charset="0"/>
              </a:rPr>
              <a:t>無需等待文字外的</a:t>
            </a:r>
            <a:r>
              <a:rPr lang="en-US" altLang="zh-TW" sz="2000" dirty="0" smtClean="0">
                <a:latin typeface="Calibri" panose="020F0502020204030204" pitchFamily="34" charset="0"/>
              </a:rPr>
              <a:t>resource</a:t>
            </a:r>
            <a:r>
              <a:rPr lang="zh-TW" altLang="en-US" sz="2000" dirty="0" smtClean="0">
                <a:latin typeface="Calibri" panose="020F0502020204030204" pitchFamily="34" charset="0"/>
              </a:rPr>
              <a:t>之</a:t>
            </a:r>
            <a:r>
              <a:rPr lang="en-US" altLang="zh-TW" sz="2000" dirty="0" smtClean="0">
                <a:latin typeface="Calibri" panose="020F0502020204030204" pitchFamily="34" charset="0"/>
              </a:rPr>
              <a:t>loading</a:t>
            </a:r>
            <a:r>
              <a:rPr lang="zh-TW" altLang="en-US" sz="2000" dirty="0" smtClean="0">
                <a:latin typeface="Calibri" panose="020F0502020204030204" pitchFamily="34" charset="0"/>
              </a:rPr>
              <a:t>時間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005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012776" y="1641764"/>
            <a:ext cx="7391400" cy="1981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execute </a:t>
            </a:r>
            <a:r>
              <a:rPr lang="en-US" b="1" i="1" kern="0" dirty="0">
                <a:solidFill>
                  <a:srgbClr val="B91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i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i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$(“div”).</a:t>
            </a:r>
            <a:r>
              <a:rPr lang="en-US" kern="0" dirty="0">
                <a:solidFill>
                  <a:srgbClr val="F685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(“click”, fn);</a:t>
            </a:r>
          </a:p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i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execute </a:t>
            </a:r>
            <a:r>
              <a:rPr lang="en-US" b="1" i="1" kern="0" dirty="0">
                <a:solidFill>
                  <a:srgbClr val="B91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 once</a:t>
            </a:r>
            <a:r>
              <a:rPr lang="en-US" i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i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$(“div”).</a:t>
            </a:r>
            <a:r>
              <a:rPr lang="en-US" kern="0" dirty="0">
                <a:solidFill>
                  <a:srgbClr val="F685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en-US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(“click”, fn);</a:t>
            </a:r>
          </a:p>
        </p:txBody>
      </p:sp>
      <p:sp>
        <p:nvSpPr>
          <p:cNvPr id="88067" name="Content Placeholder 1"/>
          <p:cNvSpPr txBox="1">
            <a:spLocks/>
          </p:cNvSpPr>
          <p:nvPr/>
        </p:nvSpPr>
        <p:spPr bwMode="auto">
          <a:xfrm>
            <a:off x="381000" y="533400"/>
            <a:ext cx="845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</a:pPr>
            <a:endParaRPr lang="en-US" altLang="zh-TW" sz="1200" b="1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Attach Event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C63CEB-63A5-46E1-869F-0CE6602EAD33}" type="slidenum">
              <a:rPr lang="he-IL" altLang="zh-TW" smtClean="0"/>
              <a:pPr/>
              <a:t>29</a:t>
            </a:fld>
            <a:endParaRPr lang="en-US" altLang="zh-TW"/>
          </a:p>
        </p:txBody>
      </p:sp>
      <p:sp>
        <p:nvSpPr>
          <p:cNvPr id="88068" name="Content Placeholder 1"/>
          <p:cNvSpPr>
            <a:spLocks noGrp="1"/>
          </p:cNvSpPr>
          <p:nvPr>
            <p:ph sz="quarter" idx="1"/>
          </p:nvPr>
        </p:nvSpPr>
        <p:spPr>
          <a:xfrm>
            <a:off x="631776" y="3861048"/>
            <a:ext cx="8153400" cy="243840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Possible event values:</a:t>
            </a:r>
            <a:br>
              <a:rPr lang="en-US" altLang="zh-TW" sz="2400" dirty="0" smtClean="0"/>
            </a:br>
            <a:r>
              <a:rPr lang="en-US" altLang="zh-TW" sz="2400" i="1" dirty="0" smtClean="0"/>
              <a:t>blur, focus, load, resize, scroll, unload, </a:t>
            </a:r>
            <a:r>
              <a:rPr lang="en-US" altLang="zh-TW" sz="2400" i="1" dirty="0" err="1" smtClean="0"/>
              <a:t>beforeunload</a:t>
            </a:r>
            <a:r>
              <a:rPr lang="en-US" altLang="zh-TW" sz="2400" i="1" dirty="0" smtClean="0"/>
              <a:t>, click, </a:t>
            </a:r>
            <a:r>
              <a:rPr lang="en-US" altLang="zh-TW" sz="2400" i="1" dirty="0" err="1" smtClean="0"/>
              <a:t>dblclick</a:t>
            </a:r>
            <a:r>
              <a:rPr lang="en-US" altLang="zh-TW" sz="2400" i="1" dirty="0" smtClean="0"/>
              <a:t>, </a:t>
            </a:r>
            <a:r>
              <a:rPr lang="en-US" altLang="zh-TW" sz="2400" i="1" dirty="0" err="1" smtClean="0"/>
              <a:t>mousedown</a:t>
            </a:r>
            <a:r>
              <a:rPr lang="en-US" altLang="zh-TW" sz="2400" i="1" dirty="0" smtClean="0"/>
              <a:t>, </a:t>
            </a:r>
            <a:r>
              <a:rPr lang="en-US" altLang="zh-TW" sz="2400" i="1" dirty="0" err="1" smtClean="0"/>
              <a:t>mouseup</a:t>
            </a:r>
            <a:r>
              <a:rPr lang="en-US" altLang="zh-TW" sz="2400" i="1" dirty="0" smtClean="0"/>
              <a:t>, </a:t>
            </a:r>
            <a:r>
              <a:rPr lang="en-US" altLang="zh-TW" sz="2400" i="1" dirty="0" err="1" smtClean="0"/>
              <a:t>mousemove</a:t>
            </a:r>
            <a:r>
              <a:rPr lang="en-US" altLang="zh-TW" sz="2400" i="1" dirty="0" smtClean="0"/>
              <a:t>, </a:t>
            </a:r>
            <a:r>
              <a:rPr lang="en-US" altLang="zh-TW" sz="2400" i="1" dirty="0" err="1" smtClean="0"/>
              <a:t>mouseover</a:t>
            </a:r>
            <a:r>
              <a:rPr lang="en-US" altLang="zh-TW" sz="2400" i="1" dirty="0" smtClean="0"/>
              <a:t>, </a:t>
            </a:r>
            <a:r>
              <a:rPr lang="en-US" altLang="zh-TW" sz="2400" i="1" dirty="0" err="1" smtClean="0"/>
              <a:t>mouseout</a:t>
            </a:r>
            <a:r>
              <a:rPr lang="en-US" altLang="zh-TW" sz="2400" i="1" dirty="0" smtClean="0"/>
              <a:t>, </a:t>
            </a:r>
            <a:r>
              <a:rPr lang="en-US" altLang="zh-TW" sz="2400" i="1" dirty="0" err="1" smtClean="0"/>
              <a:t>mouseenter</a:t>
            </a:r>
            <a:r>
              <a:rPr lang="en-US" altLang="zh-TW" sz="2400" i="1" dirty="0" smtClean="0"/>
              <a:t>, </a:t>
            </a:r>
            <a:r>
              <a:rPr lang="en-US" altLang="zh-TW" sz="2400" i="1" dirty="0" err="1" smtClean="0"/>
              <a:t>mouseleave</a:t>
            </a:r>
            <a:r>
              <a:rPr lang="en-US" altLang="zh-TW" sz="2400" i="1" dirty="0" smtClean="0"/>
              <a:t>, change, select, submit, </a:t>
            </a:r>
            <a:r>
              <a:rPr lang="en-US" altLang="zh-TW" sz="2400" i="1" dirty="0" err="1" smtClean="0"/>
              <a:t>keydown</a:t>
            </a:r>
            <a:r>
              <a:rPr lang="en-US" altLang="zh-TW" sz="2400" i="1" dirty="0" smtClean="0"/>
              <a:t>, keypress, </a:t>
            </a:r>
            <a:r>
              <a:rPr lang="en-US" altLang="zh-TW" sz="2400" i="1" dirty="0" err="1" smtClean="0"/>
              <a:t>keyup</a:t>
            </a:r>
            <a:r>
              <a:rPr lang="en-US" altLang="zh-TW" sz="2400" i="1" dirty="0" smtClean="0"/>
              <a:t>, error</a:t>
            </a:r>
          </a:p>
          <a:p>
            <a:pPr lvl="1"/>
            <a:r>
              <a:rPr lang="en-US" altLang="zh-TW" sz="2000" dirty="0" smtClean="0"/>
              <a:t>(or any custom event)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6291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What is jQuery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0" name="Shape 50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The jQuery library contains the following features:</a:t>
            </a:r>
          </a:p>
          <a:p>
            <a:pPr lvl="1"/>
            <a:r>
              <a:rPr lang="en-US" dirty="0" smtClean="0"/>
              <a:t>HTML/DOM manipulation</a:t>
            </a:r>
          </a:p>
          <a:p>
            <a:pPr lvl="1"/>
            <a:r>
              <a:rPr lang="en-US" dirty="0" smtClean="0"/>
              <a:t>CSS manipulation</a:t>
            </a:r>
          </a:p>
          <a:p>
            <a:pPr lvl="1"/>
            <a:r>
              <a:rPr lang="en-US" dirty="0" smtClean="0"/>
              <a:t>HTML event methods</a:t>
            </a:r>
          </a:p>
          <a:p>
            <a:pPr lvl="1"/>
            <a:r>
              <a:rPr lang="en-US" dirty="0" smtClean="0"/>
              <a:t>Effects and animations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 smtClean="0"/>
              <a:t>Utilities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016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2819400"/>
            <a:ext cx="80772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$(“div”).</a:t>
            </a:r>
            <a:r>
              <a:rPr lang="en-US" sz="2800" kern="0" dirty="0">
                <a:solidFill>
                  <a:srgbClr val="F685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unbind</a:t>
            </a:r>
            <a:r>
              <a:rPr lang="en-US" sz="28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(“click”, fn);</a:t>
            </a:r>
          </a:p>
        </p:txBody>
      </p:sp>
      <p:sp>
        <p:nvSpPr>
          <p:cNvPr id="90115" name="Content Placeholder 1"/>
          <p:cNvSpPr txBox="1">
            <a:spLocks/>
          </p:cNvSpPr>
          <p:nvPr/>
        </p:nvSpPr>
        <p:spPr bwMode="auto">
          <a:xfrm>
            <a:off x="381000" y="762000"/>
            <a:ext cx="845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</a:pPr>
            <a:endParaRPr lang="en-US" altLang="zh-TW" sz="1200" b="1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Detaching </a:t>
            </a:r>
            <a:r>
              <a:rPr lang="en-US" altLang="zh-TW" dirty="0" smtClean="0"/>
              <a:t>Events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C63CEB-63A5-46E1-869F-0CE6602EAD33}" type="slidenum">
              <a:rPr lang="he-IL" altLang="zh-TW" smtClean="0"/>
              <a:pPr/>
              <a:t>30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441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2590800"/>
            <a:ext cx="80772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  <a:defRPr/>
            </a:pPr>
            <a:r>
              <a:rPr lang="en-US" sz="28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$(“div”).</a:t>
            </a:r>
            <a:r>
              <a:rPr lang="en-US" sz="2800" kern="0" dirty="0">
                <a:solidFill>
                  <a:srgbClr val="F685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en-US" sz="28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(“click”);</a:t>
            </a:r>
          </a:p>
        </p:txBody>
      </p:sp>
      <p:sp>
        <p:nvSpPr>
          <p:cNvPr id="91139" name="Content Placeholder 1"/>
          <p:cNvSpPr txBox="1">
            <a:spLocks/>
          </p:cNvSpPr>
          <p:nvPr/>
        </p:nvSpPr>
        <p:spPr bwMode="auto">
          <a:xfrm>
            <a:off x="381000" y="762000"/>
            <a:ext cx="845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FF9900"/>
              </a:buClr>
              <a:buSzPct val="90000"/>
              <a:buFont typeface="Wingdings" pitchFamily="2" charset="2"/>
              <a:buNone/>
            </a:pPr>
            <a:endParaRPr lang="en-US" altLang="zh-TW" sz="1200" b="1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Events Triggering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C63CEB-63A5-46E1-869F-0CE6602EAD33}" type="slidenum">
              <a:rPr lang="he-IL" altLang="zh-TW" smtClean="0"/>
              <a:pPr/>
              <a:t>31</a:t>
            </a:fld>
            <a:endParaRPr lang="en-US" altLang="zh-TW"/>
          </a:p>
        </p:txBody>
      </p:sp>
      <p:sp>
        <p:nvSpPr>
          <p:cNvPr id="91140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3861048"/>
            <a:ext cx="8153400" cy="2234952"/>
          </a:xfrm>
        </p:spPr>
        <p:txBody>
          <a:bodyPr/>
          <a:lstStyle/>
          <a:p>
            <a:r>
              <a:rPr lang="en-US" altLang="zh-TW" dirty="0" smtClean="0"/>
              <a:t>Triggers browser’s event action as well.</a:t>
            </a:r>
          </a:p>
          <a:p>
            <a:r>
              <a:rPr lang="en-US" altLang="zh-TW" dirty="0" smtClean="0"/>
              <a:t>Can trigger custom events.</a:t>
            </a:r>
          </a:p>
          <a:p>
            <a:r>
              <a:rPr lang="en-US" altLang="zh-TW" dirty="0" smtClean="0"/>
              <a:t>Triggered events bubble up.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53109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11560" y="1994238"/>
            <a:ext cx="8077200" cy="2209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39750" lvl="1" indent="-82550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CC3300"/>
              </a:buClr>
            </a:pPr>
            <a:r>
              <a:rPr lang="en-US" altLang="zh-TW" sz="2800" i="1" dirty="0">
                <a:solidFill>
                  <a:srgbClr val="00B05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// attach live event</a:t>
            </a:r>
            <a:br>
              <a:rPr lang="en-US" altLang="zh-TW" sz="2800" i="1" dirty="0">
                <a:solidFill>
                  <a:srgbClr val="00B05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</a:b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(“div”).</a:t>
            </a:r>
            <a:r>
              <a:rPr lang="en-US" altLang="zh-TW" sz="2800" dirty="0">
                <a:solidFill>
                  <a:srgbClr val="F6852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live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(“click”, fn);</a:t>
            </a:r>
            <a:b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</a:br>
            <a:r>
              <a:rPr lang="en-US" altLang="zh-TW" sz="2800" i="1" dirty="0" smtClean="0">
                <a:solidFill>
                  <a:srgbClr val="00B05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// </a:t>
            </a:r>
            <a:r>
              <a:rPr lang="en-US" altLang="zh-TW" sz="2800" i="1" dirty="0">
                <a:solidFill>
                  <a:srgbClr val="00B05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detach live event</a:t>
            </a:r>
            <a:br>
              <a:rPr lang="en-US" altLang="zh-TW" sz="2800" i="1" dirty="0">
                <a:solidFill>
                  <a:srgbClr val="00B05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</a:b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(“div”).</a:t>
            </a:r>
            <a:r>
              <a:rPr lang="en-US" altLang="zh-TW" sz="2800" dirty="0">
                <a:solidFill>
                  <a:srgbClr val="F6852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die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(“click”, fn);</a:t>
            </a: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Live </a:t>
            </a:r>
            <a:r>
              <a:rPr lang="en-US" altLang="zh-TW" dirty="0" smtClean="0"/>
              <a:t>Events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C63CEB-63A5-46E1-869F-0CE6602EAD33}" type="slidenum">
              <a:rPr lang="he-IL" altLang="zh-TW" smtClean="0"/>
              <a:pPr/>
              <a:t>32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2987824" y="5846414"/>
            <a:ext cx="3221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hlinkClick r:id="rId3"/>
              </a:rPr>
              <a:t>http://api.jquery.com/live#typefn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0160" y="4725144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Calibri" panose="020F0502020204030204" pitchFamily="34" charset="0"/>
              </a:rPr>
              <a:t>Attach a handler to the event for all elements which match the current selector, </a:t>
            </a:r>
            <a:r>
              <a:rPr lang="en-US" altLang="zh-TW" sz="2400" b="1" dirty="0" smtClean="0">
                <a:solidFill>
                  <a:srgbClr val="B91F33"/>
                </a:solidFill>
                <a:latin typeface="Calibri" panose="020F0502020204030204" pitchFamily="34" charset="0"/>
              </a:rPr>
              <a:t>now and in the future</a:t>
            </a:r>
            <a:r>
              <a:rPr lang="en-US" altLang="zh-TW" sz="2400" dirty="0" smtClean="0">
                <a:latin typeface="Calibri" panose="020F0502020204030204" pitchFamily="34" charset="0"/>
              </a:rPr>
              <a:t>.</a:t>
            </a:r>
            <a:endParaRPr lang="zh-TW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70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jQuery Effect: </a:t>
            </a:r>
            <a:r>
              <a:rPr lang="en" dirty="0" smtClean="0"/>
              <a:t>Hide </a:t>
            </a:r>
            <a:r>
              <a:rPr lang="en" dirty="0" smtClean="0"/>
              <a:t>and </a:t>
            </a:r>
            <a:r>
              <a:rPr lang="en" dirty="0" smtClean="0"/>
              <a:t>Show</a:t>
            </a:r>
            <a:endParaRPr lang="en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216" name="Shape 216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jQuery hide() and show()</a:t>
            </a:r>
          </a:p>
          <a:p>
            <a:pPr lvl="1"/>
            <a:r>
              <a:rPr lang="en-US" dirty="0" smtClean="0"/>
              <a:t>With jQuery, you can hide and show HTML elements with the hide() and show() methods:</a:t>
            </a:r>
          </a:p>
          <a:p>
            <a:pPr lvl="0"/>
            <a:endParaRPr lang="en-US" dirty="0"/>
          </a:p>
        </p:txBody>
      </p:sp>
      <p:sp>
        <p:nvSpPr>
          <p:cNvPr id="217" name="Shape 217"/>
          <p:cNvSpPr txBox="1"/>
          <p:nvPr/>
        </p:nvSpPr>
        <p:spPr>
          <a:xfrm>
            <a:off x="1361650" y="2978838"/>
            <a:ext cx="7328198" cy="1904308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$("#hide").click(function(){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$("p")</a:t>
            </a:r>
            <a:r>
              <a:rPr lang="en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.hide()</a:t>
            </a: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$("#show").click(function(){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$("p")</a:t>
            </a:r>
            <a:r>
              <a:rPr lang="en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.show()</a:t>
            </a: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1361650" y="5058485"/>
            <a:ext cx="7328198" cy="103751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$("#hide").click(function(){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$("p")</a:t>
            </a:r>
            <a:r>
              <a:rPr lang="en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.hide(100)</a:t>
            </a: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1307332" y="6076534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://www.w3schools.com/jquery/jquery_hide_show.asp</a:t>
            </a:r>
          </a:p>
        </p:txBody>
      </p:sp>
    </p:spTree>
    <p:extLst>
      <p:ext uri="{BB962C8B-B14F-4D97-AF65-F5344CB8AC3E}">
        <p14:creationId xmlns:p14="http://schemas.microsoft.com/office/powerpoint/2010/main" val="4231915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jQuery Effect: </a:t>
            </a:r>
            <a:r>
              <a:rPr lang="en" dirty="0" smtClean="0"/>
              <a:t>Toggle</a:t>
            </a:r>
            <a:endParaRPr lang="en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225" name="Shape 225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jQuery toggle()</a:t>
            </a:r>
          </a:p>
          <a:p>
            <a:pPr lvl="1"/>
            <a:r>
              <a:rPr lang="en-US" dirty="0" smtClean="0"/>
              <a:t>With jQuery, you can toggle between the hide() and show() methods with the toggle() method.</a:t>
            </a:r>
          </a:p>
          <a:p>
            <a:pPr lvl="0"/>
            <a:endParaRPr lang="en-US" dirty="0"/>
          </a:p>
        </p:txBody>
      </p:sp>
      <p:sp>
        <p:nvSpPr>
          <p:cNvPr id="226" name="Shape 226"/>
          <p:cNvSpPr txBox="1"/>
          <p:nvPr/>
        </p:nvSpPr>
        <p:spPr>
          <a:xfrm>
            <a:off x="1115616" y="3087485"/>
            <a:ext cx="6269021" cy="119671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$("#hide").click(function(){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$("p")</a:t>
            </a:r>
            <a:r>
              <a:rPr lang="en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.toggle()</a:t>
            </a: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1100640" y="4474700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://www.w3schools.com/jquery/jquery_hide_show.asp</a:t>
            </a:r>
          </a:p>
        </p:txBody>
      </p:sp>
    </p:spTree>
    <p:extLst>
      <p:ext uri="{BB962C8B-B14F-4D97-AF65-F5344CB8AC3E}">
        <p14:creationId xmlns:p14="http://schemas.microsoft.com/office/powerpoint/2010/main" val="26899232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jQuery Effect: Fade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241" name="Shape 241"/>
          <p:cNvSpPr txBox="1"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jQuery </a:t>
            </a:r>
            <a:r>
              <a:rPr lang="en-US" dirty="0" err="1" smtClean="0"/>
              <a:t>fadeIn</a:t>
            </a:r>
            <a:r>
              <a:rPr lang="en-US" dirty="0" smtClean="0"/>
              <a:t>() Method (</a:t>
            </a:r>
            <a:r>
              <a:rPr lang="zh-TW" altLang="en-US" dirty="0" smtClean="0"/>
              <a:t>淡入</a:t>
            </a:r>
            <a:r>
              <a:rPr lang="en-US" altLang="zh-TW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The jQuery </a:t>
            </a:r>
            <a:r>
              <a:rPr lang="en-US" dirty="0" err="1" smtClean="0"/>
              <a:t>fadeIn</a:t>
            </a:r>
            <a:r>
              <a:rPr lang="en-US" dirty="0" smtClean="0"/>
              <a:t>() method is used to fade in a hidden element.</a:t>
            </a:r>
          </a:p>
          <a:p>
            <a:pPr lvl="0"/>
            <a:r>
              <a:rPr lang="en-US" dirty="0" smtClean="0"/>
              <a:t>jQuery </a:t>
            </a:r>
            <a:r>
              <a:rPr lang="en-US" dirty="0" err="1" smtClean="0"/>
              <a:t>fadeOut</a:t>
            </a:r>
            <a:r>
              <a:rPr lang="en-US" dirty="0" smtClean="0"/>
              <a:t>() 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淡出</a:t>
            </a:r>
            <a:r>
              <a:rPr lang="en-US" altLang="zh-TW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The jQuery </a:t>
            </a:r>
            <a:r>
              <a:rPr lang="en-US" dirty="0" err="1" smtClean="0"/>
              <a:t>fadeOut</a:t>
            </a:r>
            <a:r>
              <a:rPr lang="en-US" dirty="0" smtClean="0"/>
              <a:t>() method is used to fade out a visible element.</a:t>
            </a:r>
          </a:p>
          <a:p>
            <a:pPr lvl="0"/>
            <a:r>
              <a:rPr lang="en-US" dirty="0" smtClean="0"/>
              <a:t>jQuery </a:t>
            </a:r>
            <a:r>
              <a:rPr lang="en-US" dirty="0" err="1" smtClean="0"/>
              <a:t>fadeToggle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The jQuery </a:t>
            </a:r>
            <a:r>
              <a:rPr lang="en-US" dirty="0" err="1" smtClean="0"/>
              <a:t>fadeToggle</a:t>
            </a:r>
            <a:r>
              <a:rPr lang="en-US" dirty="0" smtClean="0"/>
              <a:t>() method toggles between the </a:t>
            </a:r>
            <a:r>
              <a:rPr lang="en-US" dirty="0" err="1" smtClean="0"/>
              <a:t>fadeIn</a:t>
            </a:r>
            <a:r>
              <a:rPr lang="en-US" dirty="0" smtClean="0"/>
              <a:t>() and </a:t>
            </a:r>
            <a:r>
              <a:rPr lang="en-US" dirty="0" err="1" smtClean="0"/>
              <a:t>fadeOut</a:t>
            </a:r>
            <a:r>
              <a:rPr lang="en-US" dirty="0" smtClean="0"/>
              <a:t>() methods.</a:t>
            </a:r>
          </a:p>
          <a:p>
            <a:pPr lvl="0"/>
            <a:r>
              <a:rPr lang="en-US" dirty="0" smtClean="0"/>
              <a:t>jQuery </a:t>
            </a:r>
            <a:r>
              <a:rPr lang="en-US" dirty="0" err="1" smtClean="0"/>
              <a:t>fadeTo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The jQuery </a:t>
            </a:r>
            <a:r>
              <a:rPr lang="en-US" dirty="0" err="1" smtClean="0"/>
              <a:t>fadeTo</a:t>
            </a:r>
            <a:r>
              <a:rPr lang="en-US" dirty="0" smtClean="0"/>
              <a:t>() method allows fading to a given opacity (value between 0 and 1).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特別的淡出功能</a:t>
            </a:r>
            <a:r>
              <a:rPr lang="en-US" altLang="zh-TW" dirty="0" smtClean="0"/>
              <a:t>)</a:t>
            </a:r>
            <a:endParaRPr lang="en-US" dirty="0" smtClean="0"/>
          </a:p>
          <a:p>
            <a:pPr lvl="0"/>
            <a:endParaRPr lang="en-US" dirty="0" smtClean="0">
              <a:sym typeface="Verdana"/>
            </a:endParaRPr>
          </a:p>
          <a:p>
            <a:pPr lvl="0"/>
            <a:endParaRPr lang="en-US" dirty="0"/>
          </a:p>
        </p:txBody>
      </p:sp>
      <p:sp>
        <p:nvSpPr>
          <p:cNvPr id="242" name="Shape 242"/>
          <p:cNvSpPr txBox="1"/>
          <p:nvPr/>
        </p:nvSpPr>
        <p:spPr>
          <a:xfrm>
            <a:off x="971600" y="5910750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://www.w3schools.com/jquery/jquery_fade.asp</a:t>
            </a:r>
          </a:p>
        </p:txBody>
      </p:sp>
    </p:spTree>
    <p:extLst>
      <p:ext uri="{BB962C8B-B14F-4D97-AF65-F5344CB8AC3E}">
        <p14:creationId xmlns:p14="http://schemas.microsoft.com/office/powerpoint/2010/main" val="24904467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jQuery Effect: Sliding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248" name="Shape 248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jQuery </a:t>
            </a:r>
            <a:r>
              <a:rPr lang="en-US" dirty="0" err="1" smtClean="0"/>
              <a:t>slideDown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The jQuery </a:t>
            </a:r>
            <a:r>
              <a:rPr lang="en-US" dirty="0" err="1" smtClean="0"/>
              <a:t>slideDown</a:t>
            </a:r>
            <a:r>
              <a:rPr lang="en-US" dirty="0" smtClean="0"/>
              <a:t>() method is used to slide down an element.</a:t>
            </a:r>
          </a:p>
          <a:p>
            <a:pPr lvl="0"/>
            <a:r>
              <a:rPr lang="en-US" dirty="0" smtClean="0"/>
              <a:t>jQuery </a:t>
            </a:r>
            <a:r>
              <a:rPr lang="en-US" dirty="0" err="1" smtClean="0"/>
              <a:t>slideUp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The jQuery </a:t>
            </a:r>
            <a:r>
              <a:rPr lang="en-US" dirty="0" err="1" smtClean="0"/>
              <a:t>slideUp</a:t>
            </a:r>
            <a:r>
              <a:rPr lang="en-US" dirty="0" smtClean="0"/>
              <a:t>() method is used to slide up an element.</a:t>
            </a:r>
          </a:p>
          <a:p>
            <a:pPr lvl="0"/>
            <a:r>
              <a:rPr lang="en-US" dirty="0" smtClean="0"/>
              <a:t>jQuery </a:t>
            </a:r>
            <a:r>
              <a:rPr lang="en-US" dirty="0" err="1" smtClean="0"/>
              <a:t>slideToggle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The jQuery </a:t>
            </a:r>
            <a:r>
              <a:rPr lang="en-US" dirty="0" err="1" smtClean="0"/>
              <a:t>slideToggle</a:t>
            </a:r>
            <a:r>
              <a:rPr lang="en-US" dirty="0" smtClean="0"/>
              <a:t>() method toggles between the </a:t>
            </a:r>
            <a:r>
              <a:rPr lang="en-US" dirty="0" err="1" smtClean="0"/>
              <a:t>slideDown</a:t>
            </a:r>
            <a:r>
              <a:rPr lang="en-US" dirty="0" smtClean="0"/>
              <a:t>() and </a:t>
            </a:r>
            <a:r>
              <a:rPr lang="en-US" dirty="0" err="1" smtClean="0"/>
              <a:t>slideUp</a:t>
            </a:r>
            <a:r>
              <a:rPr lang="en-US" dirty="0" smtClean="0"/>
              <a:t>() methods.</a:t>
            </a:r>
          </a:p>
          <a:p>
            <a:pPr lvl="0"/>
            <a:endParaRPr lang="en-US" dirty="0" smtClean="0">
              <a:sym typeface="Verdana"/>
            </a:endParaRPr>
          </a:p>
          <a:p>
            <a:pPr lvl="0"/>
            <a:endParaRPr lang="en-US" dirty="0"/>
          </a:p>
        </p:txBody>
      </p:sp>
      <p:sp>
        <p:nvSpPr>
          <p:cNvPr id="249" name="Shape 249"/>
          <p:cNvSpPr txBox="1"/>
          <p:nvPr/>
        </p:nvSpPr>
        <p:spPr>
          <a:xfrm>
            <a:off x="971600" y="5589240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http://www.w3schools.com/jquery/jquery_slide.asp</a:t>
            </a:r>
          </a:p>
        </p:txBody>
      </p:sp>
    </p:spTree>
    <p:extLst>
      <p:ext uri="{BB962C8B-B14F-4D97-AF65-F5344CB8AC3E}">
        <p14:creationId xmlns:p14="http://schemas.microsoft.com/office/powerpoint/2010/main" val="16348991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jQuery Effect: Animation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255" name="Shape 255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The animate() Method</a:t>
            </a:r>
          </a:p>
          <a:p>
            <a:pPr lvl="1"/>
            <a:r>
              <a:rPr lang="en-US" dirty="0" smtClean="0"/>
              <a:t>The jQuery animate() method is used to create custom animations.</a:t>
            </a:r>
          </a:p>
          <a:p>
            <a:r>
              <a:rPr lang="en-US" dirty="0" smtClean="0"/>
              <a:t>Syntax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Example</a:t>
            </a:r>
          </a:p>
          <a:p>
            <a:pPr lvl="0"/>
            <a:endParaRPr lang="en-US" dirty="0"/>
          </a:p>
        </p:txBody>
      </p:sp>
      <p:sp>
        <p:nvSpPr>
          <p:cNvPr id="256" name="Shape 256"/>
          <p:cNvSpPr txBox="1"/>
          <p:nvPr/>
        </p:nvSpPr>
        <p:spPr>
          <a:xfrm>
            <a:off x="1317964" y="3432558"/>
            <a:ext cx="6350380" cy="4928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" i="1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animate</a:t>
            </a: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" i="1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" i="1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,speed,callback</a:t>
            </a: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31640" y="4498226"/>
            <a:ext cx="5359199" cy="8300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$("button").click(function(){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$("div").</a:t>
            </a:r>
            <a:r>
              <a:rPr lang="en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animate</a:t>
            </a: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{left:'250px'}</a:t>
            </a: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195439" y="5709325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://www.w3schools.com/jquery/jquery_animate.asp</a:t>
            </a:r>
          </a:p>
        </p:txBody>
      </p:sp>
    </p:spTree>
    <p:extLst>
      <p:ext uri="{BB962C8B-B14F-4D97-AF65-F5344CB8AC3E}">
        <p14:creationId xmlns:p14="http://schemas.microsoft.com/office/powerpoint/2010/main" val="28682220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in JavaScript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The syntax for an object using an object initializer is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Example: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4864"/>
            <a:ext cx="7327232" cy="117759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63646" y="4277562"/>
            <a:ext cx="6748714" cy="92333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zh-TW" altLang="en-US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myHonda = </a:t>
            </a:r>
            <a:endParaRPr lang="en-US" altLang="zh-TW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{color</a:t>
            </a:r>
            <a:r>
              <a:rPr lang="zh-TW" altLang="en-US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"red", wheels: 4, </a:t>
            </a:r>
            <a:endParaRPr lang="en-US" altLang="zh-TW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zh-TW" altLang="en-US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{cylinders: 4, size: 2.2}};</a:t>
            </a:r>
          </a:p>
        </p:txBody>
      </p:sp>
    </p:spTree>
    <p:extLst>
      <p:ext uri="{BB962C8B-B14F-4D97-AF65-F5344CB8AC3E}">
        <p14:creationId xmlns:p14="http://schemas.microsoft.com/office/powerpoint/2010/main" val="37800334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jQuery Effect: Stop</a:t>
            </a:r>
            <a:endParaRPr lang="en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264" name="Shape 264"/>
          <p:cNvSpPr txBox="1"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jQuery stop() Method</a:t>
            </a:r>
          </a:p>
          <a:p>
            <a:pPr lvl="1"/>
            <a:r>
              <a:rPr lang="en-US" dirty="0" smtClean="0"/>
              <a:t>The jQuery stop() method is used to stop an animation or effect before it is finished.</a:t>
            </a:r>
          </a:p>
          <a:p>
            <a:pPr lvl="1"/>
            <a:r>
              <a:rPr lang="en-US" dirty="0" smtClean="0"/>
              <a:t>The stop() method works for all jQuery effect functions, including sliding, fading and custom animations.</a:t>
            </a:r>
          </a:p>
          <a:p>
            <a:pPr lvl="0"/>
            <a:r>
              <a:rPr lang="en-US" dirty="0" smtClean="0"/>
              <a:t>Syntax</a:t>
            </a:r>
          </a:p>
          <a:p>
            <a:pPr lvl="0"/>
            <a:endParaRPr lang="en-US" dirty="0" smtClean="0"/>
          </a:p>
          <a:p>
            <a:pPr lvl="1"/>
            <a:r>
              <a:rPr lang="en-US" dirty="0" smtClean="0"/>
              <a:t>The optional </a:t>
            </a:r>
            <a:r>
              <a:rPr lang="en-US" dirty="0" err="1" smtClean="0"/>
              <a:t>stopAll</a:t>
            </a:r>
            <a:r>
              <a:rPr lang="en-US" dirty="0" smtClean="0"/>
              <a:t> parameter specifies whether also the animation queue should be cleared or not. Default is false.</a:t>
            </a:r>
          </a:p>
          <a:p>
            <a:pPr lvl="1"/>
            <a:r>
              <a:rPr lang="en-US" dirty="0" smtClean="0"/>
              <a:t>The optional </a:t>
            </a:r>
            <a:r>
              <a:rPr lang="en-US" dirty="0" err="1" smtClean="0"/>
              <a:t>goToEnd</a:t>
            </a:r>
            <a:r>
              <a:rPr lang="en-US" dirty="0" smtClean="0"/>
              <a:t> parameter specifies whether or not to complete the current animation immediately. Default is false.</a:t>
            </a:r>
          </a:p>
          <a:p>
            <a:pPr lvl="0"/>
            <a:endParaRPr lang="en-US" dirty="0"/>
          </a:p>
        </p:txBody>
      </p:sp>
      <p:sp>
        <p:nvSpPr>
          <p:cNvPr id="265" name="Shape 265"/>
          <p:cNvSpPr txBox="1"/>
          <p:nvPr/>
        </p:nvSpPr>
        <p:spPr>
          <a:xfrm>
            <a:off x="1475656" y="4018919"/>
            <a:ext cx="5184576" cy="392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" i="1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i="1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stopAll,goToEnd</a:t>
            </a: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1640" y="6298861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://www.w3schools.com/jquery/jquery_stop.asp</a:t>
            </a:r>
          </a:p>
        </p:txBody>
      </p:sp>
    </p:spTree>
    <p:extLst>
      <p:ext uri="{BB962C8B-B14F-4D97-AF65-F5344CB8AC3E}">
        <p14:creationId xmlns:p14="http://schemas.microsoft.com/office/powerpoint/2010/main" val="14917232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Why jQuery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6" name="Shape 56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L</a:t>
            </a:r>
            <a:r>
              <a:rPr lang="en-US" dirty="0" smtClean="0"/>
              <a:t>ots of other JavaScript frameworks out there, but jQuery seems to be the most popular, and also the most extendable.</a:t>
            </a:r>
          </a:p>
          <a:p>
            <a:pPr lvl="0"/>
            <a:r>
              <a:rPr lang="en-US" dirty="0" smtClean="0"/>
              <a:t>Many of the biggest companies on the Web use jQuery, such as: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Netflix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222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jQuery Callback Function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272" name="Shape 272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A callback function is executed after the current effect is 100% finished.</a:t>
            </a:r>
          </a:p>
          <a:p>
            <a:pPr lvl="0"/>
            <a:r>
              <a:rPr lang="en-US" dirty="0" smtClean="0"/>
              <a:t>Typical syntax: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73" name="Shape 273"/>
          <p:cNvSpPr txBox="1"/>
          <p:nvPr/>
        </p:nvSpPr>
        <p:spPr>
          <a:xfrm>
            <a:off x="1112935" y="3140968"/>
            <a:ext cx="5331273" cy="383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" i="1" dirty="0"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).hide(</a:t>
            </a:r>
            <a:r>
              <a:rPr lang="en" i="1" dirty="0">
                <a:latin typeface="Courier New" panose="02070309020205020404" pitchFamily="49" charset="0"/>
                <a:cs typeface="Courier New" panose="02070309020205020404" pitchFamily="49" charset="0"/>
              </a:rPr>
              <a:t>speed,</a:t>
            </a:r>
            <a:r>
              <a:rPr lang="en" b="1" i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112935" y="4284495"/>
            <a:ext cx="7152825" cy="12287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$("button").click(function(){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$("p").hide("slow",</a:t>
            </a:r>
            <a:r>
              <a:rPr lang="en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alert("The paragraph is now hidden");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112935" y="5838164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://www.w3schools.com/jquery/jquery_callback.asp</a:t>
            </a:r>
          </a:p>
        </p:txBody>
      </p:sp>
    </p:spTree>
    <p:extLst>
      <p:ext uri="{BB962C8B-B14F-4D97-AF65-F5344CB8AC3E}">
        <p14:creationId xmlns:p14="http://schemas.microsoft.com/office/powerpoint/2010/main" val="24224749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jQuery Method Chaining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281" name="Shape 281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mtClean="0"/>
              <a:t>With jQuery, you can chain together actions/methods.</a:t>
            </a:r>
          </a:p>
          <a:p>
            <a:pPr lvl="0"/>
            <a:r>
              <a:rPr lang="en-US" smtClean="0"/>
              <a:t>Chaining allows us to run multiple jQuery methods (on the same element) within a single statement.</a:t>
            </a:r>
          </a:p>
          <a:p>
            <a:pPr lvl="0"/>
            <a:r>
              <a:rPr lang="en-US" smtClean="0"/>
              <a:t>Example</a:t>
            </a:r>
          </a:p>
          <a:p>
            <a:pPr lvl="0"/>
            <a:endParaRPr lang="en-US"/>
          </a:p>
        </p:txBody>
      </p:sp>
      <p:sp>
        <p:nvSpPr>
          <p:cNvPr id="282" name="Shape 282"/>
          <p:cNvSpPr txBox="1"/>
          <p:nvPr/>
        </p:nvSpPr>
        <p:spPr>
          <a:xfrm>
            <a:off x="597306" y="4173020"/>
            <a:ext cx="8175282" cy="4643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$("#p1").</a:t>
            </a:r>
            <a:r>
              <a:rPr lang="en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("color","red").</a:t>
            </a:r>
            <a:r>
              <a:rPr lang="en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(2000).</a:t>
            </a:r>
            <a:r>
              <a:rPr lang="en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slideDown</a:t>
            </a: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(2000);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050732" y="5073050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http://www.w3schools.com/jquery/jquery_chaining.asp</a:t>
            </a:r>
          </a:p>
        </p:txBody>
      </p:sp>
    </p:spTree>
    <p:extLst>
      <p:ext uri="{BB962C8B-B14F-4D97-AF65-F5344CB8AC3E}">
        <p14:creationId xmlns:p14="http://schemas.microsoft.com/office/powerpoint/2010/main" val="16932631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Exercise 3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289" name="Shape 289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Revise exercise 8-2 to add some animations to </a:t>
            </a:r>
            <a:r>
              <a:rPr lang="en-US" dirty="0"/>
              <a:t>the picture of </a:t>
            </a:r>
            <a:r>
              <a:rPr lang="en-US" dirty="0" smtClean="0"/>
              <a:t>the selected </a:t>
            </a:r>
            <a:r>
              <a:rPr lang="en-US" dirty="0" err="1" smtClean="0"/>
              <a:t>Doraemon</a:t>
            </a:r>
            <a:r>
              <a:rPr lang="en-US" dirty="0" smtClean="0"/>
              <a:t> accessory.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049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jQuery: Get Content and Attribute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295" name="Shape 295"/>
          <p:cNvSpPr txBox="1"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Get Content - text(), html(), and </a:t>
            </a:r>
            <a:r>
              <a:rPr lang="en-US" dirty="0" err="1" smtClean="0"/>
              <a:t>val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Three simple, but useful, jQuery methods for DOM manipulation are:</a:t>
            </a:r>
          </a:p>
          <a:p>
            <a:pPr lvl="2"/>
            <a:r>
              <a:rPr lang="en-US" dirty="0" smtClean="0"/>
              <a:t>text() - Sets or returns the text content of selected elements</a:t>
            </a:r>
          </a:p>
          <a:p>
            <a:pPr lvl="2"/>
            <a:r>
              <a:rPr lang="en-US" dirty="0" smtClean="0"/>
              <a:t>html() - Sets or returns the content of selected elements (including HTML markup)</a:t>
            </a:r>
          </a:p>
          <a:p>
            <a:pPr lvl="2"/>
            <a:r>
              <a:rPr lang="en-US" dirty="0" err="1" smtClean="0"/>
              <a:t>val</a:t>
            </a:r>
            <a:r>
              <a:rPr lang="en-US" dirty="0" smtClean="0"/>
              <a:t>() - Sets or returns the value of form fields</a:t>
            </a:r>
          </a:p>
          <a:p>
            <a:pPr lvl="0"/>
            <a:r>
              <a:rPr lang="en-US" dirty="0" smtClean="0"/>
              <a:t>Get Attributes - </a:t>
            </a:r>
            <a:r>
              <a:rPr lang="en-US" dirty="0" err="1" smtClean="0"/>
              <a:t>attr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The jQuery </a:t>
            </a:r>
            <a:r>
              <a:rPr lang="en-US" dirty="0" err="1" smtClean="0"/>
              <a:t>attr</a:t>
            </a:r>
            <a:r>
              <a:rPr lang="en-US" dirty="0" smtClean="0"/>
              <a:t>() method is used to get attribute values.</a:t>
            </a:r>
          </a:p>
          <a:p>
            <a:pPr lvl="0"/>
            <a:endParaRPr lang="en-US" dirty="0"/>
          </a:p>
        </p:txBody>
      </p:sp>
      <p:sp>
        <p:nvSpPr>
          <p:cNvPr id="296" name="Shape 296"/>
          <p:cNvSpPr txBox="1"/>
          <p:nvPr/>
        </p:nvSpPr>
        <p:spPr>
          <a:xfrm>
            <a:off x="1043608" y="5445224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://www.w3schools.com/jquery/jquery_dom_get.asp</a:t>
            </a:r>
          </a:p>
        </p:txBody>
      </p:sp>
    </p:spTree>
    <p:extLst>
      <p:ext uri="{BB962C8B-B14F-4D97-AF65-F5344CB8AC3E}">
        <p14:creationId xmlns:p14="http://schemas.microsoft.com/office/powerpoint/2010/main" val="27543051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jQuery: Set Content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302" name="Shape 302"/>
          <p:cNvSpPr txBox="1"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" dirty="0" smtClean="0"/>
              <a:t>Set Content - text(), html(), and val()</a:t>
            </a:r>
          </a:p>
          <a:p>
            <a:pPr lvl="1"/>
            <a:r>
              <a:rPr lang="en" dirty="0" smtClean="0"/>
              <a:t>text() - Sets or returns the text content of selected elements</a:t>
            </a:r>
          </a:p>
          <a:p>
            <a:pPr lvl="1"/>
            <a:r>
              <a:rPr lang="en" dirty="0" smtClean="0"/>
              <a:t>html() - Sets or returns the content of selected elements (including HTML markup)</a:t>
            </a:r>
          </a:p>
          <a:p>
            <a:pPr lvl="1"/>
            <a:r>
              <a:rPr lang="en" dirty="0" smtClean="0"/>
              <a:t>val() - Sets or returns the value of form fields</a:t>
            </a:r>
          </a:p>
          <a:p>
            <a:pPr lvl="0"/>
            <a:r>
              <a:rPr lang="en" dirty="0" smtClean="0"/>
              <a:t>A Callback Function for text(), html(), and val()</a:t>
            </a:r>
          </a:p>
          <a:p>
            <a:pPr lvl="1"/>
            <a:r>
              <a:rPr lang="en" dirty="0" smtClean="0"/>
              <a:t>The callback function has two parameters: </a:t>
            </a:r>
          </a:p>
          <a:p>
            <a:pPr lvl="2"/>
            <a:r>
              <a:rPr lang="en" dirty="0" smtClean="0"/>
              <a:t>the index of the current element in the list of elements selected and </a:t>
            </a:r>
          </a:p>
          <a:p>
            <a:pPr lvl="2"/>
            <a:r>
              <a:rPr lang="en" dirty="0" smtClean="0"/>
              <a:t>the original (old) value.</a:t>
            </a:r>
            <a:endParaRPr lang="en" dirty="0"/>
          </a:p>
        </p:txBody>
      </p:sp>
      <p:sp>
        <p:nvSpPr>
          <p:cNvPr id="303" name="Shape 303"/>
          <p:cNvSpPr txBox="1"/>
          <p:nvPr/>
        </p:nvSpPr>
        <p:spPr>
          <a:xfrm>
            <a:off x="1115616" y="5910750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://www.w3schools.com/jquery/jquery_dom_set.asp</a:t>
            </a:r>
          </a:p>
        </p:txBody>
      </p:sp>
    </p:spTree>
    <p:extLst>
      <p:ext uri="{BB962C8B-B14F-4D97-AF65-F5344CB8AC3E}">
        <p14:creationId xmlns:p14="http://schemas.microsoft.com/office/powerpoint/2010/main" val="1088808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jQuery: Set Attribute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45</a:t>
            </a:fld>
            <a:endParaRPr lang="zh-TW" altLang="en-US"/>
          </a:p>
        </p:txBody>
      </p:sp>
      <p:sp>
        <p:nvSpPr>
          <p:cNvPr id="309" name="Shape 309"/>
          <p:cNvSpPr txBox="1"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 Attribute - </a:t>
            </a:r>
            <a:r>
              <a:rPr lang="en-US" dirty="0" err="1" smtClean="0"/>
              <a:t>attr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The jQuery </a:t>
            </a:r>
            <a:r>
              <a:rPr lang="en-US" dirty="0" err="1" smtClean="0"/>
              <a:t>attr</a:t>
            </a:r>
            <a:r>
              <a:rPr lang="en-US" dirty="0" smtClean="0"/>
              <a:t>() method is also used to set/change attribute values.</a:t>
            </a:r>
          </a:p>
          <a:p>
            <a:pPr lvl="0"/>
            <a:r>
              <a:rPr lang="en-US" dirty="0" smtClean="0"/>
              <a:t>Example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 Callback Function for </a:t>
            </a:r>
            <a:r>
              <a:rPr lang="en-US" dirty="0" err="1" smtClean="0"/>
              <a:t>attr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The callback function has two parameters:</a:t>
            </a:r>
          </a:p>
          <a:p>
            <a:pPr lvl="2"/>
            <a:r>
              <a:rPr lang="en-US" dirty="0" smtClean="0"/>
              <a:t>the index of the current element in the list of elements selected</a:t>
            </a:r>
          </a:p>
          <a:p>
            <a:pPr lvl="2"/>
            <a:r>
              <a:rPr lang="en-US" dirty="0" smtClean="0"/>
              <a:t>the original (old) attribute value</a:t>
            </a:r>
          </a:p>
          <a:p>
            <a:pPr lvl="0"/>
            <a:endParaRPr lang="en-US" dirty="0"/>
          </a:p>
        </p:txBody>
      </p:sp>
      <p:sp>
        <p:nvSpPr>
          <p:cNvPr id="310" name="Shape 310"/>
          <p:cNvSpPr txBox="1"/>
          <p:nvPr/>
        </p:nvSpPr>
        <p:spPr>
          <a:xfrm>
            <a:off x="755576" y="5824732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http://www.w3schools.com/jquery/jquery_dom_set.asp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611560" y="3373467"/>
            <a:ext cx="8071048" cy="6779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$("button").click(function(){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</a:t>
            </a: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w3s").</a:t>
            </a:r>
            <a:r>
              <a:rPr lang="en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("href","http://www.w3schools.com/jquery");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399581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jQuery: Add Element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46</a:t>
            </a:fld>
            <a:endParaRPr lang="zh-TW" altLang="en-US"/>
          </a:p>
        </p:txBody>
      </p:sp>
      <p:sp>
        <p:nvSpPr>
          <p:cNvPr id="317" name="Shape 317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Verdana"/>
              </a:rPr>
              <a:t>Add New HTML Content</a:t>
            </a:r>
          </a:p>
          <a:p>
            <a:pPr lvl="1"/>
            <a:r>
              <a:rPr lang="en-US" dirty="0" smtClean="0">
                <a:sym typeface="Verdana"/>
              </a:rPr>
              <a:t>Four jQuery methods that are used to add new content:</a:t>
            </a:r>
          </a:p>
          <a:p>
            <a:pPr lvl="2"/>
            <a:r>
              <a:rPr lang="en-US" dirty="0" smtClean="0">
                <a:sym typeface="Verdana"/>
              </a:rPr>
              <a:t>append() - Inserts content at the end of the selected elements</a:t>
            </a:r>
          </a:p>
          <a:p>
            <a:pPr lvl="2"/>
            <a:r>
              <a:rPr lang="en-US" dirty="0" smtClean="0">
                <a:sym typeface="Verdana"/>
              </a:rPr>
              <a:t>prepend() - Inserts content at the beginning of the selected elements</a:t>
            </a:r>
          </a:p>
          <a:p>
            <a:pPr lvl="2"/>
            <a:r>
              <a:rPr lang="en-US" dirty="0" smtClean="0">
                <a:sym typeface="Verdana"/>
              </a:rPr>
              <a:t>after() - Inserts content after the selected elements</a:t>
            </a:r>
          </a:p>
          <a:p>
            <a:pPr lvl="2"/>
            <a:r>
              <a:rPr lang="en-US" dirty="0" smtClean="0">
                <a:sym typeface="Verdana"/>
              </a:rPr>
              <a:t>before() - Inserts content before the selected elements</a:t>
            </a:r>
          </a:p>
          <a:p>
            <a:pPr lvl="0"/>
            <a:endParaRPr lang="en-US" dirty="0"/>
          </a:p>
        </p:txBody>
      </p:sp>
      <p:sp>
        <p:nvSpPr>
          <p:cNvPr id="318" name="Shape 318"/>
          <p:cNvSpPr txBox="1"/>
          <p:nvPr/>
        </p:nvSpPr>
        <p:spPr>
          <a:xfrm>
            <a:off x="1043608" y="4581128"/>
            <a:ext cx="56316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://www.w3schools.com/jquery/jquery_dom_add.asp</a:t>
            </a:r>
          </a:p>
        </p:txBody>
      </p:sp>
    </p:spTree>
    <p:extLst>
      <p:ext uri="{BB962C8B-B14F-4D97-AF65-F5344CB8AC3E}">
        <p14:creationId xmlns:p14="http://schemas.microsoft.com/office/powerpoint/2010/main" val="4141391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jQuery: Remove Element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47</a:t>
            </a:fld>
            <a:endParaRPr lang="zh-TW" altLang="en-US"/>
          </a:p>
        </p:txBody>
      </p:sp>
      <p:sp>
        <p:nvSpPr>
          <p:cNvPr id="324" name="Shape 324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Remove Elements/Content</a:t>
            </a:r>
          </a:p>
          <a:p>
            <a:pPr lvl="1"/>
            <a:r>
              <a:rPr lang="en-US" dirty="0" smtClean="0"/>
              <a:t>To remove elements and content, there are mainly two jQuery methods:</a:t>
            </a:r>
          </a:p>
          <a:p>
            <a:pPr lvl="2"/>
            <a:r>
              <a:rPr lang="en-US" dirty="0" smtClean="0"/>
              <a:t>remove() - Removes the selected element (and its child elements)</a:t>
            </a:r>
          </a:p>
          <a:p>
            <a:pPr lvl="2"/>
            <a:r>
              <a:rPr lang="en-US" dirty="0" smtClean="0"/>
              <a:t>empty() - Removes the child elements from the selected element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325" name="Shape 325"/>
          <p:cNvSpPr txBox="1"/>
          <p:nvPr/>
        </p:nvSpPr>
        <p:spPr>
          <a:xfrm>
            <a:off x="1043608" y="4293096"/>
            <a:ext cx="6774733" cy="3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://www.w3schools.com/jquery/jquery_dom_remove.asp</a:t>
            </a:r>
          </a:p>
        </p:txBody>
      </p:sp>
    </p:spTree>
    <p:extLst>
      <p:ext uri="{BB962C8B-B14F-4D97-AF65-F5344CB8AC3E}">
        <p14:creationId xmlns:p14="http://schemas.microsoft.com/office/powerpoint/2010/main" val="6671956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jQuery: Get and Set CSS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48</a:t>
            </a:fld>
            <a:endParaRPr lang="zh-TW" altLang="en-US"/>
          </a:p>
        </p:txBody>
      </p:sp>
      <p:sp>
        <p:nvSpPr>
          <p:cNvPr id="331" name="Shape 331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jQuery Manipulating CSS</a:t>
            </a:r>
          </a:p>
          <a:p>
            <a:pPr lvl="1"/>
            <a:r>
              <a:rPr lang="en-US" dirty="0" smtClean="0"/>
              <a:t>jQuery has several methods for CSS manipulation.</a:t>
            </a:r>
          </a:p>
          <a:p>
            <a:pPr lvl="2"/>
            <a:r>
              <a:rPr lang="en-US" dirty="0" err="1" smtClean="0"/>
              <a:t>addClass</a:t>
            </a:r>
            <a:r>
              <a:rPr lang="en-US" dirty="0" smtClean="0"/>
              <a:t>() - Adds one or more classes to the selected elements</a:t>
            </a:r>
          </a:p>
          <a:p>
            <a:pPr lvl="2"/>
            <a:r>
              <a:rPr lang="en-US" dirty="0" err="1" smtClean="0"/>
              <a:t>removeClass</a:t>
            </a:r>
            <a:r>
              <a:rPr lang="en-US" dirty="0" smtClean="0"/>
              <a:t>() - Removes one or more classes from the selected elements</a:t>
            </a:r>
          </a:p>
          <a:p>
            <a:pPr lvl="2"/>
            <a:r>
              <a:rPr lang="en-US" dirty="0" err="1" smtClean="0"/>
              <a:t>toggleClass</a:t>
            </a:r>
            <a:r>
              <a:rPr lang="en-US" dirty="0" smtClean="0"/>
              <a:t>() - Toggles between adding/removing classes from the selected elements</a:t>
            </a:r>
          </a:p>
          <a:p>
            <a:pPr lvl="2"/>
            <a:r>
              <a:rPr lang="en-US" dirty="0" err="1" smtClean="0"/>
              <a:t>css</a:t>
            </a:r>
            <a:r>
              <a:rPr lang="en-US" dirty="0" smtClean="0"/>
              <a:t>() - Sets or returns the style attribute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806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337" name="Shape 337"/>
          <p:cNvSpPr txBox="1"/>
          <p:nvPr/>
        </p:nvSpPr>
        <p:spPr>
          <a:xfrm>
            <a:off x="37000" y="2093973"/>
            <a:ext cx="3607800" cy="316182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.important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font-weight:bold;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font-size:xx-large;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color:blue;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3995936" y="1695767"/>
            <a:ext cx="3000000" cy="43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 panose="020F0502020204030204" pitchFamily="34" charset="0"/>
              </a:rPr>
              <a:t>jQuery addClass() Method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3995936" y="2135954"/>
            <a:ext cx="4790906" cy="1169171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$("button").click(function(){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$("h1,h2,p").</a:t>
            </a:r>
            <a:r>
              <a:rPr lang="en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addClass</a:t>
            </a: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("blue");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$("div").addClass("important");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3995936" y="3573016"/>
            <a:ext cx="3380999" cy="43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>
              <a:defRPr lang="zh-TW"/>
            </a:defPPr>
            <a:lvl1pPr lv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 sz="2000">
                <a:solidFill>
                  <a:schemeClr val="dk1"/>
                </a:solidFill>
                <a:latin typeface="Calibri" panose="020F0502020204030204" pitchFamily="34" charset="0"/>
              </a:defRPr>
            </a:lvl1pPr>
          </a:lstStyle>
          <a:p>
            <a:r>
              <a:rPr lang="en" dirty="0"/>
              <a:t>jQuery removeClass() Method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995936" y="4110793"/>
            <a:ext cx="5148064" cy="7046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$("button").click(function(){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$("h1,h2,p").</a:t>
            </a:r>
            <a:r>
              <a:rPr lang="en" b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removeClass</a:t>
            </a:r>
            <a:r>
              <a:rPr lang="en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("blue");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3914336" y="5073859"/>
            <a:ext cx="3163199" cy="48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jQuery </a:t>
            </a:r>
            <a:r>
              <a:rPr lang="en" sz="2000" dirty="0">
                <a:solidFill>
                  <a:schemeClr val="dk1"/>
                </a:solidFill>
                <a:latin typeface="Calibri" panose="020F0502020204030204" pitchFamily="34" charset="0"/>
              </a:rPr>
              <a:t>toggleClass</a:t>
            </a:r>
            <a:r>
              <a:rPr lang="en" sz="1700" dirty="0">
                <a:solidFill>
                  <a:schemeClr val="dk1"/>
                </a:solidFill>
              </a:rPr>
              <a:t>() Method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3995936" y="5512449"/>
            <a:ext cx="5148064" cy="74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$("button").click(function(){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$("h1,h2,p").</a:t>
            </a:r>
            <a:r>
              <a:rPr lang="en" b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toggleClass</a:t>
            </a:r>
            <a:r>
              <a:rPr lang="en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("blue");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2239525" y="6257525"/>
            <a:ext cx="5609399" cy="3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u="sng" dirty="0">
                <a:solidFill>
                  <a:schemeClr val="hlink"/>
                </a:solidFill>
                <a:hlinkClick r:id="rId3"/>
              </a:rPr>
              <a:t>http://www.w3schools.com/jquery/jquery_css_classes.asp</a:t>
            </a:r>
            <a:endParaRPr lang="en" u="sng" dirty="0">
              <a:solidFill>
                <a:schemeClr val="hlink"/>
              </a:solidFill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917149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Adding jQuery to Your Web Pages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2" name="Shape 62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There are several ways to start using jQuery on your web site. </a:t>
            </a:r>
          </a:p>
          <a:p>
            <a:pPr lvl="1"/>
            <a:r>
              <a:rPr lang="en-US" dirty="0" smtClean="0"/>
              <a:t>Download the jQuery library from </a:t>
            </a:r>
            <a:r>
              <a:rPr lang="en-US" dirty="0" smtClean="0">
                <a:hlinkClick r:id="rId3"/>
              </a:rPr>
              <a:t>jQuery.com</a:t>
            </a:r>
          </a:p>
          <a:p>
            <a:pPr lvl="2"/>
            <a:r>
              <a:rPr lang="en-US" altLang="zh-TW" dirty="0"/>
              <a:t>&lt;script </a:t>
            </a:r>
            <a:r>
              <a:rPr lang="en-US" altLang="zh-TW" dirty="0" err="1"/>
              <a:t>src</a:t>
            </a:r>
            <a:r>
              <a:rPr lang="en-US" altLang="zh-TW" dirty="0"/>
              <a:t>="jquery-2.2.4.min.js" type="text/</a:t>
            </a:r>
            <a:r>
              <a:rPr lang="en-US" altLang="zh-TW" dirty="0" err="1"/>
              <a:t>javascript</a:t>
            </a:r>
            <a:r>
              <a:rPr lang="en-US" altLang="zh-TW" dirty="0"/>
              <a:t>"&gt;&lt;/script</a:t>
            </a:r>
            <a:r>
              <a:rPr lang="en-US" altLang="zh-TW" dirty="0" smtClean="0"/>
              <a:t>&gt;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/>
              <a:t>Include jQuery from a CDN, like Google</a:t>
            </a:r>
          </a:p>
          <a:p>
            <a:pPr lvl="2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jquery</a:t>
            </a:r>
            <a:r>
              <a:rPr lang="en-US" dirty="0"/>
              <a:t>/2.2.2/jquery.min.js" type="text/</a:t>
            </a:r>
            <a:r>
              <a:rPr lang="en-US" dirty="0" err="1"/>
              <a:t>javascript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985432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jQuery: CSS Method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50</a:t>
            </a:fld>
            <a:endParaRPr lang="zh-TW" altLang="en-US"/>
          </a:p>
        </p:txBody>
      </p:sp>
      <p:sp>
        <p:nvSpPr>
          <p:cNvPr id="350" name="Shape 350"/>
          <p:cNvSpPr txBox="1"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>
                <a:sym typeface="Verdana"/>
              </a:rPr>
              <a:t>jQuery </a:t>
            </a:r>
            <a:r>
              <a:rPr lang="en-US" dirty="0" err="1" smtClean="0">
                <a:sym typeface="Verdana"/>
              </a:rPr>
              <a:t>css</a:t>
            </a:r>
            <a:r>
              <a:rPr lang="en-US" dirty="0" smtClean="0">
                <a:sym typeface="Verdana"/>
              </a:rPr>
              <a:t>() Method</a:t>
            </a:r>
          </a:p>
          <a:p>
            <a:pPr lvl="1"/>
            <a:r>
              <a:rPr lang="en-US" dirty="0" smtClean="0">
                <a:sym typeface="Verdana"/>
              </a:rPr>
              <a:t>The </a:t>
            </a:r>
            <a:r>
              <a:rPr lang="en-US" dirty="0" err="1" smtClean="0">
                <a:sym typeface="Verdana"/>
              </a:rPr>
              <a:t>css</a:t>
            </a:r>
            <a:r>
              <a:rPr lang="en-US" dirty="0" smtClean="0">
                <a:sym typeface="Verdana"/>
              </a:rPr>
              <a:t>() method sets or returns one or more style properties for the selected elements.</a:t>
            </a:r>
          </a:p>
          <a:p>
            <a:r>
              <a:rPr lang="en-US" dirty="0" smtClean="0">
                <a:sym typeface="Verdana"/>
              </a:rPr>
              <a:t>To return the value of a specified CSS property, use the following syntax:</a:t>
            </a:r>
          </a:p>
          <a:p>
            <a:pPr lvl="0"/>
            <a:endParaRPr lang="en-US" dirty="0" smtClean="0">
              <a:sym typeface="Verdana"/>
            </a:endParaRPr>
          </a:p>
          <a:p>
            <a:pPr lvl="1"/>
            <a:r>
              <a:rPr lang="en-US" dirty="0" smtClean="0">
                <a:sym typeface="Verdana"/>
              </a:rPr>
              <a:t>Example</a:t>
            </a:r>
          </a:p>
          <a:p>
            <a:pPr lvl="0"/>
            <a:endParaRPr lang="en-US" dirty="0" smtClean="0">
              <a:sym typeface="Verdana"/>
            </a:endParaRPr>
          </a:p>
          <a:p>
            <a:r>
              <a:rPr lang="en-US" dirty="0" smtClean="0">
                <a:sym typeface="Verdana"/>
              </a:rPr>
              <a:t>To set a specified CSS property, use the following syntax:</a:t>
            </a:r>
          </a:p>
          <a:p>
            <a:pPr lvl="1"/>
            <a:endParaRPr lang="en-US" dirty="0">
              <a:sym typeface="Verdana"/>
            </a:endParaRPr>
          </a:p>
          <a:p>
            <a:pPr lvl="1"/>
            <a:r>
              <a:rPr lang="en-US" dirty="0" smtClean="0">
                <a:sym typeface="Verdana"/>
              </a:rPr>
              <a:t>Example</a:t>
            </a:r>
            <a:endParaRPr lang="en-US" dirty="0">
              <a:sym typeface="Verdana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2127942" y="3597965"/>
            <a:ext cx="3000000" cy="368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css("</a:t>
            </a:r>
            <a:r>
              <a:rPr lang="en" i="1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2127942" y="4383316"/>
            <a:ext cx="4597617" cy="368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$("p").</a:t>
            </a:r>
            <a:r>
              <a:rPr lang="en" b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("background-color");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2127942" y="5362466"/>
            <a:ext cx="4392488" cy="26055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css("</a:t>
            </a:r>
            <a:r>
              <a:rPr lang="en" i="1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" i="1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2150893" y="6004020"/>
            <a:ext cx="5714796" cy="36796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$("p").</a:t>
            </a:r>
            <a:r>
              <a:rPr lang="en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("background-color","yellow");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2127942" y="6452438"/>
            <a:ext cx="5609399" cy="3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://www.w3schools.com/jquery/jquery_css.asp</a:t>
            </a:r>
          </a:p>
        </p:txBody>
      </p:sp>
    </p:spTree>
    <p:extLst>
      <p:ext uri="{BB962C8B-B14F-4D97-AF65-F5344CB8AC3E}">
        <p14:creationId xmlns:p14="http://schemas.microsoft.com/office/powerpoint/2010/main" val="24806880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jQuery: Dimensions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51</a:t>
            </a:fld>
            <a:endParaRPr lang="zh-TW" altLang="en-US"/>
          </a:p>
        </p:txBody>
      </p:sp>
      <p:sp>
        <p:nvSpPr>
          <p:cNvPr id="361" name="Shape 361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jQuery has several important methods for working with dimensions:</a:t>
            </a:r>
          </a:p>
          <a:p>
            <a:pPr lvl="1"/>
            <a:r>
              <a:rPr lang="en-US" dirty="0" smtClean="0"/>
              <a:t>width()</a:t>
            </a:r>
          </a:p>
          <a:p>
            <a:pPr lvl="1"/>
            <a:r>
              <a:rPr lang="en-US" dirty="0" smtClean="0"/>
              <a:t>height()</a:t>
            </a:r>
          </a:p>
          <a:p>
            <a:pPr lvl="1"/>
            <a:r>
              <a:rPr lang="en-US" dirty="0" err="1" smtClean="0"/>
              <a:t>innerWidth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innerHeight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outerWidth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outerHeight</a:t>
            </a:r>
            <a:r>
              <a:rPr lang="en-US" dirty="0" smtClean="0"/>
              <a:t>()</a:t>
            </a:r>
          </a:p>
          <a:p>
            <a:pPr lvl="0"/>
            <a:endParaRPr lang="en-US" dirty="0"/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856" y="2564904"/>
            <a:ext cx="4871750" cy="339424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/>
        </p:nvSpPr>
        <p:spPr>
          <a:xfrm>
            <a:off x="2221333" y="6096000"/>
            <a:ext cx="5609399" cy="3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 dirty="0" smtClean="0">
                <a:solidFill>
                  <a:schemeClr val="hlink"/>
                </a:solidFill>
                <a:hlinkClick r:id="rId4"/>
              </a:rPr>
              <a:t>http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://www.w3schools.com/jquery/jquery_dimensions.asp</a:t>
            </a:r>
          </a:p>
        </p:txBody>
      </p:sp>
    </p:spTree>
    <p:extLst>
      <p:ext uri="{BB962C8B-B14F-4D97-AF65-F5344CB8AC3E}">
        <p14:creationId xmlns:p14="http://schemas.microsoft.com/office/powerpoint/2010/main" val="19338697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AJAX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52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AJAX</a:t>
            </a:r>
          </a:p>
          <a:p>
            <a:pPr lvl="1"/>
            <a:r>
              <a:rPr lang="en-US" altLang="zh-TW" dirty="0"/>
              <a:t>exchanging data with a </a:t>
            </a:r>
            <a:r>
              <a:rPr lang="en-US" altLang="zh-TW" dirty="0" smtClean="0"/>
              <a:t>server</a:t>
            </a:r>
          </a:p>
          <a:p>
            <a:pPr lvl="1"/>
            <a:r>
              <a:rPr lang="en-US" altLang="zh-TW" dirty="0" smtClean="0"/>
              <a:t>updating </a:t>
            </a:r>
            <a:r>
              <a:rPr lang="en-US" altLang="zh-TW" dirty="0"/>
              <a:t>parts of a web page - without reloading the whole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03807" y="6461867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2" action="ppaction://hlinkfile"/>
              </a:rPr>
              <a:t>json-dem</a:t>
            </a:r>
            <a:r>
              <a:rPr lang="zh-TW" altLang="en-US" dirty="0" smtClean="0">
                <a:hlinkClick r:id="rId2" action="ppaction://hlinkfile"/>
              </a:rPr>
              <a:t>o</a:t>
            </a:r>
            <a:r>
              <a:rPr lang="en-US" altLang="zh-TW" dirty="0" smtClean="0">
                <a:hlinkClick r:id="rId2" action="ppaction://hlinkfile"/>
              </a:rPr>
              <a:t>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12116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JQuery </a:t>
            </a:r>
            <a:r>
              <a:rPr lang="en" dirty="0" smtClean="0"/>
              <a:t>UI</a:t>
            </a:r>
            <a:endParaRPr lang="en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t>53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00808"/>
            <a:ext cx="8016658" cy="450161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37049" y="6314695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 smtClean="0">
                <a:hlinkClick r:id="rId4"/>
              </a:rPr>
              <a:t>http://jqueryui.com</a:t>
            </a:r>
            <a:r>
              <a:rPr lang="en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30697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Plugins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54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29" y="1844824"/>
            <a:ext cx="8775606" cy="41345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15816" y="6307544"/>
            <a:ext cx="2715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https://plugins.jquery.com</a:t>
            </a:r>
            <a:r>
              <a:rPr lang="zh-TW" altLang="en-US" dirty="0" smtClean="0">
                <a:hlinkClick r:id="rId3"/>
              </a:rPr>
              <a:t>/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34343" y="6320384"/>
            <a:ext cx="157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hlinkClick r:id="rId4" action="ppaction://hlinkfile"/>
              </a:rPr>
              <a:t>slideshow</a:t>
            </a:r>
            <a:r>
              <a:rPr lang="en-US" altLang="zh-TW" dirty="0" smtClean="0">
                <a:hlinkClick r:id="rId4" action="ppaction://hlinkfile"/>
              </a:rPr>
              <a:t>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20937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Resources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55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http://api.jquery.com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https://learn.jquery.com/</a:t>
            </a:r>
          </a:p>
          <a:p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://try.jquery.com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://www.w3schools.com/jquery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0962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Any Question?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BF07E7E-A47A-485C-95DB-5E571AF85EA0}" type="slidenum">
              <a:rPr lang="zh-TW" altLang="en-US" smtClean="0"/>
              <a:pPr/>
              <a:t>56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916832"/>
            <a:ext cx="519430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693226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Download from jQuery.com</a:t>
            </a:r>
            <a:endParaRPr lang="en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68" name="Shape 68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" dirty="0" smtClean="0"/>
              <a:t>There are two versions of jQuery available for downloading:</a:t>
            </a:r>
          </a:p>
          <a:p>
            <a:pPr lvl="1"/>
            <a:r>
              <a:rPr lang="en" dirty="0" smtClean="0"/>
              <a:t>Production version - this is for your live website because it has been minified and compressed</a:t>
            </a:r>
          </a:p>
          <a:p>
            <a:pPr lvl="2"/>
            <a:r>
              <a:rPr lang="en-US" dirty="0" smtClean="0"/>
              <a:t>jquery-2.2.4.min.js</a:t>
            </a:r>
            <a:endParaRPr lang="en" dirty="0" smtClean="0"/>
          </a:p>
          <a:p>
            <a:pPr lvl="1"/>
            <a:r>
              <a:rPr lang="en" dirty="0" smtClean="0"/>
              <a:t>Development version - this is for testing and development (uncompressed and readable code)</a:t>
            </a:r>
          </a:p>
          <a:p>
            <a:pPr lvl="2"/>
            <a:r>
              <a:rPr lang="en-US" dirty="0" smtClean="0"/>
              <a:t>jquery-2.2.4.js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417204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Example</a:t>
            </a:r>
            <a:endParaRPr lang="en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6" name="Shape 86"/>
          <p:cNvSpPr txBox="1"/>
          <p:nvPr/>
        </p:nvSpPr>
        <p:spPr>
          <a:xfrm>
            <a:off x="611560" y="1700808"/>
            <a:ext cx="8248034" cy="460851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charset="utf-8"&gt;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" dirty="0" err="1">
                <a:latin typeface="Courier New" panose="02070309020205020404" pitchFamily="49" charset="0"/>
                <a:cs typeface="Courier New" panose="02070309020205020404" pitchFamily="49" charset="0"/>
              </a:rPr>
              <a:t>範例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457200" indent="457200">
              <a:lnSpc>
                <a:spcPct val="115000"/>
              </a:lnSpc>
            </a:pPr>
            <a:r>
              <a:rPr lang="e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src="</a:t>
            </a:r>
            <a:r>
              <a:rPr lang="en-US" altLang="zh-TW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jquery-2.2.4.min.js</a:t>
            </a:r>
            <a:r>
              <a:rPr lang="e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"&gt;&lt;/script&gt;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$(document).ready(function(){</a:t>
            </a:r>
          </a:p>
          <a:p>
            <a:pPr marL="13716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World!");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738851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Include jQuery from a CDN</a:t>
            </a:r>
            <a:r>
              <a:rPr lang="en" sz="2000" dirty="0" smtClean="0"/>
              <a:t>1</a:t>
            </a:r>
            <a:endParaRPr lang="en" sz="2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3" name="Shape 93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" smtClean="0"/>
              <a:t>If you don't want to download and host jQuery yourself, you can include it from a CDN (Content Delivery Network).</a:t>
            </a:r>
          </a:p>
          <a:p>
            <a:pPr lvl="0"/>
            <a:r>
              <a:rPr lang="en" smtClean="0"/>
              <a:t>Both Google and Microsoft host jQuery</a:t>
            </a:r>
            <a:endParaRPr lang="en" dirty="0"/>
          </a:p>
        </p:txBody>
      </p:sp>
      <p:sp>
        <p:nvSpPr>
          <p:cNvPr id="94" name="Shape 94"/>
          <p:cNvSpPr txBox="1"/>
          <p:nvPr/>
        </p:nvSpPr>
        <p:spPr>
          <a:xfrm>
            <a:off x="177647" y="3645024"/>
            <a:ext cx="8786841" cy="135301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100000"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https://</a:t>
            </a:r>
            <a:r>
              <a:rPr lang="en" sz="1200" b="1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ajax.googleapis.com</a:t>
            </a:r>
            <a:r>
              <a:rPr lang="en" sz="1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00" b="1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ajax</a:t>
            </a:r>
            <a:r>
              <a:rPr lang="en" sz="1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/libs/</a:t>
            </a:r>
            <a:r>
              <a:rPr lang="en" sz="1200" b="1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r>
              <a:rPr lang="en" sz="1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/2.2.2/</a:t>
            </a:r>
            <a:r>
              <a:rPr lang="en" sz="1200" b="1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jquery.min.js</a:t>
            </a:r>
            <a:r>
              <a:rPr lang="en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script&gt;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95" name="Shape 95"/>
          <p:cNvSpPr txBox="1"/>
          <p:nvPr/>
        </p:nvSpPr>
        <p:spPr>
          <a:xfrm>
            <a:off x="177647" y="5081536"/>
            <a:ext cx="8786841" cy="1158108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>
              <a:lnSpc>
                <a:spcPct val="115000"/>
              </a:lnSpc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" sz="1200" b="1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ajax.aspnetcdn.com</a:t>
            </a:r>
            <a:r>
              <a:rPr lang="en" sz="1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00" b="1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ajax</a:t>
            </a:r>
            <a:r>
              <a:rPr lang="en" sz="1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/jQuery/jquery-2.2.2.min.js</a:t>
            </a:r>
            <a:r>
              <a:rPr lang="en" sz="12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script&gt;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7078917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altLang="zh-TW" dirty="0"/>
              <a:t>Include jQuery from a </a:t>
            </a:r>
            <a:r>
              <a:rPr lang="en" altLang="zh-TW" dirty="0" smtClean="0"/>
              <a:t>CDN</a:t>
            </a:r>
            <a:r>
              <a:rPr lang="en" altLang="zh-TW" sz="2000" dirty="0" smtClean="0"/>
              <a:t>2</a:t>
            </a:r>
            <a:endParaRPr lang="en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367BE0-5FCD-4D51-9842-B3EAE45D1ACD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7" name="Shape 107"/>
          <p:cNvSpPr txBox="1"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" dirty="0"/>
              <a:t>A</a:t>
            </a:r>
            <a:r>
              <a:rPr lang="en" dirty="0" smtClean="0"/>
              <a:t>dvantage of using the hosted jQuery from Google or Microsoft</a:t>
            </a:r>
          </a:p>
          <a:p>
            <a:pPr lvl="1"/>
            <a:r>
              <a:rPr lang="en" dirty="0" smtClean="0"/>
              <a:t>Many users already have downloaded jQuery from Google or Microsoft when visiting another site. </a:t>
            </a:r>
          </a:p>
          <a:p>
            <a:pPr lvl="1"/>
            <a:r>
              <a:rPr lang="en" dirty="0" smtClean="0"/>
              <a:t>As a result, it will be loaded from cache when they visit your site, which leads to faster loading time. </a:t>
            </a:r>
          </a:p>
          <a:p>
            <a:pPr lvl="1"/>
            <a:r>
              <a:rPr lang="en" dirty="0" smtClean="0"/>
              <a:t>Also, most CDN's will make sure that once a user requests a file from it, it will be served from the server closest to them, which also leads to faster loading time.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434461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.2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SELab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SOSELab</Template>
  <TotalTime>493</TotalTime>
  <Words>2546</Words>
  <Application>Microsoft Office PowerPoint</Application>
  <PresentationFormat>如螢幕大小 (4:3)</PresentationFormat>
  <Paragraphs>464</Paragraphs>
  <Slides>56</Slides>
  <Notes>53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9" baseType="lpstr">
      <vt:lpstr>標楷體</vt:lpstr>
      <vt:lpstr>新細明體</vt:lpstr>
      <vt:lpstr>Arial</vt:lpstr>
      <vt:lpstr>Calibri</vt:lpstr>
      <vt:lpstr>Consolas</vt:lpstr>
      <vt:lpstr>Courier New</vt:lpstr>
      <vt:lpstr>Perpetua</vt:lpstr>
      <vt:lpstr>Tahoma</vt:lpstr>
      <vt:lpstr>Times New Roman</vt:lpstr>
      <vt:lpstr>Verdana</vt:lpstr>
      <vt:lpstr>Wingdings</vt:lpstr>
      <vt:lpstr>Wingdings 2</vt:lpstr>
      <vt:lpstr>SOSELab</vt:lpstr>
      <vt:lpstr>jQuery Introduction</vt:lpstr>
      <vt:lpstr>What is jQuery</vt:lpstr>
      <vt:lpstr>What is jQuery</vt:lpstr>
      <vt:lpstr>Why jQuery</vt:lpstr>
      <vt:lpstr>Adding jQuery to Your Web Pages</vt:lpstr>
      <vt:lpstr>Download from jQuery.com</vt:lpstr>
      <vt:lpstr>Example</vt:lpstr>
      <vt:lpstr>Include jQuery from a CDN1</vt:lpstr>
      <vt:lpstr>Include jQuery from a CDN2</vt:lpstr>
      <vt:lpstr>jQuery Syntax1</vt:lpstr>
      <vt:lpstr>jQuery Syntax2</vt:lpstr>
      <vt:lpstr>Exercise 1</vt:lpstr>
      <vt:lpstr>jQuery Selector</vt:lpstr>
      <vt:lpstr>The Element (Tag) Selector</vt:lpstr>
      <vt:lpstr>The #id Selector</vt:lpstr>
      <vt:lpstr>The .class Selector</vt:lpstr>
      <vt:lpstr>Basic Selectors</vt:lpstr>
      <vt:lpstr>More Precise Selectors</vt:lpstr>
      <vt:lpstr>Combination of Selectors</vt:lpstr>
      <vt:lpstr>Hierarchy Selectors</vt:lpstr>
      <vt:lpstr>Hierarchy Selectors2</vt:lpstr>
      <vt:lpstr>Visibility Filters</vt:lpstr>
      <vt:lpstr>More jQuery Selectors</vt:lpstr>
      <vt:lpstr>Exercise 2</vt:lpstr>
      <vt:lpstr>jQuery Events</vt:lpstr>
      <vt:lpstr>jQuery Syntax for Event Method</vt:lpstr>
      <vt:lpstr>Commonly Used jQuery Event Methods</vt:lpstr>
      <vt:lpstr>When the DOM is ready…</vt:lpstr>
      <vt:lpstr>Attach Event</vt:lpstr>
      <vt:lpstr>Detaching Events</vt:lpstr>
      <vt:lpstr>Events Triggering</vt:lpstr>
      <vt:lpstr>Live Events</vt:lpstr>
      <vt:lpstr>jQuery Effect: Hide and Show</vt:lpstr>
      <vt:lpstr>jQuery Effect: Toggle</vt:lpstr>
      <vt:lpstr>jQuery Effect: Fade</vt:lpstr>
      <vt:lpstr>jQuery Effect: Sliding</vt:lpstr>
      <vt:lpstr>jQuery Effect: Animation</vt:lpstr>
      <vt:lpstr>Object in JavaScript</vt:lpstr>
      <vt:lpstr>jQuery Effect: Stop</vt:lpstr>
      <vt:lpstr>jQuery Callback Function</vt:lpstr>
      <vt:lpstr>jQuery Method Chaining</vt:lpstr>
      <vt:lpstr>Exercise 3</vt:lpstr>
      <vt:lpstr>jQuery: Get Content and Attribute</vt:lpstr>
      <vt:lpstr>jQuery: Set Content</vt:lpstr>
      <vt:lpstr>jQuery: Set Attribute</vt:lpstr>
      <vt:lpstr>jQuery: Add Element</vt:lpstr>
      <vt:lpstr>jQuery: Remove Element</vt:lpstr>
      <vt:lpstr>jQuery: Get and Set CSS</vt:lpstr>
      <vt:lpstr>Example</vt:lpstr>
      <vt:lpstr>jQuery: CSS Method</vt:lpstr>
      <vt:lpstr>jQuery: Dimensions</vt:lpstr>
      <vt:lpstr>AJAX</vt:lpstr>
      <vt:lpstr>JQuery UI</vt:lpstr>
      <vt:lpstr>jQuery Plugins</vt:lpstr>
      <vt:lpstr>Resources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網頁設計與網站架設</dc:title>
  <dc:creator>sammy</dc:creator>
  <cp:lastModifiedBy>albert</cp:lastModifiedBy>
  <cp:revision>302</cp:revision>
  <cp:lastPrinted>2016-04-28T08:52:55Z</cp:lastPrinted>
  <dcterms:modified xsi:type="dcterms:W3CDTF">2016-06-02T16:56:26Z</dcterms:modified>
</cp:coreProperties>
</file>