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63164" autoAdjust="0"/>
  </p:normalViewPr>
  <p:slideViewPr>
    <p:cSldViewPr snapToGrid="0">
      <p:cViewPr varScale="1">
        <p:scale>
          <a:sx n="100" d="100"/>
          <a:sy n="100" d="100"/>
        </p:scale>
        <p:origin x="88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0B2E-34C5-4001-8DD0-DD59B4864EC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E607-FC2B-4A90-B5A7-A1B877402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半圓形效果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TW" altLang="en-US" sz="1050" b="1" noProof="0" dirty="0" smtClean="0">
              <a:latin typeface="Microsoft JhengHei" pitchFamily="34" charset="-120"/>
              <a:ea typeface="Microsoft JhengHei" pitchFamily="34" charset="-120"/>
              <a:cs typeface="Times New Roman"/>
            </a:endParaRP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進階</a:t>
            </a: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0" marR="0" indent="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版面配置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空白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地鐵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多媒體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從檔案插入視訊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對話方塊的左窗格中，按一下內含視訊的磁碟機或媒體櫃。在對話方塊的右窗格中，按一下您要插入的視訊，然後按一下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TW" altLang="en-US" sz="1200" b="1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提示：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為了在此投影片上產生最佳的視訊效果，請使用正方形格式的視訊，或使用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裁剪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工具將投影片上的視訊裁剪成正方形。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影像圖形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套索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逆時針方向拖曳頂端的黃色調整控點，停在底端的正中央，貼齊底端正中央的縮放控點。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逆時針方向拖曳第二個黃色調整控點，停在頂端的正中央，貼齊頂端正中央的縮放控點，以建立半圓形。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選取該視訊，然後在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維持視訊的選取狀態，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投影片上的位置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[8.71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底下，輸入下列設定值：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黑色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底下。第一列，左起第二個選項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[14%]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模糊：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[20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距離：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圓形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第一行的第一個選項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然後關閉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動畫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預存時間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開始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與前動畫同時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播放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循環播放，直到停止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若要重製此投影片的圖案效果，請執行下列動作：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弧​形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第四列，左起第一個選項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。在投影片上拖曳以繪製弧​形。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將右邊的黃色調整控點拖曳至正下方以建立半圓形。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[17.15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[25.4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維持弧形的選取狀態。在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，再按一下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[-12.73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實心線條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[50%]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剪貼簿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選取第二個弧形。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大小及旋轉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[17.78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[24.13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[12.07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，然後進行下列設定：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，直到滑桿上出現兩個停駐點。依照以下說明來自訂漸層停駐點：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選取滑桿中的第一個停駐點，然後執行下列動作：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輔色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5,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第二列，左起第九個選項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[90%]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若要重製此投影片上的文字效果，請執行下列動作：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選取文字方塊後，輸入所需的標題文字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「標題」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從字型清單中選取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標題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粗體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[36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段落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選取此文字分塊。在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文字藝術師樣式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反射變化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4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 偏離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[11.61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[0.84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選取文字方塊後，輸入所需的本文文字。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[28pt]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群組中，按一下右下角的箭號以啟動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窗格中進行以下設定：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[4.83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若要重製此投影片上的背景，請執行下列動作：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[270°]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，直到滑桿上出現四個停駐點。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選取滑桿上的第三個停駐點，然後執行下列動作：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選取滑桿上的第四個停駐點，然後執行下列動作：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60%]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第三列，左起第四個選項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0" algn="l" defTabSz="914400">
              <a:buNone/>
            </a:pPr>
            <a:endParaRPr lang="zh-TW" altLang="en-US" sz="1200" b="0" noProof="0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半圓形效果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TW" altLang="en-US" sz="1050" b="1" noProof="0" dirty="0" smtClean="0">
              <a:latin typeface="Microsoft JhengHei" pitchFamily="34" charset="-120"/>
              <a:ea typeface="Microsoft JhengHei" pitchFamily="34" charset="-120"/>
              <a:cs typeface="Times New Roman"/>
            </a:endParaRP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進階</a:t>
            </a: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0" marR="0" indent="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版面配置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空白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地鐵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多媒體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從檔案插入視訊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對話方塊的左窗格中，按一下內含視訊的磁碟機或媒體櫃。在對話方塊的右窗格中，按一下您要插入的視訊，然後按一下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TW" altLang="en-US" sz="1200" b="1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提示：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為了在此投影片上產生最佳的視訊效果，請使用正方形格式的視訊，或使用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裁剪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工具將投影片上的視訊裁剪成正方形。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影像圖形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套索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逆時針方向拖曳頂端的黃色調整控點，停在底端的正中央，貼齊底端正中央的縮放控點。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逆時針方向拖曳第二個黃色調整控點，停在頂端的正中央，貼齊頂端正中央的縮放控點，以建立半圓形。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選取該視訊，然後在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維持視訊的選取狀態，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投影片上的位置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[8.71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底下，輸入下列設定值：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黑色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底下。第一列，左起第二個選項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[14%]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模糊：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[20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距離：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圓形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第一行的第一個選項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然後關閉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動畫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預存時間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開始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與前動畫同時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播放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循環播放，直到停止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若要重製此投影片的圖案效果，請執行下列動作：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弧​形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第四列，左起第一個選項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。在投影片上拖曳以繪製弧​形。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將右邊的黃色調整控點拖曳至正下方以建立半圓形。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[17.15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[25.4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維持弧形的選取狀態。在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，再按一下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[-12.73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實心線條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[50%]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剪貼簿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選取第二個弧形。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大小及旋轉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[17.78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[24.13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[12.07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，然後進行下列設定：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，直到滑桿上出現兩個停駐點。依照以下說明來自訂漸層停駐點：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選取滑桿中的第一個停駐點，然後執行下列動作：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輔色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5,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第二列，左起第九個選項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[90%]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若要重製此投影片上的文字效果，請執行下列動作：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選取文字方塊後，輸入所需的標題文字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「標題」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從字型清單中選取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標題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粗體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[36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段落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選取此文字分塊。在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文字藝術師樣式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反射變化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4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 偏離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[11.61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[0.84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選取文字方塊後，輸入所需的本文文字。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[28pt]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群組中，按一下右下角的箭號以啟動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窗格中進行以下設定：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[4.83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若要重製此投影片上的背景，請執行下列動作：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[270°]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，直到滑桿上出現四個停駐點。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選取滑桿上的第三個停駐點，然後執行下列動作：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選取滑桿上的第四個停駐點，然後執行下列動作：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60%]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第三列，左起第四個選項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0" algn="l" defTabSz="914400">
              <a:buNone/>
            </a:pPr>
            <a:endParaRPr lang="zh-TW" altLang="en-US" sz="1200" b="0" noProof="0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9532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半圓形效果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TW" altLang="en-US" sz="1050" b="1" noProof="0" dirty="0" smtClean="0">
              <a:latin typeface="Microsoft JhengHei" pitchFamily="34" charset="-120"/>
              <a:ea typeface="Microsoft JhengHei" pitchFamily="34" charset="-120"/>
              <a:cs typeface="Times New Roman"/>
            </a:endParaRP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進階</a:t>
            </a: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0" marR="0" indent="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版面配置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空白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地鐵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多媒體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從檔案插入視訊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對話方塊的左窗格中，按一下內含視訊的磁碟機或媒體櫃。在對話方塊的右窗格中，按一下您要插入的視訊，然後按一下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TW" altLang="en-US" sz="1200" b="1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提示：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為了在此投影片上產生最佳的視訊效果，請使用正方形格式的視訊，或使用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裁剪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工具將投影片上的視訊裁剪成正方形。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影像圖形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套索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逆時針方向拖曳頂端的黃色調整控點，停在底端的正中央，貼齊底端正中央的縮放控點。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逆時針方向拖曳第二個黃色調整控點，停在頂端的正中央，貼齊頂端正中央的縮放控點，以建立半圓形。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選取該視訊，然後在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維持視訊的選取狀態，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投影片上的位置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[8.71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底下，輸入下列設定值：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黑色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底下。第一列，左起第二個選項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[14%]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模糊：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[20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距離：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圓形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第一行的第一個選項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然後關閉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動畫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預存時間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開始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與前動畫同時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播放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循環播放，直到停止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若要重製此投影片的圖案效果，請執行下列動作：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弧​形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第四列，左起第一個選項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。在投影片上拖曳以繪製弧​形。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將右邊的黃色調整控點拖曳至正下方以建立半圓形。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[17.15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[25.4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維持弧形的選取狀態。在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，再按一下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[-12.73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實心線條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[50%]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剪貼簿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選取第二個弧形。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大小及旋轉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[17.78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[24.13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[12.07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，然後進行下列設定：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，直到滑桿上出現兩個停駐點。依照以下說明來自訂漸層停駐點：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選取滑桿中的第一個停駐點，然後執行下列動作：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輔色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5,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第二列，左起第九個選項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[90%]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若要重製此投影片上的文字效果，請執行下列動作：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選取文字方塊後，輸入所需的標題文字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「標題」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從字型清單中選取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標題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粗體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[36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段落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選取此文字分塊。在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文字藝術師樣式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反射變化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4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 偏離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[11.61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[0.84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選取文字方塊後，輸入所需的本文文字。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[28pt]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群組中，按一下右下角的箭號以啟動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窗格中進行以下設定：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[4.83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若要重製此投影片上的背景，請執行下列動作：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[270°]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，直到滑桿上出現四個停駐點。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選取滑桿上的第三個停駐點，然後執行下列動作：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選取滑桿上的第四個停駐點，然後執行下列動作：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60%]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第三列，左起第四個選項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0" algn="l" defTabSz="914400">
              <a:buNone/>
            </a:pPr>
            <a:endParaRPr lang="zh-TW" altLang="en-US" sz="1200" b="0" noProof="0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28943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半圓形效果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TW" altLang="en-US" sz="1050" b="1" noProof="0" dirty="0" smtClean="0">
              <a:latin typeface="Microsoft JhengHei" pitchFamily="34" charset="-120"/>
              <a:ea typeface="Microsoft JhengHei" pitchFamily="34" charset="-120"/>
              <a:cs typeface="Times New Roman"/>
            </a:endParaRP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進階</a:t>
            </a: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0" marR="0" indent="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版面配置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空白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地鐵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多媒體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從檔案插入視訊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對話方塊的左窗格中，按一下內含視訊的磁碟機或媒體櫃。在對話方塊的右窗格中，按一下您要插入的視訊，然後按一下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TW" altLang="en-US" sz="1200" b="1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提示：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為了在此投影片上產生最佳的視訊效果，請使用正方形格式的視訊，或使用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裁剪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工具將投影片上的視訊裁剪成正方形。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影像圖形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套索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逆時針方向拖曳頂端的黃色調整控點，停在底端的正中央，貼齊底端正中央的縮放控點。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逆時針方向拖曳第二個黃色調整控點，停在頂端的正中央，貼齊頂端正中央的縮放控點，以建立半圓形。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選取該視訊，然後在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維持視訊的選取狀態，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投影片上的位置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[8.71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底下，輸入下列設定值：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黑色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底下。第一列，左起第二個選項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[14%]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模糊：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[20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距離：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圓形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第一行的第一個選項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然後關閉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動畫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預存時間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開始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與前動畫同時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播放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循環播放，直到停止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若要重製此投影片的圖案效果，請執行下列動作：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弧​形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第四列，左起第一個選項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。在投影片上拖曳以繪製弧​形。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將右邊的黃色調整控點拖曳至正下方以建立半圓形。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[17.15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[25.4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維持弧形的選取狀態。在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，再按一下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[-12.73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實心線條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[50%]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剪貼簿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選取第二個弧形。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大小及旋轉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[17.78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[24.13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[12.07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，然後進行下列設定：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，直到滑桿上出現兩個停駐點。依照以下說明來自訂漸層停駐點：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選取滑桿中的第一個停駐點，然後執行下列動作：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輔色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5,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第二列，左起第九個選項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[90%]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若要重製此投影片上的文字效果，請執行下列動作：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選取文字方塊後，輸入所需的標題文字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「標題」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從字型清單中選取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標題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粗體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[36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段落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選取此文字分塊。在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文字藝術師樣式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反射變化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4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 偏離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[11.61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[0.84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選取文字方塊後，輸入所需的本文文字。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[28pt]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群組中，按一下右下角的箭號以啟動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窗格中進行以下設定：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[4.83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若要重製此投影片上的背景，請執行下列動作：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[270°]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，直到滑桿上出現四個停駐點。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選取滑桿上的第三個停駐點，然後執行下列動作：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選取滑桿上的第四個停駐點，然後執行下列動作：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60%]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第三列，左起第四個選項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0" algn="l" defTabSz="914400">
              <a:buNone/>
            </a:pPr>
            <a:endParaRPr lang="zh-TW" altLang="en-US" sz="1200" b="0" noProof="0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03553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半圓形效果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TW" altLang="en-US" sz="1050" b="1" noProof="0" dirty="0" smtClean="0">
              <a:latin typeface="Microsoft JhengHei" pitchFamily="34" charset="-120"/>
              <a:ea typeface="Microsoft JhengHei" pitchFamily="34" charset="-120"/>
              <a:cs typeface="Times New Roman"/>
            </a:endParaRP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進階</a:t>
            </a: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0" marR="0" indent="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版面配置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空白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地鐵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多媒體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從檔案插入視訊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對話方塊的左窗格中，按一下內含視訊的磁碟機或媒體櫃。在對話方塊的右窗格中，按一下您要插入的視訊，然後按一下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TW" altLang="en-US" sz="1200" b="1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提示：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為了在此投影片上產生最佳的視訊效果，請使用正方形格式的視訊，或使用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裁剪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工具將投影片上的視訊裁剪成正方形。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影像圖形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套索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逆時針方向拖曳頂端的黃色調整控點，停在底端的正中央，貼齊底端正中央的縮放控點。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逆時針方向拖曳第二個黃色調整控點，停在頂端的正中央，貼齊頂端正中央的縮放控點，以建立半圓形。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選取該視訊，然後在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維持視訊的選取狀態，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投影片上的位置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[8.71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底下，輸入下列設定值：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黑色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底下。第一列，左起第二個選項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[14%]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模糊：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[20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距離：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圓形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第一行的第一個選項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然後關閉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動畫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預存時間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開始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與前動畫同時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播放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循環播放，直到停止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若要重製此投影片的圖案效果，請執行下列動作：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弧​形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第四列，左起第一個選項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。在投影片上拖曳以繪製弧​形。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將右邊的黃色調整控點拖曳至正下方以建立半圓形。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[17.15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[25.4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維持弧形的選取狀態。在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，再按一下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[-12.73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實心線條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[50%]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剪貼簿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選取第二個弧形。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大小及旋轉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[17.78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[24.13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[12.07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，然後進行下列設定：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，直到滑桿上出現兩個停駐點。依照以下說明來自訂漸層停駐點：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選取滑桿中的第一個停駐點，然後執行下列動作：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輔色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5,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第二列，左起第九個選項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[90%]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若要重製此投影片上的文字效果，請執行下列動作：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選取文字方塊後，輸入所需的標題文字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「標題」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從字型清單中選取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標題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粗體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[36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段落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選取此文字分塊。在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文字藝術師樣式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反射變化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4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 偏離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[11.61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[0.84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選取文字方塊後，輸入所需的本文文字。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[28pt]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群組中，按一下右下角的箭號以啟動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窗格中進行以下設定：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[4.83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若要重製此投影片上的背景，請執行下列動作：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[270°]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，直到滑桿上出現四個停駐點。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選取滑桿上的第三個停駐點，然後執行下列動作：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選取滑桿上的第四個停駐點，然後執行下列動作：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60%]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第三列，左起第四個選項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0" algn="l" defTabSz="914400">
              <a:buNone/>
            </a:pPr>
            <a:endParaRPr lang="zh-TW" altLang="en-US" sz="1200" b="0" noProof="0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0385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半圓形效果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TW" altLang="en-US" sz="1050" b="1" noProof="0" dirty="0" smtClean="0">
              <a:latin typeface="Microsoft JhengHei" pitchFamily="34" charset="-120"/>
              <a:ea typeface="Microsoft JhengHei" pitchFamily="34" charset="-120"/>
              <a:cs typeface="Times New Roman"/>
            </a:endParaRP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進階</a:t>
            </a:r>
            <a:r>
              <a:rPr lang="en-US" altLang="zh-TW" sz="1200" b="1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0" marR="0" indent="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版面配置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空白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地鐵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多媒體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從檔案插入視訊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插入影片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對話方塊的左窗格中，按一下內含視訊的磁碟機或媒體櫃。在對話方塊的右窗格中，按一下您要插入的視訊，然後按一下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TW" altLang="en-US" sz="1200" b="1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提示：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為了在此投影片上產生最佳的視訊效果，請使用正方形格式的視訊，或使用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裁剪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工具將投影片上的視訊裁剪成正方形。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影像圖形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套索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逆時針方向拖曳頂端的黃色調整控點，停在底端的正中央，貼齊底端正中央的縮放控點。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逆時針方向拖曳第二個黃色調整控點，停在頂端的正中央，貼齊頂端正中央的縮放控點，以建立半圓形。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選取該視訊，然後在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維持視訊的選取狀態，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投影片上的位置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[8.71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5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陰影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底下，輸入下列設定值：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黑色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底下。第一列，左起第二個選項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[14%]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模糊：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[20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距離：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立體格式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浮凸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圓形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第一行的第一個選項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然後關閉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選取視訊，然後在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動畫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預存時間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開始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與前動畫同時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 startAt="12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播放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視訊選項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循環播放，直到停止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若要重製此投影片的圖案效果，請執行下列動作：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基本圖案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弧​形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第四列，左起第一個選項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。在投影片上拖曳以繪製弧​形。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將右邊的黃色調整控點拖曳至正下方以建立半圓形。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[17.15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圖案寬度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[25.4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維持弧形的選取狀態。在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排列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，將滑鼠游標指向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，再按一下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[-12.73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繼續在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實心線條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[50%]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對話方塊的左窗格中，按一下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選取弧形。在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剪貼簿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複製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選取第二個弧形。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大小及旋轉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高度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[17.78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[24.13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+mn-cs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[12.07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，並將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[0.13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，於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漸層線條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，然後進行下列設定：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，直到滑桿上出現兩個停駐點。依照以下說明來自訂漸層停駐點：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選取滑桿中的第一個停駐點，然後執行下列動作：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藍紫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輔色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5,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第二列，左起第九個選項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透明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[90%]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線條樣式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底下的右窗格中，將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寬度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[4.5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457200" marR="0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若要重製此投影片上的文字效果，請執行下列動作：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選取文字方塊後，輸入所需的標題文字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「標題」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群組中，執行下列動作：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從字型清單中選取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標題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粗體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[36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段落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文字置中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圖示。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選取此文字分塊。在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文字藝術師樣式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中按一下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預設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右邊的箭號，然後選取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反射變化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半反射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4 </a:t>
            </a:r>
            <a:r>
              <a:rPr lang="en-US" altLang="zh-TW" sz="1200" b="0" i="0" noProof="0" dirty="0" err="1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pt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 偏離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文字效果格式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同樣在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群組右下角按一下箭號，以開啟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，然後在右窗格中的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[11.61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[0.84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。關閉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baseline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插入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文字方塊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，然後在投影片上拖曳，以繪製文字方塊。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選取文字方塊後，輸入所需的本文文字。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選取文字。在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常用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[Calibri]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，然後從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字型大小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清單選取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[28pt]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繪圖工具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大小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群組中，按一下右下角的箭號以啟動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對話方塊，選取左窗格中的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窗格中進行以下設定：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水平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[12.7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垂直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方塊中，輸入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[4.83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公分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相對於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左上角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格式化圖案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4572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 </a:t>
            </a:r>
          </a:p>
          <a:p>
            <a:pPr marL="228600" marR="0" indent="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若要重製此投影片上的背景，請執行下列動作：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設計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索引標籤上，於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群組的右下角按一下箭號，以開啟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  <a:r>
              <a:rPr lang="zh-TW" altLang="en-US" sz="1200" b="0" i="0" noProof="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對話方塊中，按一下左窗格中的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。在右窗格的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底下，選取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漸層填滿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，然後進行以下設定：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類型：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方向：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線性向上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第二列，左起第二個選項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角度：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[270°]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底下，按一下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新增漸層停駐點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或 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移除漸層停駐點</a:t>
            </a:r>
            <a:r>
              <a:rPr lang="en-US" altLang="zh-TW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</a:t>
            </a:r>
            <a:r>
              <a:rPr lang="zh-TW" altLang="en-US" sz="1200" b="0" i="0" noProof="0" dirty="0" smtClean="0">
                <a:solidFill>
                  <a:srgbClr val="000000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，直到滑桿上出現四個停駐點。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選取滑桿上的第一個停駐點，然後執行下列動作：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80%]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第二列，左起第四個選項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選取滑桿上的第二個停駐點，然後執行下列動作：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[30%]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選取滑桿上的第三個停駐點，然後執行下列動作：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[70%]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白色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1]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第一列，左起第一個選項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740664" marR="0" lvl="1" indent="-283464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lpha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選取滑桿上的第四個停駐點，然後執行下列動作：</a:t>
            </a:r>
            <a:r>
              <a:rPr lang="zh-TW" altLang="en-US" sz="1200" b="0" i="0" noProof="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  <a:cs typeface="Times New Roman"/>
              </a:rPr>
              <a:t> 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在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位置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方塊中輸入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[100%]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1143000" marR="0" lvl="2" indent="-228600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romanL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旁的按鈕，然後按一下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佈景主題色彩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底下的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藍灰色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文字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2,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較淺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60%] (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第三列，左起第四個選項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)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。</a:t>
            </a:r>
          </a:p>
          <a:p>
            <a:pPr marL="347472" marR="0" indent="-347472" algn="l" defTabSz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關閉 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[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背景格式</a:t>
            </a:r>
            <a:r>
              <a:rPr lang="en-US" altLang="zh-TW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] </a:t>
            </a:r>
            <a:r>
              <a:rPr lang="zh-TW" altLang="en-US" sz="1200" b="0" i="0" noProof="0" dirty="0" smtClean="0">
                <a:solidFill>
                  <a:schemeClr val="tx1"/>
                </a:solidFill>
                <a:effectLst/>
                <a:latin typeface="Microsoft JhengHei" pitchFamily="34" charset="-120"/>
                <a:ea typeface="Microsoft JhengHei" pitchFamily="34" charset="-120"/>
                <a:cs typeface="Times New Roman"/>
              </a:rPr>
              <a:t>對話方塊。</a:t>
            </a:r>
          </a:p>
          <a:p>
            <a:pPr marL="0" algn="l" defTabSz="914400">
              <a:buNone/>
            </a:pPr>
            <a:endParaRPr lang="zh-TW" altLang="en-US" sz="1200" b="0" noProof="0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2460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5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9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7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4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6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30000">
              <a:schemeClr val="bg1"/>
            </a:gs>
            <a:gs pos="7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ears_720x720 (seamless loop)_v3.wmv">
            <a:hlinkClick r:id="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139440" y="0"/>
            <a:ext cx="6858000" cy="6858000"/>
          </a:xfrm>
          <a:prstGeom prst="chord">
            <a:avLst>
              <a:gd name="adj1" fmla="val 15899861"/>
              <a:gd name="adj2" fmla="val 5700170"/>
            </a:avLst>
          </a:prstGeom>
          <a:effectLst>
            <a:outerShdw blurRad="254000" dist="38100" algn="l" rotWithShape="0">
              <a:schemeClr val="tx1">
                <a:alpha val="86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Arc 7"/>
          <p:cNvSpPr/>
          <p:nvPr/>
        </p:nvSpPr>
        <p:spPr>
          <a:xfrm>
            <a:off x="-4584810" y="342900"/>
            <a:ext cx="9144000" cy="6172200"/>
          </a:xfrm>
          <a:prstGeom prst="arc">
            <a:avLst>
              <a:gd name="adj1" fmla="val 16200000"/>
              <a:gd name="adj2" fmla="val 5392005"/>
            </a:avLst>
          </a:prstGeom>
          <a:noFill/>
          <a:ln w="2540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Arc 8"/>
          <p:cNvSpPr/>
          <p:nvPr/>
        </p:nvSpPr>
        <p:spPr>
          <a:xfrm>
            <a:off x="-4343400" y="45720"/>
            <a:ext cx="8686800" cy="6400800"/>
          </a:xfrm>
          <a:prstGeom prst="arc">
            <a:avLst>
              <a:gd name="adj1" fmla="val 16200000"/>
              <a:gd name="adj2" fmla="val 5392005"/>
            </a:avLst>
          </a:prstGeom>
          <a:noFill/>
          <a:ln w="57150">
            <a:gradFill flip="none" rotWithShape="1">
              <a:gsLst>
                <a:gs pos="0">
                  <a:schemeClr val="tx2">
                    <a:lumMod val="20000"/>
                    <a:lumOff val="80000"/>
                    <a:alpha val="30000"/>
                  </a:schemeClr>
                </a:gs>
                <a:gs pos="100000">
                  <a:schemeClr val="accent5">
                    <a:lumMod val="20000"/>
                    <a:lumOff val="80000"/>
                    <a:alpha val="1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7360" y="4545801"/>
            <a:ext cx="3530490" cy="21521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>
              <a:spcBef>
                <a:spcPts val="2400"/>
              </a:spcBef>
              <a:buNone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第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29</a:t>
            </a: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組</a:t>
            </a:r>
            <a:endParaRPr lang="en-US" altLang="zh-TW" sz="3200" dirty="0" smtClean="0">
              <a:solidFill>
                <a:schemeClr val="accent5">
                  <a:lumMod val="50000"/>
                </a:schemeClr>
              </a:solidFill>
              <a:latin typeface="FZZhunYuan-M02" panose="03000509000000000000" pitchFamily="65" charset="-122"/>
              <a:ea typeface="FZZhunYuan-M02" panose="03000509000000000000" pitchFamily="65" charset="-122"/>
            </a:endParaRPr>
          </a:p>
          <a:p>
            <a:pPr algn="ctr" defTabSz="914400">
              <a:spcBef>
                <a:spcPts val="2400"/>
              </a:spcBef>
              <a:buNone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柯俊祺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00357118</a:t>
            </a:r>
          </a:p>
          <a:p>
            <a:pPr algn="ctr" defTabSz="914400">
              <a:spcBef>
                <a:spcPts val="2400"/>
              </a:spcBef>
              <a:buNone/>
            </a:pPr>
            <a:r>
              <a:rPr lang="zh-TW" altLang="en-US" sz="3200" b="0" i="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吳家豪 </a:t>
            </a:r>
            <a:r>
              <a:rPr lang="en-US" altLang="zh-TW" sz="3200" b="0" i="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00357003</a:t>
            </a:r>
            <a:endParaRPr lang="zh-TW" altLang="fr-FR" sz="3200" b="0" i="0" dirty="0">
              <a:solidFill>
                <a:schemeClr val="accent5">
                  <a:lumMod val="50000"/>
                </a:schemeClr>
              </a:solidFill>
              <a:latin typeface="FZZhunYuan-M02" panose="03000509000000000000" pitchFamily="65" charset="-122"/>
              <a:ea typeface="FZZhunYuan-M02" panose="03000509000000000000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73" y="176743"/>
            <a:ext cx="68977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altLang="zh-TW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1042</a:t>
            </a:r>
            <a:r>
              <a:rPr lang="zh-TW" altLang="en-US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網頁程式設計期末專案</a:t>
            </a:r>
            <a:r>
              <a:rPr lang="zh-TW" altLang="en-US" sz="3200" dirty="0">
                <a:latin typeface="FZZhunYuan-M02" panose="03000509000000000000" pitchFamily="65" charset="-122"/>
                <a:ea typeface="FZZhunYuan-M02" panose="03000509000000000000" pitchFamily="65" charset="-122"/>
              </a:rPr>
              <a:t>結</a:t>
            </a:r>
            <a:r>
              <a:rPr lang="zh-TW" altLang="en-US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報 </a:t>
            </a:r>
            <a:r>
              <a:rPr lang="en-US" altLang="zh-TW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:</a:t>
            </a:r>
          </a:p>
          <a:p>
            <a:pPr algn="ctr" defTabSz="914400">
              <a:buNone/>
            </a:pPr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  <a:p>
            <a:pPr algn="ctr" defTabSz="914400">
              <a:buNone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defTabSz="914400">
              <a:buNone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defTabSz="914400">
              <a:buNone/>
            </a:pPr>
            <a:r>
              <a:rPr lang="en-US" altLang="zh-TW" sz="5400" b="1" i="1" dirty="0" smtClean="0">
                <a:latin typeface="FZCuSong-B09" panose="03000509000000000000" pitchFamily="65" charset="-122"/>
                <a:ea typeface="FZCuSong-B09" panose="03000509000000000000" pitchFamily="65" charset="-122"/>
              </a:rPr>
              <a:t>Top</a:t>
            </a:r>
            <a:r>
              <a:rPr lang="zh-TW" altLang="en-US" sz="5400" b="1" i="1" dirty="0" smtClean="0">
                <a:latin typeface="FZCuSong-B09" panose="03000509000000000000" pitchFamily="65" charset="-122"/>
                <a:ea typeface="FZCuSong-B09" panose="03000509000000000000" pitchFamily="65" charset="-122"/>
              </a:rPr>
              <a:t> </a:t>
            </a:r>
            <a:r>
              <a:rPr lang="en-US" altLang="zh-TW" sz="5400" b="1" i="1" dirty="0" smtClean="0">
                <a:latin typeface="FZCuSong-B09" panose="03000509000000000000" pitchFamily="65" charset="-122"/>
                <a:ea typeface="FZCuSong-B09" panose="03000509000000000000" pitchFamily="65" charset="-122"/>
              </a:rPr>
              <a:t>$10</a:t>
            </a:r>
            <a:r>
              <a:rPr lang="zh-TW" altLang="en-US" sz="5400" b="1" i="1" dirty="0" smtClean="0">
                <a:latin typeface="FZCuSong-B09" panose="03000509000000000000" pitchFamily="65" charset="-122"/>
                <a:ea typeface="FZCuSong-B09" panose="03000509000000000000" pitchFamily="65" charset="-122"/>
              </a:rPr>
              <a:t> </a:t>
            </a:r>
            <a:endParaRPr lang="en-US" altLang="zh-TW" sz="5400" b="1" i="1" dirty="0" smtClean="0">
              <a:latin typeface="FZCuSong-B09" panose="03000509000000000000" pitchFamily="65" charset="-122"/>
              <a:ea typeface="FZCuSong-B09" panose="03000509000000000000" pitchFamily="65" charset="-122"/>
            </a:endParaRPr>
          </a:p>
          <a:p>
            <a:pPr algn="ctr" defTabSz="914400">
              <a:buNone/>
            </a:pPr>
            <a:r>
              <a:rPr lang="en-US" altLang="zh-TW" sz="5400" b="1" i="1" dirty="0" smtClean="0">
                <a:latin typeface="FZCuSong-B09" panose="03000509000000000000" pitchFamily="65" charset="-122"/>
                <a:ea typeface="FZCuSong-B09" panose="03000509000000000000" pitchFamily="65" charset="-122"/>
              </a:rPr>
              <a:t>		Theater</a:t>
            </a:r>
            <a:endParaRPr lang="zh-TW" altLang="da-DK" sz="5400" b="1" i="1" dirty="0">
              <a:latin typeface="FZCuSong-B09" panose="03000509000000000000" pitchFamily="65" charset="-122"/>
              <a:ea typeface="FZCuSong-B09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632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30000">
              <a:schemeClr val="bg1"/>
            </a:gs>
            <a:gs pos="7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" y="342901"/>
            <a:ext cx="1463040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>
              <a:spcBef>
                <a:spcPts val="2400"/>
              </a:spcBef>
              <a:buNone/>
            </a:pPr>
            <a:r>
              <a:rPr lang="zh-TW" altLang="en-US" sz="40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架構</a:t>
            </a:r>
            <a:r>
              <a:rPr lang="zh-TW" altLang="en-US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：</a:t>
            </a:r>
            <a:endParaRPr lang="zh-TW" altLang="fr-FR" sz="3200" b="0" i="0" dirty="0">
              <a:latin typeface="FZZhunYuan-M02" panose="03000509000000000000" pitchFamily="65" charset="-122"/>
              <a:ea typeface="FZZhunYuan-M02" panose="03000509000000000000" pitchFamily="65" charset="-122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938337" y="310515"/>
            <a:ext cx="6862763" cy="863600"/>
          </a:xfrm>
          <a:prstGeom prst="roundRect">
            <a:avLst/>
          </a:prstGeom>
          <a:gradFill flip="none" rotWithShape="1">
            <a:gsLst>
              <a:gs pos="0">
                <a:srgbClr val="BAC1CE">
                  <a:tint val="66000"/>
                  <a:satMod val="160000"/>
                </a:srgbClr>
              </a:gs>
              <a:gs pos="50000">
                <a:srgbClr val="BAC1CE">
                  <a:tint val="44500"/>
                  <a:satMod val="160000"/>
                </a:srgbClr>
              </a:gs>
              <a:gs pos="100000">
                <a:srgbClr val="BAC1C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 sz="2800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2" name="文字方塊 4"/>
          <p:cNvSpPr txBox="1">
            <a:spLocks noChangeArrowheads="1"/>
          </p:cNvSpPr>
          <p:nvPr/>
        </p:nvSpPr>
        <p:spPr bwMode="auto">
          <a:xfrm>
            <a:off x="1943100" y="449421"/>
            <a:ext cx="68580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SzPct val="150000"/>
              <a:buNone/>
            </a:pPr>
            <a:r>
              <a:rPr lang="en-US" altLang="zh-TW" sz="31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</a:t>
            </a:r>
            <a:r>
              <a:rPr lang="zh-TW" altLang="en-US" sz="31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（電影圖片超連結以及目錄）</a:t>
            </a:r>
            <a:endParaRPr lang="zh-TW" altLang="en-US" sz="31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endCxn id="18" idx="0"/>
          </p:cNvCxnSpPr>
          <p:nvPr/>
        </p:nvCxnSpPr>
        <p:spPr>
          <a:xfrm flipH="1">
            <a:off x="5387181" y="1209040"/>
            <a:ext cx="794" cy="1189038"/>
          </a:xfrm>
          <a:prstGeom prst="straightConnector1">
            <a:avLst/>
          </a:prstGeom>
          <a:ln>
            <a:solidFill>
              <a:srgbClr val="0099F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741613" y="1605915"/>
            <a:ext cx="0" cy="792163"/>
          </a:xfrm>
          <a:prstGeom prst="straightConnector1">
            <a:avLst/>
          </a:prstGeom>
          <a:ln>
            <a:solidFill>
              <a:srgbClr val="0099F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997825" y="1605915"/>
            <a:ext cx="0" cy="792163"/>
          </a:xfrm>
          <a:prstGeom prst="straightConnector1">
            <a:avLst/>
          </a:prstGeom>
          <a:ln>
            <a:solidFill>
              <a:srgbClr val="0099F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741613" y="1605915"/>
            <a:ext cx="5256212" cy="0"/>
          </a:xfrm>
          <a:prstGeom prst="line">
            <a:avLst/>
          </a:prstGeom>
          <a:ln>
            <a:solidFill>
              <a:srgbClr val="00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1905000" y="2398077"/>
            <a:ext cx="2087563" cy="4313237"/>
          </a:xfrm>
          <a:prstGeom prst="roundRect">
            <a:avLst/>
          </a:prstGeom>
          <a:gradFill flip="none" rotWithShape="1">
            <a:gsLst>
              <a:gs pos="0">
                <a:srgbClr val="BAC1CE">
                  <a:tint val="66000"/>
                  <a:satMod val="160000"/>
                </a:srgbClr>
              </a:gs>
              <a:gs pos="50000">
                <a:srgbClr val="BAC1CE">
                  <a:tint val="44500"/>
                  <a:satMod val="160000"/>
                </a:srgbClr>
              </a:gs>
              <a:gs pos="100000">
                <a:srgbClr val="BAC1CE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23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電影介紹：</a:t>
            </a:r>
            <a:endParaRPr lang="en-US" altLang="zh-TW" sz="2300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23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計算通膨後電影最高票房前十部電影（內含通膨計算機），一開始是</a:t>
            </a:r>
            <a:r>
              <a:rPr lang="zh-TW" altLang="en-US" sz="23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海報文字</a:t>
            </a:r>
            <a:r>
              <a:rPr lang="zh-TW" altLang="en-US" sz="23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23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，和音樂，再嵌入</a:t>
            </a:r>
            <a:r>
              <a:rPr lang="en-US" altLang="zh-TW" sz="2300" dirty="0" err="1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3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3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link</a:t>
            </a:r>
            <a:r>
              <a:rPr lang="zh-TW" altLang="en-US" sz="23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電影預告片</a:t>
            </a:r>
            <a:r>
              <a:rPr lang="zh-TW" altLang="en-US" sz="23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300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343400" y="2398078"/>
            <a:ext cx="2087562" cy="4255928"/>
          </a:xfrm>
          <a:prstGeom prst="roundRect">
            <a:avLst/>
          </a:prstGeom>
          <a:gradFill flip="none" rotWithShape="1">
            <a:gsLst>
              <a:gs pos="0">
                <a:srgbClr val="BAC1CE">
                  <a:tint val="66000"/>
                  <a:satMod val="160000"/>
                </a:srgbClr>
              </a:gs>
              <a:gs pos="50000">
                <a:srgbClr val="BAC1CE">
                  <a:tint val="44500"/>
                  <a:satMod val="160000"/>
                </a:srgbClr>
              </a:gs>
              <a:gs pos="100000">
                <a:srgbClr val="BAC1CE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相關網站：</a:t>
            </a:r>
            <a:endParaRPr lang="en-US" altLang="zh-TW" sz="2400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放上一些關於電影票房或評價的網站的超連結。</a:t>
            </a:r>
            <a:endParaRPr lang="zh-TW" altLang="en-US" sz="24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678613" y="2398078"/>
            <a:ext cx="2089150" cy="4255928"/>
          </a:xfrm>
          <a:prstGeom prst="roundRect">
            <a:avLst/>
          </a:prstGeom>
          <a:gradFill flip="none" rotWithShape="1">
            <a:gsLst>
              <a:gs pos="0">
                <a:srgbClr val="BAC1CE">
                  <a:tint val="66000"/>
                  <a:satMod val="160000"/>
                </a:srgbClr>
              </a:gs>
              <a:gs pos="50000">
                <a:srgbClr val="BAC1CE">
                  <a:tint val="44500"/>
                  <a:satMod val="160000"/>
                </a:srgbClr>
              </a:gs>
              <a:gs pos="100000">
                <a:srgbClr val="BAC1CE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關於本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作者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以及本網頁的想法、簡介，內有信箱連結可寄信給我們建議</a:t>
            </a:r>
            <a:endParaRPr lang="zh-TW" altLang="en-US" sz="24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385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30000">
              <a:schemeClr val="bg1"/>
            </a:gs>
            <a:gs pos="7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" y="342901"/>
            <a:ext cx="1920240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>
              <a:spcBef>
                <a:spcPts val="2400"/>
              </a:spcBef>
              <a:buNone/>
            </a:pPr>
            <a:r>
              <a:rPr lang="zh-TW" altLang="en-US" sz="4000" dirty="0">
                <a:latin typeface="FZZhunYuan-M02" panose="03000509000000000000" pitchFamily="65" charset="-122"/>
                <a:ea typeface="FZZhunYuan-M02" panose="03000509000000000000" pitchFamily="65" charset="-122"/>
              </a:rPr>
              <a:t>技術</a:t>
            </a:r>
            <a:r>
              <a:rPr lang="zh-TW" altLang="en-US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：</a:t>
            </a:r>
            <a:endParaRPr lang="zh-TW" altLang="fr-FR" sz="3200" b="0" i="0" dirty="0">
              <a:latin typeface="FZZhunYuan-M02" panose="03000509000000000000" pitchFamily="65" charset="-122"/>
              <a:ea typeface="FZZhunYuan-M02" panose="03000509000000000000" pitchFamily="65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20140" y="1350317"/>
            <a:ext cx="510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 err="1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altLang="zh-TW" sz="4000" dirty="0" smtClean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 err="1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Youtube</a:t>
            </a:r>
            <a:r>
              <a:rPr lang="zh-TW" altLang="en-US" sz="4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Link</a:t>
            </a:r>
            <a:endParaRPr lang="zh-TW" altLang="en-US" sz="40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763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30000">
              <a:schemeClr val="bg1"/>
            </a:gs>
            <a:gs pos="7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" y="342901"/>
            <a:ext cx="3360420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>
              <a:spcBef>
                <a:spcPts val="2400"/>
              </a:spcBef>
              <a:buNone/>
            </a:pPr>
            <a:r>
              <a:rPr lang="zh-TW" altLang="en-US" sz="40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特色與優</a:t>
            </a:r>
            <a:r>
              <a:rPr lang="zh-TW" altLang="en-US" sz="4000" dirty="0">
                <a:latin typeface="FZZhunYuan-M02" panose="03000509000000000000" pitchFamily="65" charset="-122"/>
                <a:ea typeface="FZZhunYuan-M02" panose="03000509000000000000" pitchFamily="65" charset="-122"/>
              </a:rPr>
              <a:t>點</a:t>
            </a:r>
            <a:r>
              <a:rPr lang="zh-TW" altLang="en-US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：</a:t>
            </a:r>
            <a:endParaRPr lang="zh-TW" altLang="fr-FR" sz="3200" b="0" i="0" dirty="0">
              <a:latin typeface="FZZhunYuan-M02" panose="03000509000000000000" pitchFamily="65" charset="-122"/>
              <a:ea typeface="FZZhunYuan-M02" panose="03000509000000000000" pitchFamily="65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0040" y="1350317"/>
            <a:ext cx="85877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首頁和子頁面有自訂的背景與佈局，讓人有從買票進入戲院看電影，身歷其境的感覺，並對電影票房有初步的了解以及認識。</a:t>
            </a:r>
            <a:endParaRPr lang="en-US" altLang="zh-TW" sz="2000" dirty="0" smtClean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部電影子頁面以超連結的方式</a:t>
            </a: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進入，內有預告片及電影</a:t>
            </a: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介紹</a:t>
            </a: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和電影配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樂</a:t>
            </a: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介紹每部電影的票房以及影響，並有通膨計算機，如果換算到今日的幣值會有票房，讓人更了解這部電影票房的概念。</a:t>
            </a:r>
            <a:endParaRPr lang="en-US" altLang="zh-TW" sz="2000" dirty="0" smtClean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除了介紹通膨後票房前十的電影，也會放上一些台灣票房、美國票房、全球票房相關網站的超連結，還有電影評價的超連結，讓有興趣的人可以昨為自行研究的參考。</a:t>
            </a:r>
            <a:endParaRPr lang="en-US" altLang="zh-TW" sz="2000" dirty="0" smtClean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網站介紹可以介紹我們的初衷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讓大家更了解這些經典電影，以及票房對電影界的影響。我們虛心的接受建議，作者介紹內有信箱的連結，可以送出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Email</a:t>
            </a:r>
            <a:r>
              <a:rPr lang="zh-TW" altLang="en-US" sz="2000" dirty="0" smtClean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給我們。</a:t>
            </a:r>
            <a:endParaRPr lang="zh-TW" altLang="en-US" sz="20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609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30000">
              <a:schemeClr val="bg1"/>
            </a:gs>
            <a:gs pos="7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" y="342901"/>
            <a:ext cx="1920240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>
              <a:spcBef>
                <a:spcPts val="2400"/>
              </a:spcBef>
              <a:buNone/>
            </a:pPr>
            <a:r>
              <a:rPr lang="zh-TW" altLang="en-US" sz="40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分</a:t>
            </a:r>
            <a:r>
              <a:rPr lang="zh-TW" altLang="en-US" sz="4000" dirty="0">
                <a:latin typeface="FZZhunYuan-M02" panose="03000509000000000000" pitchFamily="65" charset="-122"/>
                <a:ea typeface="FZZhunYuan-M02" panose="03000509000000000000" pitchFamily="65" charset="-122"/>
              </a:rPr>
              <a:t>工</a:t>
            </a:r>
            <a:r>
              <a:rPr lang="zh-TW" altLang="en-US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：</a:t>
            </a:r>
            <a:endParaRPr lang="zh-TW" altLang="fr-FR" sz="3200" b="0" i="0" dirty="0">
              <a:latin typeface="FZZhunYuan-M02" panose="03000509000000000000" pitchFamily="65" charset="-122"/>
              <a:ea typeface="FZZhunYuan-M02" panose="03000509000000000000" pitchFamily="65" charset="-122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09600" y="1526612"/>
            <a:ext cx="3329940" cy="3784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>
              <a:spcBef>
                <a:spcPts val="2400"/>
              </a:spcBef>
            </a:pPr>
            <a:r>
              <a:rPr lang="zh-TW" altLang="en-US" sz="2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柯俊祺 </a:t>
            </a:r>
            <a:r>
              <a:rPr lang="en-US" altLang="zh-TW" sz="2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00357118</a:t>
            </a:r>
            <a:r>
              <a:rPr lang="zh-TW" altLang="en-US" sz="2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endParaRPr lang="en-US" altLang="zh-TW" sz="2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 algn="l" defTabSz="9144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網頁</a:t>
            </a: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排版、美化</a:t>
            </a:r>
            <a:endParaRPr lang="en-US" altLang="zh-TW" sz="2400" b="1" dirty="0" smtClean="0">
              <a:solidFill>
                <a:schemeClr val="accent5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 algn="l" defTabSz="9144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網頁首頁</a:t>
            </a:r>
            <a:endParaRPr lang="en-US" altLang="zh-TW" sz="2400" b="1" dirty="0" smtClean="0">
              <a:solidFill>
                <a:schemeClr val="accent5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 algn="l" defTabSz="9144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子頁面製作</a:t>
            </a:r>
            <a:endParaRPr lang="en-US" altLang="zh-TW" sz="2400" b="1" dirty="0" smtClean="0">
              <a:solidFill>
                <a:schemeClr val="accent5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 algn="l" defTabSz="9144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altLang="zh-TW" sz="2400" b="1" dirty="0" err="1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HTML+JavaScript+CSS</a:t>
            </a:r>
            <a:endParaRPr lang="en-US" altLang="zh-TW" sz="2400" b="1" dirty="0" smtClean="0">
              <a:solidFill>
                <a:schemeClr val="accent5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861560" y="1526612"/>
            <a:ext cx="3329940" cy="32054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2400"/>
              </a:spcBef>
            </a:pPr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吳家豪 </a:t>
            </a:r>
            <a:r>
              <a:rPr lang="en-US" altLang="zh-TW" sz="2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00357003</a:t>
            </a:r>
            <a:r>
              <a:rPr lang="zh-TW" altLang="en-US" sz="2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endParaRPr lang="en-US" altLang="zh-TW" sz="2800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 algn="l" defTabSz="9144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網頁構思</a:t>
            </a:r>
            <a:endParaRPr lang="en-US" altLang="zh-TW" sz="2400" b="1" dirty="0" smtClean="0">
              <a:solidFill>
                <a:schemeClr val="accent5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 algn="l" defTabSz="9144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電影</a:t>
            </a:r>
            <a:r>
              <a:rPr lang="zh-TW" altLang="en-US" sz="2400" b="1" dirty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相關</a:t>
            </a: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資料查詢</a:t>
            </a:r>
            <a:endParaRPr lang="en-US" altLang="zh-TW" sz="2400" b="1" dirty="0" smtClean="0">
              <a:solidFill>
                <a:schemeClr val="accent5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 algn="l" defTabSz="9144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網站介紹</a:t>
            </a:r>
            <a:endParaRPr lang="en-US" altLang="zh-TW" sz="2400" b="1" dirty="0" smtClean="0">
              <a:solidFill>
                <a:schemeClr val="accent5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altLang="zh-TW" sz="2400" b="1" dirty="0" err="1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HTML+Youtube</a:t>
            </a:r>
            <a:r>
              <a:rPr lang="en-US" altLang="zh-TW" sz="2400" b="1" dirty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Link+</a:t>
            </a: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音樂</a:t>
            </a:r>
            <a:endParaRPr lang="en-US" altLang="zh-TW" sz="2400" b="1" dirty="0">
              <a:solidFill>
                <a:schemeClr val="accent5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080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30000">
              <a:schemeClr val="bg1"/>
            </a:gs>
            <a:gs pos="7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ears_720x720 (seamless loop)_v3.wmv">
            <a:hlinkClick r:id="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139440" y="0"/>
            <a:ext cx="6858000" cy="6858000"/>
          </a:xfrm>
          <a:prstGeom prst="chord">
            <a:avLst>
              <a:gd name="adj1" fmla="val 15899861"/>
              <a:gd name="adj2" fmla="val 5700170"/>
            </a:avLst>
          </a:prstGeom>
          <a:effectLst>
            <a:outerShdw blurRad="254000" dist="38100" algn="l" rotWithShape="0">
              <a:schemeClr val="tx1">
                <a:alpha val="86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Arc 7"/>
          <p:cNvSpPr/>
          <p:nvPr/>
        </p:nvSpPr>
        <p:spPr>
          <a:xfrm>
            <a:off x="-4584810" y="342900"/>
            <a:ext cx="9144000" cy="6172200"/>
          </a:xfrm>
          <a:prstGeom prst="arc">
            <a:avLst>
              <a:gd name="adj1" fmla="val 16200000"/>
              <a:gd name="adj2" fmla="val 5392005"/>
            </a:avLst>
          </a:prstGeom>
          <a:noFill/>
          <a:ln w="2540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Arc 8"/>
          <p:cNvSpPr/>
          <p:nvPr/>
        </p:nvSpPr>
        <p:spPr>
          <a:xfrm>
            <a:off x="-4343400" y="45720"/>
            <a:ext cx="8686800" cy="6400800"/>
          </a:xfrm>
          <a:prstGeom prst="arc">
            <a:avLst>
              <a:gd name="adj1" fmla="val 16200000"/>
              <a:gd name="adj2" fmla="val 5392005"/>
            </a:avLst>
          </a:prstGeom>
          <a:noFill/>
          <a:ln w="57150">
            <a:gradFill flip="none" rotWithShape="1">
              <a:gsLst>
                <a:gs pos="0">
                  <a:schemeClr val="tx2">
                    <a:lumMod val="20000"/>
                    <a:lumOff val="80000"/>
                    <a:alpha val="30000"/>
                  </a:schemeClr>
                </a:gs>
                <a:gs pos="100000">
                  <a:schemeClr val="accent5">
                    <a:lumMod val="20000"/>
                    <a:lumOff val="80000"/>
                    <a:alpha val="1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73" y="176743"/>
            <a:ext cx="68977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altLang="zh-TW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1042</a:t>
            </a:r>
            <a:r>
              <a:rPr lang="zh-TW" altLang="en-US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網頁程式設計期末專案</a:t>
            </a:r>
            <a:r>
              <a:rPr lang="zh-TW" altLang="en-US" sz="3200" dirty="0">
                <a:latin typeface="FZZhunYuan-M02" panose="03000509000000000000" pitchFamily="65" charset="-122"/>
                <a:ea typeface="FZZhunYuan-M02" panose="03000509000000000000" pitchFamily="65" charset="-122"/>
              </a:rPr>
              <a:t>結</a:t>
            </a:r>
            <a:r>
              <a:rPr lang="zh-TW" altLang="en-US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報 </a:t>
            </a:r>
            <a:r>
              <a:rPr lang="en-US" altLang="zh-TW" sz="3200" dirty="0" smtClean="0">
                <a:latin typeface="FZZhunYuan-M02" panose="03000509000000000000" pitchFamily="65" charset="-122"/>
                <a:ea typeface="FZZhunYuan-M02" panose="03000509000000000000" pitchFamily="65" charset="-122"/>
              </a:rPr>
              <a:t>:</a:t>
            </a:r>
          </a:p>
          <a:p>
            <a:pPr algn="ctr" defTabSz="914400">
              <a:buNone/>
            </a:pPr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  <a:p>
            <a:pPr algn="ctr" defTabSz="914400">
              <a:buNone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defTabSz="914400">
              <a:buNone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defTabSz="914400">
              <a:buNone/>
            </a:pPr>
            <a:r>
              <a:rPr lang="en-US" altLang="zh-TW" sz="4800" b="1" i="1" dirty="0" smtClean="0">
                <a:latin typeface="FZCuSong-B09" panose="03000509000000000000" pitchFamily="65" charset="-122"/>
                <a:ea typeface="FZCuSong-B09" panose="03000509000000000000" pitchFamily="65" charset="-122"/>
              </a:rPr>
              <a:t>Thanks for</a:t>
            </a:r>
          </a:p>
          <a:p>
            <a:pPr algn="ctr" defTabSz="914400">
              <a:buNone/>
            </a:pPr>
            <a:r>
              <a:rPr lang="en-US" altLang="zh-TW" sz="4800" b="1" i="1" dirty="0" smtClean="0">
                <a:latin typeface="FZCuSong-B09" panose="03000509000000000000" pitchFamily="65" charset="-122"/>
                <a:ea typeface="FZCuSong-B09" panose="03000509000000000000" pitchFamily="65" charset="-122"/>
              </a:rPr>
              <a:t>		your watching</a:t>
            </a:r>
            <a:endParaRPr lang="zh-TW" altLang="da-DK" sz="4800" b="1" i="1" dirty="0">
              <a:latin typeface="FZCuSong-B09" panose="03000509000000000000" pitchFamily="65" charset="-122"/>
              <a:ea typeface="FZCuSong-B09" panose="03000509000000000000" pitchFamily="65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547360" y="4545801"/>
            <a:ext cx="3530490" cy="21521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>
              <a:spcBef>
                <a:spcPts val="2400"/>
              </a:spcBef>
              <a:buNone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第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29</a:t>
            </a: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組</a:t>
            </a:r>
            <a:endParaRPr lang="en-US" altLang="zh-TW" sz="3200" dirty="0" smtClean="0">
              <a:solidFill>
                <a:schemeClr val="accent5">
                  <a:lumMod val="50000"/>
                </a:schemeClr>
              </a:solidFill>
              <a:latin typeface="FZZhunYuan-M02" panose="03000509000000000000" pitchFamily="65" charset="-122"/>
              <a:ea typeface="FZZhunYuan-M02" panose="03000509000000000000" pitchFamily="65" charset="-122"/>
            </a:endParaRPr>
          </a:p>
          <a:p>
            <a:pPr algn="ctr" defTabSz="914400">
              <a:spcBef>
                <a:spcPts val="2400"/>
              </a:spcBef>
              <a:buNone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柯俊祺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00357118</a:t>
            </a:r>
          </a:p>
          <a:p>
            <a:pPr algn="ctr" defTabSz="914400">
              <a:spcBef>
                <a:spcPts val="2400"/>
              </a:spcBef>
              <a:buNone/>
            </a:pPr>
            <a:r>
              <a:rPr lang="zh-TW" altLang="en-US" sz="3200" b="0" i="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吳家豪 </a:t>
            </a:r>
            <a:r>
              <a:rPr lang="en-US" altLang="zh-TW" sz="3200" b="0" i="0" dirty="0" smtClean="0">
                <a:solidFill>
                  <a:schemeClr val="accent5">
                    <a:lumMod val="50000"/>
                  </a:schemeClr>
                </a:solidFill>
                <a:latin typeface="FZZhunYuan-M02" panose="03000509000000000000" pitchFamily="65" charset="-122"/>
                <a:ea typeface="FZZhunYuan-M02" panose="03000509000000000000" pitchFamily="65" charset="-122"/>
              </a:rPr>
              <a:t>00357003</a:t>
            </a:r>
            <a:endParaRPr lang="zh-TW" altLang="fr-FR" sz="3200" b="0" i="0" dirty="0">
              <a:solidFill>
                <a:schemeClr val="accent5">
                  <a:lumMod val="50000"/>
                </a:schemeClr>
              </a:solidFill>
              <a:latin typeface="FZZhunYuan-M02" panose="03000509000000000000" pitchFamily="65" charset="-122"/>
              <a:ea typeface="FZZhunYuan-M02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637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alfCircle_TP102616197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1D1DD7F-6C0B-42FA-83A6-3DFD296138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半圓 (含視訊)</Template>
  <TotalTime>0</TotalTime>
  <Words>378</Words>
  <Application>Microsoft Office PowerPoint</Application>
  <PresentationFormat>如螢幕大小 (4:3)</PresentationFormat>
  <Paragraphs>659</Paragraphs>
  <Slides>6</Slides>
  <Notes>6</Notes>
  <HiddenSlides>0</HiddenSlides>
  <MMClips>2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21" baseType="lpstr">
      <vt:lpstr>FZCuSong-B09</vt:lpstr>
      <vt:lpstr>FZZhunYuan-M02</vt:lpstr>
      <vt:lpstr>Microsoft JhengHei UI</vt:lpstr>
      <vt:lpstr>Microsoft YaHei</vt:lpstr>
      <vt:lpstr>宋体</vt:lpstr>
      <vt:lpstr>華康細圓體</vt:lpstr>
      <vt:lpstr>Microsoft JhengHei</vt:lpstr>
      <vt:lpstr>Microsoft JhengHei</vt:lpstr>
      <vt:lpstr>新細明體</vt:lpstr>
      <vt:lpstr>Arial</vt:lpstr>
      <vt:lpstr>Calibri</vt:lpstr>
      <vt:lpstr>Symbol</vt:lpstr>
      <vt:lpstr>Times New Roman</vt:lpstr>
      <vt:lpstr>Wingdings</vt:lpstr>
      <vt:lpstr>HalfCircle_TP102616197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2016-05-08T12:32:38Z</dcterms:created>
  <dcterms:modified xsi:type="dcterms:W3CDTF">2016-06-13T10:54:40Z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TC026161989991</vt:lpwstr>
  </property>
</Properties>
</file>