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791E8-3A49-477E-BD2F-959E6AA3A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F228B-3740-4EA0-990C-83DAD9C8A3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如果一个字符在一段文档当中出现的次数多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它的编码就相应的短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如果一个字符在一段文档当中出现的次数少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它的编码就相应的长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F228B-3740-4EA0-990C-83DAD9C8A3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6318-F809-49DA-BD75-D7CE176B3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88E8E-F7A5-4F3C-B5B9-E8CF4BFFB3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哈夫曼编码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Huffman Coding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某电文中由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A,B,C,D,E,F,G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个字母组成，使用的频度分别是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。为其构建哈夫曼数，列出等长编码、哈夫曼编码及他们的平均码长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选择最小的两个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构成简单二叉树，父节点值为子树之和。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3631" y="5863792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</a:t>
            </a:r>
            <a:endParaRPr lang="en-US" altLang="zh-CN" sz="1050" dirty="0"/>
          </a:p>
          <a:p>
            <a:pPr algn="ctr"/>
            <a:r>
              <a:rPr lang="en-US" altLang="zh-CN" sz="1050" dirty="0"/>
              <a:t>(0.02)</a:t>
            </a:r>
            <a:endParaRPr lang="zh-CN" altLang="en-US" sz="105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13768" y="5038066"/>
            <a:ext cx="1187778" cy="872412"/>
            <a:chOff x="1904214" y="4501186"/>
            <a:chExt cx="1187778" cy="872412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1904214" y="4501186"/>
              <a:ext cx="659877" cy="8724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2564091" y="4504779"/>
              <a:ext cx="527901" cy="86881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1263968" y="4306513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(0.1)</a:t>
            </a:r>
            <a:endParaRPr lang="zh-CN" altLang="en-US" sz="1400" dirty="0"/>
          </a:p>
        </p:txBody>
      </p:sp>
      <p:sp>
        <p:nvSpPr>
          <p:cNvPr id="18" name="椭圆 17"/>
          <p:cNvSpPr/>
          <p:nvPr/>
        </p:nvSpPr>
        <p:spPr>
          <a:xfrm>
            <a:off x="1885361" y="5863792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F</a:t>
            </a:r>
            <a:endParaRPr lang="en-US" altLang="zh-CN" sz="1050" dirty="0"/>
          </a:p>
          <a:p>
            <a:pPr algn="ctr"/>
            <a:r>
              <a:rPr lang="en-US" altLang="zh-CN" sz="1050" dirty="0"/>
              <a:t>(0.08)</a:t>
            </a:r>
            <a:endParaRPr lang="zh-CN" altLang="en-US" sz="1050" dirty="0"/>
          </a:p>
        </p:txBody>
      </p:sp>
      <p:sp>
        <p:nvSpPr>
          <p:cNvPr id="19" name="文本框 18"/>
          <p:cNvSpPr txBox="1"/>
          <p:nvPr/>
        </p:nvSpPr>
        <p:spPr>
          <a:xfrm>
            <a:off x="838200" y="2250645"/>
            <a:ext cx="9352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依次取值，构建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Huffman tree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889541" y="2001687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D</a:t>
            </a:r>
            <a:endParaRPr lang="en-US" altLang="zh-CN" sz="1050" dirty="0"/>
          </a:p>
          <a:p>
            <a:pPr algn="ctr"/>
            <a:r>
              <a:rPr lang="en-US" altLang="zh-CN" sz="1050" dirty="0"/>
              <a:t>(0.1)</a:t>
            </a:r>
            <a:endParaRPr lang="zh-CN" altLang="en-US" sz="1050" dirty="0"/>
          </a:p>
        </p:txBody>
      </p:sp>
      <p:sp>
        <p:nvSpPr>
          <p:cNvPr id="25" name="椭圆 24"/>
          <p:cNvSpPr/>
          <p:nvPr/>
        </p:nvSpPr>
        <p:spPr>
          <a:xfrm>
            <a:off x="10889541" y="2902385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</a:t>
            </a:r>
            <a:endParaRPr lang="en-US" altLang="zh-CN" sz="1050" dirty="0"/>
          </a:p>
          <a:p>
            <a:pPr algn="ctr"/>
            <a:r>
              <a:rPr lang="en-US" altLang="zh-CN" sz="1050" dirty="0"/>
              <a:t>(0.15)</a:t>
            </a:r>
            <a:endParaRPr lang="zh-CN" altLang="en-US" sz="1050" dirty="0"/>
          </a:p>
        </p:txBody>
      </p:sp>
      <p:sp>
        <p:nvSpPr>
          <p:cNvPr id="26" name="椭圆 25"/>
          <p:cNvSpPr/>
          <p:nvPr/>
        </p:nvSpPr>
        <p:spPr>
          <a:xfrm>
            <a:off x="10889541" y="3847526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</a:t>
            </a:r>
            <a:endParaRPr lang="en-US" altLang="zh-CN" sz="1050" dirty="0"/>
          </a:p>
          <a:p>
            <a:pPr algn="ctr"/>
            <a:r>
              <a:rPr lang="en-US" altLang="zh-CN" sz="1050" dirty="0"/>
              <a:t>(0.15)</a:t>
            </a:r>
            <a:endParaRPr lang="zh-CN" altLang="en-US" sz="1050" dirty="0"/>
          </a:p>
        </p:txBody>
      </p:sp>
      <p:sp>
        <p:nvSpPr>
          <p:cNvPr id="27" name="椭圆 26"/>
          <p:cNvSpPr/>
          <p:nvPr/>
        </p:nvSpPr>
        <p:spPr>
          <a:xfrm>
            <a:off x="10889541" y="4745082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</a:t>
            </a:r>
            <a:endParaRPr lang="en-US" altLang="zh-CN" sz="1050" dirty="0"/>
          </a:p>
          <a:p>
            <a:pPr algn="ctr"/>
            <a:r>
              <a:rPr lang="en-US" altLang="zh-CN" sz="1050" dirty="0"/>
              <a:t>(0.25)</a:t>
            </a:r>
            <a:endParaRPr lang="zh-CN" altLang="en-US" sz="1050" dirty="0"/>
          </a:p>
        </p:txBody>
      </p:sp>
      <p:sp>
        <p:nvSpPr>
          <p:cNvPr id="28" name="椭圆 27"/>
          <p:cNvSpPr/>
          <p:nvPr/>
        </p:nvSpPr>
        <p:spPr>
          <a:xfrm>
            <a:off x="10889541" y="5690223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C</a:t>
            </a:r>
            <a:endParaRPr lang="en-US" altLang="zh-CN" sz="1050" dirty="0"/>
          </a:p>
          <a:p>
            <a:pPr algn="ctr"/>
            <a:r>
              <a:rPr lang="en-US" altLang="zh-CN" sz="1050" dirty="0"/>
              <a:t>(0.25)</a:t>
            </a:r>
            <a:endParaRPr lang="zh-CN" altLang="en-US" sz="105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923846" y="3918859"/>
            <a:ext cx="923049" cy="667341"/>
            <a:chOff x="1923846" y="3918859"/>
            <a:chExt cx="923049" cy="667341"/>
          </a:xfrm>
        </p:grpSpPr>
        <p:cxnSp>
          <p:nvCxnSpPr>
            <p:cNvPr id="30" name="直接连接符 29"/>
            <p:cNvCxnSpPr/>
            <p:nvPr/>
          </p:nvCxnSpPr>
          <p:spPr>
            <a:xfrm flipV="1">
              <a:off x="1923846" y="3918859"/>
              <a:ext cx="443693" cy="538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2367541" y="3918859"/>
              <a:ext cx="479354" cy="66734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椭圆 44"/>
          <p:cNvSpPr/>
          <p:nvPr/>
        </p:nvSpPr>
        <p:spPr>
          <a:xfrm>
            <a:off x="2101546" y="3136903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(0.2)</a:t>
            </a:r>
            <a:endParaRPr lang="zh-CN" altLang="en-US" sz="1050" dirty="0"/>
          </a:p>
        </p:txBody>
      </p:sp>
      <p:grpSp>
        <p:nvGrpSpPr>
          <p:cNvPr id="46" name="组合 45"/>
          <p:cNvGrpSpPr/>
          <p:nvPr/>
        </p:nvGrpSpPr>
        <p:grpSpPr>
          <a:xfrm>
            <a:off x="4799655" y="4991380"/>
            <a:ext cx="1187778" cy="872412"/>
            <a:chOff x="1904214" y="4501186"/>
            <a:chExt cx="1187778" cy="872412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1904214" y="4501186"/>
              <a:ext cx="659877" cy="8724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 flipV="1">
              <a:off x="2564091" y="4504779"/>
              <a:ext cx="527901" cy="86881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椭圆 52"/>
          <p:cNvSpPr/>
          <p:nvPr/>
        </p:nvSpPr>
        <p:spPr>
          <a:xfrm>
            <a:off x="5129593" y="4260800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(0.3)</a:t>
            </a:r>
            <a:endParaRPr lang="zh-CN" altLang="en-US" sz="14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2620020" y="2311770"/>
            <a:ext cx="1187778" cy="872412"/>
            <a:chOff x="1904214" y="4501186"/>
            <a:chExt cx="1187778" cy="872412"/>
          </a:xfrm>
        </p:grpSpPr>
        <p:cxnSp>
          <p:nvCxnSpPr>
            <p:cNvPr id="58" name="直接连接符 57"/>
            <p:cNvCxnSpPr/>
            <p:nvPr/>
          </p:nvCxnSpPr>
          <p:spPr>
            <a:xfrm flipV="1">
              <a:off x="1904214" y="4501186"/>
              <a:ext cx="659877" cy="8724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2564091" y="4504779"/>
              <a:ext cx="527901" cy="86881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椭圆 64"/>
          <p:cNvSpPr/>
          <p:nvPr/>
        </p:nvSpPr>
        <p:spPr>
          <a:xfrm>
            <a:off x="2968810" y="1583339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(0.45)</a:t>
            </a:r>
            <a:endParaRPr lang="zh-CN" altLang="en-US" sz="105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459533" y="3467517"/>
            <a:ext cx="1187778" cy="872412"/>
            <a:chOff x="1904214" y="4501186"/>
            <a:chExt cx="1187778" cy="872412"/>
          </a:xfrm>
        </p:grpSpPr>
        <p:cxnSp>
          <p:nvCxnSpPr>
            <p:cNvPr id="67" name="直接连接符 66"/>
            <p:cNvCxnSpPr/>
            <p:nvPr/>
          </p:nvCxnSpPr>
          <p:spPr>
            <a:xfrm flipV="1">
              <a:off x="1904214" y="4501186"/>
              <a:ext cx="659877" cy="8724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 flipV="1">
              <a:off x="2564091" y="4504779"/>
              <a:ext cx="527901" cy="86881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" name="椭圆 68"/>
          <p:cNvSpPr/>
          <p:nvPr/>
        </p:nvSpPr>
        <p:spPr>
          <a:xfrm>
            <a:off x="5789471" y="2736937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+mn-ea"/>
              </a:rPr>
              <a:t>(0.55)</a:t>
            </a:r>
            <a:endParaRPr lang="zh-CN" altLang="en-US" sz="1050" dirty="0">
              <a:latin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524819" y="1104780"/>
            <a:ext cx="2264652" cy="1607530"/>
            <a:chOff x="3524819" y="1104780"/>
            <a:chExt cx="2264652" cy="160753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3524819" y="1104781"/>
              <a:ext cx="443693" cy="5389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3968513" y="1104780"/>
              <a:ext cx="1820958" cy="16075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8" name="椭圆 77"/>
          <p:cNvSpPr/>
          <p:nvPr/>
        </p:nvSpPr>
        <p:spPr>
          <a:xfrm>
            <a:off x="3653349" y="365125"/>
            <a:ext cx="659878" cy="710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(1)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5.55112E-17 L -0.65807 0.3655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04" y="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52591 0.429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2" y="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2018 0.2905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6" y="1451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-0.60846 -0.2437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30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"/>
                            </p:stCondLst>
                            <p:childTnLst>
                              <p:par>
                                <p:cTn id="91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36862 -0.2025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-1013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 animBg="1"/>
      <p:bldP spid="17" grpId="0" animBg="1"/>
      <p:bldP spid="18" grpId="0" animBg="1"/>
      <p:bldP spid="19" grpId="0"/>
      <p:bldP spid="19" grpId="1"/>
      <p:bldP spid="20" grpId="0" animBg="1"/>
      <p:bldP spid="25" grpId="0" animBg="1"/>
      <p:bldP spid="26" grpId="0" animBg="1"/>
      <p:bldP spid="27" grpId="0" animBg="1"/>
      <p:bldP spid="28" grpId="0" animBg="1"/>
      <p:bldP spid="45" grpId="0" animBg="1"/>
      <p:bldP spid="53" grpId="0" animBg="1"/>
      <p:bldP spid="65" grpId="0" animBg="1"/>
      <p:bldP spid="69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某电文中由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A,B,C,D,E,F,G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个字母组成，使用的频度分别是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。为其构建哈夫曼数，列出等长编码、哈夫曼编码及他们的平均码长</a:t>
            </a:r>
            <a:endParaRPr lang="zh-CN" altLang="en-US" sz="2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274"/>
            <a:ext cx="5546199" cy="5161245"/>
          </a:xfrm>
        </p:spPr>
      </p:pic>
      <p:sp>
        <p:nvSpPr>
          <p:cNvPr id="6" name="文本框 5"/>
          <p:cNvSpPr txBox="1"/>
          <p:nvPr/>
        </p:nvSpPr>
        <p:spPr>
          <a:xfrm>
            <a:off x="2300140" y="2266303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1665" y="3429000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44338" y="4484802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327" y="5502897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20090" y="4300136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11042" y="5412499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11042" y="2626080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73099" y="3366927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932494" y="4547379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58477" y="5502897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83144" y="4300136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27822" y="5466703"/>
            <a:ext cx="3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07000" y="1805940"/>
            <a:ext cx="6574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将二叉树的左右子树分别用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“0”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“1”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标识</a:t>
            </a:r>
            <a:r>
              <a:rPr lang="zh-CN" altLang="en-US"/>
              <a:t>。</a:t>
            </a:r>
            <a:endParaRPr lang="zh-CN" altLang="en-US"/>
          </a:p>
        </p:txBody>
      </p:sp>
      <p:graphicFrame>
        <p:nvGraphicFramePr>
          <p:cNvPr id="18" name="表格 17"/>
          <p:cNvGraphicFramePr/>
          <p:nvPr/>
        </p:nvGraphicFramePr>
        <p:xfrm>
          <a:off x="5547600" y="2273935"/>
          <a:ext cx="5300980" cy="44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245"/>
                <a:gridCol w="1325245"/>
                <a:gridCol w="13252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字母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等长编码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哈弗曼编码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540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A(0.15)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40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B(0.25)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40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C(0.25)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40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D(0.1)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40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E(0.02)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0000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40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F(0.08)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0001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40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G(0.15)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</a:t>
                      </a:r>
                      <a:endParaRPr lang="en-US" altLang="zh-CN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某电文中由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A,B,C,D,E,F,G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个字母组成，使用的频度分别是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0.02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0.08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。为其构建哈夫曼数，列出等长编码、哈夫曼编码及他们的平均码长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8" name="内容占位符 17"/>
          <p:cNvGraphicFramePr/>
          <p:nvPr>
            <p:ph idx="1"/>
          </p:nvPr>
        </p:nvGraphicFramePr>
        <p:xfrm>
          <a:off x="466725" y="1805940"/>
          <a:ext cx="4861560" cy="459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20"/>
                <a:gridCol w="1620520"/>
                <a:gridCol w="1620520"/>
              </a:tblGrid>
              <a:tr h="665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字母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等长编码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哈弗曼编码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561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A(0.15)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B(0.25)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61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C(0.25)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61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D(0.1)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61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E(0.02)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0000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F(0.08)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0001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561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G(0.15)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</a:t>
                      </a:r>
                      <a:endParaRPr lang="en-US" altLang="zh-CN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72785" y="1805940"/>
            <a:ext cx="4982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等长编码的平均码长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=3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8475" y="2475865"/>
            <a:ext cx="6485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哈弗曼编码的平均码长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=(0.25+0.25)x2+(0.1+0.15+0.15)x3+(0.02+0.08)x4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=1+1.2+0.4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=2.6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Huffman</a:t>
            </a:r>
            <a:r>
              <a:rPr lang="zh-CN" altLang="en-US"/>
              <a:t>的应用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指令集编码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文件压缩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数据传输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使用</a:t>
            </a:r>
            <a:r>
              <a:rPr lang="en-US" altLang="zh-CN" b="1" dirty="0">
                <a:sym typeface="+mn-ea"/>
              </a:rPr>
              <a:t>Huffman</a:t>
            </a:r>
            <a:r>
              <a:rPr lang="zh-CN" altLang="en-US" b="1" dirty="0">
                <a:sym typeface="+mn-ea"/>
              </a:rPr>
              <a:t>的方式进行文件压</a:t>
            </a:r>
            <a:r>
              <a:rPr lang="en-US" altLang="zh-CN" b="1" dirty="0">
                <a:sym typeface="+mn-ea"/>
              </a:rPr>
              <a:t>/</a:t>
            </a:r>
            <a:r>
              <a:rPr lang="zh-CN" altLang="en-US" b="1" dirty="0">
                <a:sym typeface="+mn-ea"/>
              </a:rPr>
              <a:t>解缩</a:t>
            </a:r>
            <a:r>
              <a:rPr lang="en-US" altLang="zh-CN" b="1" dirty="0">
                <a:sym typeface="+mn-ea"/>
              </a:rPr>
              <a:t>;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655"/>
          </a:xfrm>
        </p:spPr>
        <p:txBody>
          <a:bodyPr/>
          <a:p>
            <a:r>
              <a:rPr lang="zh-CN" altLang="en-US"/>
              <a:t>代码演示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什么是</a:t>
            </a:r>
            <a:r>
              <a:rPr lang="en-US" altLang="zh-CN" sz="3200" b="1" dirty="0"/>
              <a:t>Huffman</a:t>
            </a:r>
            <a:r>
              <a:rPr lang="zh-CN" altLang="en-US" sz="3200" b="1" dirty="0"/>
              <a:t>编码</a:t>
            </a:r>
            <a:r>
              <a:rPr lang="en-US" altLang="zh-CN" sz="3200" b="1" dirty="0"/>
              <a:t>?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如何进行</a:t>
            </a:r>
            <a:r>
              <a:rPr lang="en-US" altLang="zh-CN" sz="3200" b="1" dirty="0"/>
              <a:t>Huffman</a:t>
            </a:r>
            <a:r>
              <a:rPr lang="zh-CN" altLang="en-US" sz="3200" b="1" dirty="0"/>
              <a:t>编码</a:t>
            </a:r>
            <a:r>
              <a:rPr lang="en-US" altLang="zh-CN" sz="3200" b="1" dirty="0"/>
              <a:t>?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Huffman</a:t>
            </a:r>
            <a:r>
              <a:rPr lang="zh-CN" altLang="en-US" sz="3200" b="1" dirty="0"/>
              <a:t>的应用</a:t>
            </a:r>
            <a:r>
              <a:rPr lang="en-US" altLang="zh-CN" sz="3200" b="1" dirty="0"/>
              <a:t>;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使用</a:t>
            </a:r>
            <a:r>
              <a:rPr lang="en-US" altLang="zh-CN" sz="3200" b="1" dirty="0"/>
              <a:t>Huffman</a:t>
            </a:r>
            <a:r>
              <a:rPr lang="zh-CN" altLang="en-US" sz="3200" b="1" dirty="0"/>
              <a:t>的方式进行文件压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解缩</a:t>
            </a:r>
            <a:r>
              <a:rPr lang="en-US" altLang="zh-CN" sz="3200" b="1" dirty="0"/>
              <a:t>;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48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哈夫曼编码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(Huffman Coding)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，又称霍夫曼编码，是一种编码方式，可变字长编码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(VLC)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的一种。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1952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年提出一种编码方法，该方法完全依据字符出现概率来构造异字头的平均长度最短的码字，有时称之为最佳编码，一般就叫做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编码（有时也称为霍夫曼编码）。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5225411"/>
            <a:ext cx="10605940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哈夫曼编码，主要目的是根据使用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频率来最大化节省字符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（编码）的存储空间。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637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编码分为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静态哈夫曼编码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动态哈夫曼编码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752627"/>
            <a:ext cx="903087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静态哈夫曼编码：它借助了数据结构当中的树型结构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在哈夫曼算法的支持下构造出一棵最优二叉树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这类树被称为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哈夫曼树。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动态哈夫曼编码：依据是动态变化的哈夫曼树，即，对第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个字符编码是根据原始数据中前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字符得到的哈夫曼树来进行的。压缩和解压子程序具有相同的初始化树，每处理完一个字符，压缩和解压方使用相同的算法修改哈夫曼树，因而该方法不需要为解压而保存树的有关信息。压缩和解压一个字符所需的时间与该字符的编码长度成正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因而该过程可以实时进行。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首先，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计算机当中数据的存储和加工都是以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作为基本单位的，一个西文字符要通过一个字节来表达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而一个汉字就要用两个字节，这种每一个字符都通过相同的字节数来表达的编码形式称为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定长编码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以西文为例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例如我们要在计算机当中存储这样的一句话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:Hello World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个二进制位的数据来实现。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哈夫曼编码是一种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变长编码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，它根据字符出现的概率来构造平均长度最短的编码。当编码中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各码字的长度严格按照对应符号出现的概率大小进行逆序排列时，则编码的平均长度是最小的。这就是哈夫曼编码实现数据压缩的基本原理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190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如何构建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tree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2814124"/>
            <a:ext cx="10077253" cy="189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某电文中由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A,B,C,D,E,F,G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个字母组成，使用的频度分别是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。为其构建哈夫曼数，列出等长编码、哈夫曼编码及他们的平均码长。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某电文中由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A,B,C,D,E,F,G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个字母组成，使用的频度分别是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。为其构建哈夫曼数，列出等长编码、哈夫曼编码及他们的平均码长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4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先进行简单排序：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E(0.02)F(0.08)D(0.1)A(0.15)G(0.15)B(0.25)C(0.25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75467" y="3485631"/>
            <a:ext cx="1008668" cy="95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en-US" altLang="zh-CN" dirty="0"/>
          </a:p>
          <a:p>
            <a:pPr algn="ctr"/>
            <a:r>
              <a:rPr lang="en-US" altLang="zh-CN" dirty="0"/>
              <a:t>(0.02)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470600" y="3485631"/>
            <a:ext cx="1008668" cy="95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en-US" altLang="zh-CN" dirty="0"/>
          </a:p>
          <a:p>
            <a:pPr algn="ctr"/>
            <a:r>
              <a:rPr lang="en-US" altLang="zh-CN" dirty="0"/>
              <a:t>(0.08)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65733" y="3485631"/>
            <a:ext cx="1008668" cy="95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en-US" altLang="zh-CN" dirty="0"/>
          </a:p>
          <a:p>
            <a:pPr algn="ctr"/>
            <a:r>
              <a:rPr lang="en-US" altLang="zh-CN" dirty="0"/>
              <a:t>(0.1)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460866" y="3485632"/>
            <a:ext cx="1008668" cy="95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en-US" altLang="zh-CN" dirty="0"/>
          </a:p>
          <a:p>
            <a:pPr algn="ctr"/>
            <a:r>
              <a:rPr lang="en-US" altLang="zh-CN" dirty="0"/>
              <a:t>(0.15)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955999" y="3485631"/>
            <a:ext cx="1008668" cy="95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en-US" altLang="zh-CN" dirty="0"/>
          </a:p>
          <a:p>
            <a:pPr algn="ctr"/>
            <a:r>
              <a:rPr lang="en-US" altLang="zh-CN" dirty="0"/>
              <a:t>(0.15)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478622" y="3485633"/>
            <a:ext cx="1008668" cy="95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altLang="zh-CN" dirty="0"/>
          </a:p>
          <a:p>
            <a:pPr algn="ctr"/>
            <a:r>
              <a:rPr lang="en-US" altLang="zh-CN" dirty="0"/>
              <a:t>(0.25)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0015193" y="3485634"/>
            <a:ext cx="1008668" cy="95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en-US" altLang="zh-CN" dirty="0"/>
          </a:p>
          <a:p>
            <a:pPr algn="ctr"/>
            <a:r>
              <a:rPr lang="en-US" altLang="zh-CN" dirty="0"/>
              <a:t>(0.25)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1951</Words>
  <Application>WPS 演示</Application>
  <PresentationFormat>宽屏</PresentationFormat>
  <Paragraphs>251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黑体</vt:lpstr>
      <vt:lpstr>Arial Unicode MS</vt:lpstr>
      <vt:lpstr>等线 Light</vt:lpstr>
      <vt:lpstr>等线</vt:lpstr>
      <vt:lpstr>Adobe Fan Heiti Std</vt:lpstr>
      <vt:lpstr>Times New Roman</vt:lpstr>
      <vt:lpstr>东文宋体</vt:lpstr>
      <vt:lpstr>Noto Sans CJK SC</vt:lpstr>
      <vt:lpstr>Office 主题​​</vt:lpstr>
      <vt:lpstr>哈夫曼编码 Huffman Coding</vt:lpstr>
      <vt:lpstr>目录:</vt:lpstr>
      <vt:lpstr>什么是Huffman编码?</vt:lpstr>
      <vt:lpstr>什么是Huffman编码?</vt:lpstr>
      <vt:lpstr>什么是Huffman编码?</vt:lpstr>
      <vt:lpstr>如何进行Huffman编码？</vt:lpstr>
      <vt:lpstr>如何进行Huffman编码？</vt:lpstr>
      <vt:lpstr>如何进行Huffman编码？</vt:lpstr>
      <vt:lpstr>某电文中由A,B,C,D,E,F,G共7个字母组成，使用的频度分别是0.15、0.25、0.25、0.1、0.02、0.08、0.15。为其构建哈夫曼数，列出等长编码、哈夫曼编码及他们的平均码长</vt:lpstr>
      <vt:lpstr>某电文中由A,B,C,D,E,F,G共7个字母组成，使用的频度分别是0.15、0.25、0.25、0.1、0.02、0.08、0.15。为其构建哈夫曼数，列出等长编码、哈夫曼编码及他们的平均码长</vt:lpstr>
      <vt:lpstr>某电文中由A,B,C,D,E,F,G共7个字母组成，使用的频度分别是0.15、0.25、0.25、0.1、0.02、0.08、0.15。为其构建哈夫曼数，列出等长编码、哈夫曼编码及他们的平均码长</vt:lpstr>
      <vt:lpstr>某电文中由A,B,C,D,E,F,G共7个字母组成，使用的频度分别是0.15、0.25、0.25、0.1、0.02、0.08、0.15。为其构建哈夫曼数，列出等长编码、哈夫曼编码及他们的平均码长</vt:lpstr>
      <vt:lpstr>某电文中由A,B,C,D,E,F,G共7个字母组成，使用的频度分别是0.15、0.25、0.25、0.1、0.02、0.08、0.15。为其构建哈夫曼数，列出等长编码、哈夫曼编码及他们的平均码长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哈夫曼编码 Huffman Coding</dc:title>
  <dc:creator>成飞 周</dc:creator>
  <cp:lastModifiedBy>chengfei</cp:lastModifiedBy>
  <cp:revision>16</cp:revision>
  <dcterms:created xsi:type="dcterms:W3CDTF">2019-11-04T01:54:28Z</dcterms:created>
  <dcterms:modified xsi:type="dcterms:W3CDTF">2019-11-04T01:54:28Z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