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94" r:id="rId7"/>
    <p:sldId id="384" r:id="rId8"/>
    <p:sldId id="317" r:id="rId9"/>
    <p:sldId id="392" r:id="rId10"/>
    <p:sldId id="277" r:id="rId11"/>
    <p:sldId id="3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3725" autoAdjust="0"/>
  </p:normalViewPr>
  <p:slideViewPr>
    <p:cSldViewPr snapToGrid="0">
      <p:cViewPr varScale="1">
        <p:scale>
          <a:sx n="108" d="100"/>
          <a:sy n="108" d="100"/>
        </p:scale>
        <p:origin x="618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wosc.org/eventapi/html/GWTC-3-confident/GW200129_065458/v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Gravitational Wave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Tong Wang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Motivation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E08C9AA-7999-1842-7C58-C2C98DE9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34" b="24333"/>
          <a:stretch/>
        </p:blipFill>
        <p:spPr>
          <a:xfrm>
            <a:off x="5051424" y="2396825"/>
            <a:ext cx="7127622" cy="2208182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249302-9B3C-72B6-9E1A-23F2F8729BA8}"/>
              </a:ext>
            </a:extLst>
          </p:cNvPr>
          <p:cNvSpPr txBox="1"/>
          <p:nvPr/>
        </p:nvSpPr>
        <p:spPr>
          <a:xfrm>
            <a:off x="550862" y="1543237"/>
            <a:ext cx="4500562" cy="45720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In Newton’s view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Space is static and flat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In Einstein’s view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Space is curved and dynamic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Gravitational Waves are “ripples” in the space-time caused by massive objects with extreme accelerations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If we could detect Gravitational Waves,  Einstein is right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1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1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DA1D8-A4F3-0FB5-5F12-8004F99F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grpSp>
        <p:nvGrpSpPr>
          <p:cNvPr id="36" name="Group 23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34083-977D-F97E-5513-370A5E1FE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1" r="15145" b="2"/>
          <a:stretch/>
        </p:blipFill>
        <p:spPr>
          <a:xfrm>
            <a:off x="1" y="1960505"/>
            <a:ext cx="6312156" cy="4132319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B4EB-9C58-442C-0A0A-D56A85C6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698" y="977088"/>
            <a:ext cx="5157061" cy="5512462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Unlike EM radiation, Gravitational Wave have weak interaction with matter and brings original information</a:t>
            </a:r>
          </a:p>
          <a:p>
            <a:pPr marL="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Two black holes orbit around each other and merge</a:t>
            </a:r>
          </a:p>
          <a:p>
            <a:pPr marL="800100" lvl="1">
              <a:lnSpc>
                <a:spcPct val="100000"/>
              </a:lnSpc>
            </a:pPr>
            <a:r>
              <a:rPr lang="en-US" sz="1800" dirty="0"/>
              <a:t>Supermassive objects with extreme acceleration</a:t>
            </a:r>
          </a:p>
          <a:p>
            <a:pPr marL="800100" lvl="1">
              <a:lnSpc>
                <a:spcPct val="100000"/>
              </a:lnSpc>
            </a:pPr>
            <a:r>
              <a:rPr lang="en-US" sz="1800" dirty="0"/>
              <a:t>Perfect example that cause gravitational waves</a:t>
            </a:r>
          </a:p>
          <a:p>
            <a:pPr marL="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Detect gravitational waves require highly sensitive equipment – LIGO</a:t>
            </a:r>
          </a:p>
          <a:p>
            <a:pPr marL="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Using </a:t>
            </a:r>
            <a:r>
              <a:rPr lang="en-US" sz="1800" b="1" dirty="0">
                <a:hlinkClick r:id="rId3"/>
              </a:rPr>
              <a:t>GW200129_065458 </a:t>
            </a:r>
            <a:r>
              <a:rPr lang="en-US" sz="1800" b="1" dirty="0"/>
              <a:t> as example</a:t>
            </a:r>
          </a:p>
          <a:p>
            <a:pPr marL="800100" lvl="1">
              <a:lnSpc>
                <a:spcPct val="100000"/>
              </a:lnSpc>
            </a:pPr>
            <a:r>
              <a:rPr lang="en-US" sz="1800" b="1" dirty="0"/>
              <a:t>Two black holes merge</a:t>
            </a:r>
          </a:p>
          <a:p>
            <a:pPr marL="800100" lvl="1">
              <a:lnSpc>
                <a:spcPct val="100000"/>
              </a:lnSpc>
            </a:pPr>
            <a:r>
              <a:rPr lang="en-US" sz="1800" b="1" dirty="0"/>
              <a:t>High signal to noise ratio</a:t>
            </a:r>
          </a:p>
          <a:p>
            <a:pPr marL="800100" lvl="1">
              <a:lnSpc>
                <a:spcPct val="100000"/>
              </a:lnSpc>
            </a:pPr>
            <a:endParaRPr lang="en-US" sz="1500" dirty="0"/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1ED0B-9B0D-D6D7-927F-2FB72D1D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8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58" y="295087"/>
            <a:ext cx="4500562" cy="1562959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560" y="1166929"/>
            <a:ext cx="5353878" cy="187906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Retrieve Data from LIGO Livingston and LIGO Hanford</a:t>
            </a:r>
          </a:p>
          <a:p>
            <a:r>
              <a:rPr lang="en-US" sz="2400" dirty="0"/>
              <a:t>LIGO is highly sensitive</a:t>
            </a:r>
          </a:p>
          <a:p>
            <a:pPr lvl="1"/>
            <a:r>
              <a:rPr lang="en-US" sz="1800" dirty="0"/>
              <a:t>Exclude the noise frequency</a:t>
            </a:r>
          </a:p>
          <a:p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1A6C40-9B97-2DB5-93C4-FB623511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475" y="8392"/>
            <a:ext cx="6574525" cy="37287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61748E-D34A-12CD-B718-6A2C1C42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9" y="3286539"/>
            <a:ext cx="5077321" cy="3374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DC0866-39C0-84C7-218E-A2BD458CE2CE}"/>
              </a:ext>
            </a:extLst>
          </p:cNvPr>
          <p:cNvSpPr txBox="1"/>
          <p:nvPr/>
        </p:nvSpPr>
        <p:spPr>
          <a:xfrm>
            <a:off x="5617475" y="4152666"/>
            <a:ext cx="61828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Black Lines: boundary of window where we will find gravitational waves</a:t>
            </a:r>
          </a:p>
          <a:p>
            <a:endParaRPr lang="en-US" sz="2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 Dashed Lines are noise frequencies that will be excluded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94" y="432432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700" dirty="0"/>
              <a:t>Visualization of Data after filter</a:t>
            </a:r>
          </a:p>
        </p:txBody>
      </p:sp>
      <p:pic>
        <p:nvPicPr>
          <p:cNvPr id="2" name="Picture 1" descr="A graph showing a graph of a train&#10;&#10;Description automatically generated with medium confidence">
            <a:extLst>
              <a:ext uri="{FF2B5EF4-FFF2-40B4-BE49-F238E27FC236}">
                <a16:creationId xmlns:a16="http://schemas.microsoft.com/office/drawing/2014/main" id="{27925CC5-1A42-18BC-1711-E3E27D55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58" y="4117467"/>
            <a:ext cx="7331942" cy="2199583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0E31E-ECA8-D898-9B7A-5C2AAB9A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266" y="569755"/>
            <a:ext cx="5388140" cy="2815303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3AD79-0B24-3033-4DBF-1970D9184A8C}"/>
              </a:ext>
            </a:extLst>
          </p:cNvPr>
          <p:cNvSpPr txBox="1"/>
          <p:nvPr/>
        </p:nvSpPr>
        <p:spPr>
          <a:xfrm>
            <a:off x="324088" y="1573494"/>
            <a:ext cx="5927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Upper figure:  Comparison before and after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spikes before filter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one spike that represent gravitational wave shown in the picture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Lower figure: Date from two LIGO after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from two LIGO agree with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Both have spike at around 0.04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Gravitational Waves exist and can be</a:t>
            </a:r>
          </a:p>
          <a:p>
            <a:r>
              <a:rPr lang="en-US" sz="2000" dirty="0"/>
              <a:t>    detected by LIGO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3964-4A22-DEA5-3FF0-97C47960B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151"/>
            <a:ext cx="5632174" cy="1592497"/>
          </a:xfrm>
        </p:spPr>
        <p:txBody>
          <a:bodyPr/>
          <a:lstStyle/>
          <a:p>
            <a:r>
              <a:rPr lang="en-US" dirty="0"/>
              <a:t>Mass and Radius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B6C81-C3B8-379E-7532-142673E2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577" y="779163"/>
            <a:ext cx="3414505" cy="1071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86EFF1-8C19-A240-2586-C13FADA8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8" y="2026650"/>
            <a:ext cx="8097472" cy="38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070DA-17EC-8082-BD03-ADE46953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and Sound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3B06AF-09BA-7AA6-55B6-9EE2FC64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" y="2085952"/>
            <a:ext cx="5917363" cy="2637633"/>
          </a:xfrm>
        </p:spPr>
      </p:pic>
      <p:pic>
        <p:nvPicPr>
          <p:cNvPr id="13" name="example(4)">
            <a:hlinkClick r:id="" action="ppaction://media"/>
            <a:extLst>
              <a:ext uri="{FF2B5EF4-FFF2-40B4-BE49-F238E27FC236}">
                <a16:creationId xmlns:a16="http://schemas.microsoft.com/office/drawing/2014/main" id="{97417186-8B0C-C34E-A573-B8FF401C16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5412937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B69D6-13DE-90A0-9E29-2C9B4D923815}"/>
              </a:ext>
            </a:extLst>
          </p:cNvPr>
          <p:cNvSpPr txBox="1"/>
          <p:nvPr/>
        </p:nvSpPr>
        <p:spPr>
          <a:xfrm>
            <a:off x="5917364" y="1881275"/>
            <a:ext cx="6274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graph is the original frequency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Performing a Fourier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Reducing the space between waves by a factor 3, which increase the frequency by 3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 in a more audible sound of gravitational wave with 3 times higher frequency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7CF4-0A3E-35C5-F83D-AC0B7C84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716C-D885-1DB7-0BC6-E69056B3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66632"/>
            <a:ext cx="11090274" cy="4469763"/>
          </a:xfrm>
        </p:spPr>
        <p:txBody>
          <a:bodyPr/>
          <a:lstStyle/>
          <a:p>
            <a:r>
              <a:rPr lang="en-US" sz="3200" dirty="0"/>
              <a:t>Einstein’s theory of General Relativity is right</a:t>
            </a:r>
          </a:p>
          <a:p>
            <a:pPr lvl="1"/>
            <a:r>
              <a:rPr lang="en-US" sz="2600" dirty="0"/>
              <a:t>Space is Curved and Dynamic</a:t>
            </a:r>
          </a:p>
          <a:p>
            <a:pPr lvl="1"/>
            <a:r>
              <a:rPr lang="en-US" sz="2600" dirty="0"/>
              <a:t>Gravitational Waves existed and are “ripples” in the space</a:t>
            </a:r>
          </a:p>
          <a:p>
            <a:r>
              <a:rPr lang="en-US" sz="2800" dirty="0"/>
              <a:t>We can hear the Gravitational Waves by using the data recorded by LIGO</a:t>
            </a:r>
          </a:p>
          <a:p>
            <a:r>
              <a:rPr lang="en-US" sz="2800" dirty="0"/>
              <a:t>Through capturing the Gravitational Waves, we could get</a:t>
            </a:r>
          </a:p>
          <a:p>
            <a:pPr lvl="1"/>
            <a:r>
              <a:rPr lang="en-US" sz="2200" dirty="0"/>
              <a:t>Mass and radius of merged black holes</a:t>
            </a:r>
          </a:p>
          <a:p>
            <a:pPr lvl="1"/>
            <a:r>
              <a:rPr lang="en-US" sz="2200" dirty="0"/>
              <a:t>The distance of where the event that cause the gravitational wave</a:t>
            </a:r>
          </a:p>
          <a:p>
            <a:pPr lvl="1"/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BB26-E223-7934-6473-DC04ECCD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2507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{09A0921D-EB95-4C65-AE69-0DA037F4843C}tf33713516_win32</Template>
  <TotalTime>418</TotalTime>
  <Words>328</Words>
  <Application>Microsoft Office PowerPoint</Application>
  <PresentationFormat>Widescreen</PresentationFormat>
  <Paragraphs>63</Paragraphs>
  <Slides>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Gravitational Wave</vt:lpstr>
      <vt:lpstr>Motivation</vt:lpstr>
      <vt:lpstr>Motivation</vt:lpstr>
      <vt:lpstr>Method</vt:lpstr>
      <vt:lpstr>Visualization of Data after filter</vt:lpstr>
      <vt:lpstr>Mass and Radius</vt:lpstr>
      <vt:lpstr>Fourier transform and Sound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Wave</dc:title>
  <dc:creator>Wang, Tong</dc:creator>
  <cp:lastModifiedBy>Wang, Tong</cp:lastModifiedBy>
  <cp:revision>3</cp:revision>
  <dcterms:created xsi:type="dcterms:W3CDTF">2023-10-18T17:57:46Z</dcterms:created>
  <dcterms:modified xsi:type="dcterms:W3CDTF">2023-10-21T01:44:17Z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