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5" r:id="rId5"/>
    <p:sldId id="266" r:id="rId6"/>
    <p:sldId id="261" r:id="rId7"/>
    <p:sldId id="263" r:id="rId8"/>
    <p:sldId id="268"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E8B44-29E2-7439-08C5-0B2D15275B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B974223-1AB2-DD27-997D-D7AB58F308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1E0692E-75A3-3603-D39C-516B73340952}"/>
              </a:ext>
            </a:extLst>
          </p:cNvPr>
          <p:cNvSpPr>
            <a:spLocks noGrp="1"/>
          </p:cNvSpPr>
          <p:nvPr>
            <p:ph type="dt" sz="half" idx="10"/>
          </p:nvPr>
        </p:nvSpPr>
        <p:spPr/>
        <p:txBody>
          <a:bodyPr/>
          <a:lstStyle/>
          <a:p>
            <a:fld id="{9EB08A59-E19E-410C-BB57-76FAC6154735}" type="datetimeFigureOut">
              <a:rPr lang="en-IN" smtClean="0"/>
              <a:t>26-12-2024</a:t>
            </a:fld>
            <a:endParaRPr lang="en-IN"/>
          </a:p>
        </p:txBody>
      </p:sp>
      <p:sp>
        <p:nvSpPr>
          <p:cNvPr id="5" name="Footer Placeholder 4">
            <a:extLst>
              <a:ext uri="{FF2B5EF4-FFF2-40B4-BE49-F238E27FC236}">
                <a16:creationId xmlns:a16="http://schemas.microsoft.com/office/drawing/2014/main" id="{DF332264-B8C3-63CD-7A0B-B63EFC5464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DDFA20-8DBC-2483-9781-FE73AC5F49F9}"/>
              </a:ext>
            </a:extLst>
          </p:cNvPr>
          <p:cNvSpPr>
            <a:spLocks noGrp="1"/>
          </p:cNvSpPr>
          <p:nvPr>
            <p:ph type="sldNum" sz="quarter" idx="12"/>
          </p:nvPr>
        </p:nvSpPr>
        <p:spPr/>
        <p:txBody>
          <a:bodyPr/>
          <a:lstStyle/>
          <a:p>
            <a:fld id="{C8CCDEEF-A467-4004-85DB-FBB37E3EA1F8}" type="slidenum">
              <a:rPr lang="en-IN" smtClean="0"/>
              <a:t>‹#›</a:t>
            </a:fld>
            <a:endParaRPr lang="en-IN"/>
          </a:p>
        </p:txBody>
      </p:sp>
    </p:spTree>
    <p:extLst>
      <p:ext uri="{BB962C8B-B14F-4D97-AF65-F5344CB8AC3E}">
        <p14:creationId xmlns:p14="http://schemas.microsoft.com/office/powerpoint/2010/main" val="1140241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91926-7CBC-B4FA-88D6-7DED9312F0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E0A4ED-CE04-2199-3851-8C4E653A34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338AB6-39F8-6B57-4EAE-00FCFF0CB552}"/>
              </a:ext>
            </a:extLst>
          </p:cNvPr>
          <p:cNvSpPr>
            <a:spLocks noGrp="1"/>
          </p:cNvSpPr>
          <p:nvPr>
            <p:ph type="dt" sz="half" idx="10"/>
          </p:nvPr>
        </p:nvSpPr>
        <p:spPr/>
        <p:txBody>
          <a:bodyPr/>
          <a:lstStyle/>
          <a:p>
            <a:fld id="{9EB08A59-E19E-410C-BB57-76FAC6154735}" type="datetimeFigureOut">
              <a:rPr lang="en-IN" smtClean="0"/>
              <a:t>26-12-2024</a:t>
            </a:fld>
            <a:endParaRPr lang="en-IN"/>
          </a:p>
        </p:txBody>
      </p:sp>
      <p:sp>
        <p:nvSpPr>
          <p:cNvPr id="5" name="Footer Placeholder 4">
            <a:extLst>
              <a:ext uri="{FF2B5EF4-FFF2-40B4-BE49-F238E27FC236}">
                <a16:creationId xmlns:a16="http://schemas.microsoft.com/office/drawing/2014/main" id="{C64C8D11-0AB8-7443-1600-71E5B16737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9D69CD-C6BC-0583-218A-C6364FA90373}"/>
              </a:ext>
            </a:extLst>
          </p:cNvPr>
          <p:cNvSpPr>
            <a:spLocks noGrp="1"/>
          </p:cNvSpPr>
          <p:nvPr>
            <p:ph type="sldNum" sz="quarter" idx="12"/>
          </p:nvPr>
        </p:nvSpPr>
        <p:spPr/>
        <p:txBody>
          <a:bodyPr/>
          <a:lstStyle/>
          <a:p>
            <a:fld id="{C8CCDEEF-A467-4004-85DB-FBB37E3EA1F8}" type="slidenum">
              <a:rPr lang="en-IN" smtClean="0"/>
              <a:t>‹#›</a:t>
            </a:fld>
            <a:endParaRPr lang="en-IN"/>
          </a:p>
        </p:txBody>
      </p:sp>
    </p:spTree>
    <p:extLst>
      <p:ext uri="{BB962C8B-B14F-4D97-AF65-F5344CB8AC3E}">
        <p14:creationId xmlns:p14="http://schemas.microsoft.com/office/powerpoint/2010/main" val="311326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C8AEC7-C9AC-0485-82A4-86771CBD9A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104EE1-4565-DE1E-06B5-8DC4F7658F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0855A7-FD10-AD19-30A5-E1993D6A8986}"/>
              </a:ext>
            </a:extLst>
          </p:cNvPr>
          <p:cNvSpPr>
            <a:spLocks noGrp="1"/>
          </p:cNvSpPr>
          <p:nvPr>
            <p:ph type="dt" sz="half" idx="10"/>
          </p:nvPr>
        </p:nvSpPr>
        <p:spPr/>
        <p:txBody>
          <a:bodyPr/>
          <a:lstStyle/>
          <a:p>
            <a:fld id="{9EB08A59-E19E-410C-BB57-76FAC6154735}" type="datetimeFigureOut">
              <a:rPr lang="en-IN" smtClean="0"/>
              <a:t>26-12-2024</a:t>
            </a:fld>
            <a:endParaRPr lang="en-IN"/>
          </a:p>
        </p:txBody>
      </p:sp>
      <p:sp>
        <p:nvSpPr>
          <p:cNvPr id="5" name="Footer Placeholder 4">
            <a:extLst>
              <a:ext uri="{FF2B5EF4-FFF2-40B4-BE49-F238E27FC236}">
                <a16:creationId xmlns:a16="http://schemas.microsoft.com/office/drawing/2014/main" id="{45799F77-67FA-28F2-18CD-EFC43D7106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2D975E-49F0-0CF8-D1CB-5D4491459185}"/>
              </a:ext>
            </a:extLst>
          </p:cNvPr>
          <p:cNvSpPr>
            <a:spLocks noGrp="1"/>
          </p:cNvSpPr>
          <p:nvPr>
            <p:ph type="sldNum" sz="quarter" idx="12"/>
          </p:nvPr>
        </p:nvSpPr>
        <p:spPr/>
        <p:txBody>
          <a:bodyPr/>
          <a:lstStyle/>
          <a:p>
            <a:fld id="{C8CCDEEF-A467-4004-85DB-FBB37E3EA1F8}" type="slidenum">
              <a:rPr lang="en-IN" smtClean="0"/>
              <a:t>‹#›</a:t>
            </a:fld>
            <a:endParaRPr lang="en-IN"/>
          </a:p>
        </p:txBody>
      </p:sp>
    </p:spTree>
    <p:extLst>
      <p:ext uri="{BB962C8B-B14F-4D97-AF65-F5344CB8AC3E}">
        <p14:creationId xmlns:p14="http://schemas.microsoft.com/office/powerpoint/2010/main" val="2230558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272D6-761B-67E9-B45D-79841371D8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5E5E85-6AA4-B30F-09B6-3D8C7B9958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4197BA-C21E-10B9-871B-9DC21BC4FE95}"/>
              </a:ext>
            </a:extLst>
          </p:cNvPr>
          <p:cNvSpPr>
            <a:spLocks noGrp="1"/>
          </p:cNvSpPr>
          <p:nvPr>
            <p:ph type="dt" sz="half" idx="10"/>
          </p:nvPr>
        </p:nvSpPr>
        <p:spPr/>
        <p:txBody>
          <a:bodyPr/>
          <a:lstStyle/>
          <a:p>
            <a:fld id="{9EB08A59-E19E-410C-BB57-76FAC6154735}" type="datetimeFigureOut">
              <a:rPr lang="en-IN" smtClean="0"/>
              <a:t>26-12-2024</a:t>
            </a:fld>
            <a:endParaRPr lang="en-IN"/>
          </a:p>
        </p:txBody>
      </p:sp>
      <p:sp>
        <p:nvSpPr>
          <p:cNvPr id="5" name="Footer Placeholder 4">
            <a:extLst>
              <a:ext uri="{FF2B5EF4-FFF2-40B4-BE49-F238E27FC236}">
                <a16:creationId xmlns:a16="http://schemas.microsoft.com/office/drawing/2014/main" id="{A598A1BB-56DB-6B67-F3AD-9BF8A70A9D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D794D6-9558-6CD2-06E1-C9B746992A81}"/>
              </a:ext>
            </a:extLst>
          </p:cNvPr>
          <p:cNvSpPr>
            <a:spLocks noGrp="1"/>
          </p:cNvSpPr>
          <p:nvPr>
            <p:ph type="sldNum" sz="quarter" idx="12"/>
          </p:nvPr>
        </p:nvSpPr>
        <p:spPr/>
        <p:txBody>
          <a:bodyPr/>
          <a:lstStyle/>
          <a:p>
            <a:fld id="{C8CCDEEF-A467-4004-85DB-FBB37E3EA1F8}" type="slidenum">
              <a:rPr lang="en-IN" smtClean="0"/>
              <a:t>‹#›</a:t>
            </a:fld>
            <a:endParaRPr lang="en-IN"/>
          </a:p>
        </p:txBody>
      </p:sp>
    </p:spTree>
    <p:extLst>
      <p:ext uri="{BB962C8B-B14F-4D97-AF65-F5344CB8AC3E}">
        <p14:creationId xmlns:p14="http://schemas.microsoft.com/office/powerpoint/2010/main" val="2678927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57BEF-EC80-D52C-F4FD-E1167EC9C5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B13D9A8-68C2-332E-7412-D4C3447BD6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97D235-7636-B40D-6BB4-2552C574CFB5}"/>
              </a:ext>
            </a:extLst>
          </p:cNvPr>
          <p:cNvSpPr>
            <a:spLocks noGrp="1"/>
          </p:cNvSpPr>
          <p:nvPr>
            <p:ph type="dt" sz="half" idx="10"/>
          </p:nvPr>
        </p:nvSpPr>
        <p:spPr/>
        <p:txBody>
          <a:bodyPr/>
          <a:lstStyle/>
          <a:p>
            <a:fld id="{9EB08A59-E19E-410C-BB57-76FAC6154735}" type="datetimeFigureOut">
              <a:rPr lang="en-IN" smtClean="0"/>
              <a:t>26-12-2024</a:t>
            </a:fld>
            <a:endParaRPr lang="en-IN"/>
          </a:p>
        </p:txBody>
      </p:sp>
      <p:sp>
        <p:nvSpPr>
          <p:cNvPr id="5" name="Footer Placeholder 4">
            <a:extLst>
              <a:ext uri="{FF2B5EF4-FFF2-40B4-BE49-F238E27FC236}">
                <a16:creationId xmlns:a16="http://schemas.microsoft.com/office/drawing/2014/main" id="{5071D03D-E538-E4A7-3354-A07BAA5B03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1DD66B-225B-AF30-0989-0B7A09CC3605}"/>
              </a:ext>
            </a:extLst>
          </p:cNvPr>
          <p:cNvSpPr>
            <a:spLocks noGrp="1"/>
          </p:cNvSpPr>
          <p:nvPr>
            <p:ph type="sldNum" sz="quarter" idx="12"/>
          </p:nvPr>
        </p:nvSpPr>
        <p:spPr/>
        <p:txBody>
          <a:bodyPr/>
          <a:lstStyle/>
          <a:p>
            <a:fld id="{C8CCDEEF-A467-4004-85DB-FBB37E3EA1F8}" type="slidenum">
              <a:rPr lang="en-IN" smtClean="0"/>
              <a:t>‹#›</a:t>
            </a:fld>
            <a:endParaRPr lang="en-IN"/>
          </a:p>
        </p:txBody>
      </p:sp>
    </p:spTree>
    <p:extLst>
      <p:ext uri="{BB962C8B-B14F-4D97-AF65-F5344CB8AC3E}">
        <p14:creationId xmlns:p14="http://schemas.microsoft.com/office/powerpoint/2010/main" val="4053497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C894-249F-C1F9-3295-FB8F6C57EF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3134A1-5C61-15A3-50F6-763FAA133E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0D2C60-275F-37BC-4B75-61E1452BF4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4E7344C-AD87-28F2-A716-DFBF8AE590C9}"/>
              </a:ext>
            </a:extLst>
          </p:cNvPr>
          <p:cNvSpPr>
            <a:spLocks noGrp="1"/>
          </p:cNvSpPr>
          <p:nvPr>
            <p:ph type="dt" sz="half" idx="10"/>
          </p:nvPr>
        </p:nvSpPr>
        <p:spPr/>
        <p:txBody>
          <a:bodyPr/>
          <a:lstStyle/>
          <a:p>
            <a:fld id="{9EB08A59-E19E-410C-BB57-76FAC6154735}" type="datetimeFigureOut">
              <a:rPr lang="en-IN" smtClean="0"/>
              <a:t>26-12-2024</a:t>
            </a:fld>
            <a:endParaRPr lang="en-IN"/>
          </a:p>
        </p:txBody>
      </p:sp>
      <p:sp>
        <p:nvSpPr>
          <p:cNvPr id="6" name="Footer Placeholder 5">
            <a:extLst>
              <a:ext uri="{FF2B5EF4-FFF2-40B4-BE49-F238E27FC236}">
                <a16:creationId xmlns:a16="http://schemas.microsoft.com/office/drawing/2014/main" id="{1E65FFC2-9709-A682-8313-8492222D73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6FA1AA-CECD-39A9-BAF3-5E9C6557CC2C}"/>
              </a:ext>
            </a:extLst>
          </p:cNvPr>
          <p:cNvSpPr>
            <a:spLocks noGrp="1"/>
          </p:cNvSpPr>
          <p:nvPr>
            <p:ph type="sldNum" sz="quarter" idx="12"/>
          </p:nvPr>
        </p:nvSpPr>
        <p:spPr/>
        <p:txBody>
          <a:bodyPr/>
          <a:lstStyle/>
          <a:p>
            <a:fld id="{C8CCDEEF-A467-4004-85DB-FBB37E3EA1F8}" type="slidenum">
              <a:rPr lang="en-IN" smtClean="0"/>
              <a:t>‹#›</a:t>
            </a:fld>
            <a:endParaRPr lang="en-IN"/>
          </a:p>
        </p:txBody>
      </p:sp>
    </p:spTree>
    <p:extLst>
      <p:ext uri="{BB962C8B-B14F-4D97-AF65-F5344CB8AC3E}">
        <p14:creationId xmlns:p14="http://schemas.microsoft.com/office/powerpoint/2010/main" val="2256210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53DFC-1959-47A2-7B41-254B3BE8295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E7922C-87D5-6CCF-C2A6-2BCD1E1E90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550415-8D11-F1FA-259F-D75764A9A4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291525-ADC3-6088-37C5-2F3A49609D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20A73E-74CB-F125-CBF4-BAC8FFB8CA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DADF802-E151-B9D4-A6EB-3B6F6431D3F7}"/>
              </a:ext>
            </a:extLst>
          </p:cNvPr>
          <p:cNvSpPr>
            <a:spLocks noGrp="1"/>
          </p:cNvSpPr>
          <p:nvPr>
            <p:ph type="dt" sz="half" idx="10"/>
          </p:nvPr>
        </p:nvSpPr>
        <p:spPr/>
        <p:txBody>
          <a:bodyPr/>
          <a:lstStyle/>
          <a:p>
            <a:fld id="{9EB08A59-E19E-410C-BB57-76FAC6154735}" type="datetimeFigureOut">
              <a:rPr lang="en-IN" smtClean="0"/>
              <a:t>26-12-2024</a:t>
            </a:fld>
            <a:endParaRPr lang="en-IN"/>
          </a:p>
        </p:txBody>
      </p:sp>
      <p:sp>
        <p:nvSpPr>
          <p:cNvPr id="8" name="Footer Placeholder 7">
            <a:extLst>
              <a:ext uri="{FF2B5EF4-FFF2-40B4-BE49-F238E27FC236}">
                <a16:creationId xmlns:a16="http://schemas.microsoft.com/office/drawing/2014/main" id="{471BCB4A-D3D0-1916-C914-A9CFE4B866F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7642F2-0C20-E5AC-9132-8E9C455140E3}"/>
              </a:ext>
            </a:extLst>
          </p:cNvPr>
          <p:cNvSpPr>
            <a:spLocks noGrp="1"/>
          </p:cNvSpPr>
          <p:nvPr>
            <p:ph type="sldNum" sz="quarter" idx="12"/>
          </p:nvPr>
        </p:nvSpPr>
        <p:spPr/>
        <p:txBody>
          <a:bodyPr/>
          <a:lstStyle/>
          <a:p>
            <a:fld id="{C8CCDEEF-A467-4004-85DB-FBB37E3EA1F8}" type="slidenum">
              <a:rPr lang="en-IN" smtClean="0"/>
              <a:t>‹#›</a:t>
            </a:fld>
            <a:endParaRPr lang="en-IN"/>
          </a:p>
        </p:txBody>
      </p:sp>
    </p:spTree>
    <p:extLst>
      <p:ext uri="{BB962C8B-B14F-4D97-AF65-F5344CB8AC3E}">
        <p14:creationId xmlns:p14="http://schemas.microsoft.com/office/powerpoint/2010/main" val="3908366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3E5E2-5BF3-0726-2E3D-667BD9D7FE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A4E2E0-E400-1ECF-DF1A-382EF1990D84}"/>
              </a:ext>
            </a:extLst>
          </p:cNvPr>
          <p:cNvSpPr>
            <a:spLocks noGrp="1"/>
          </p:cNvSpPr>
          <p:nvPr>
            <p:ph type="dt" sz="half" idx="10"/>
          </p:nvPr>
        </p:nvSpPr>
        <p:spPr/>
        <p:txBody>
          <a:bodyPr/>
          <a:lstStyle/>
          <a:p>
            <a:fld id="{9EB08A59-E19E-410C-BB57-76FAC6154735}" type="datetimeFigureOut">
              <a:rPr lang="en-IN" smtClean="0"/>
              <a:t>26-12-2024</a:t>
            </a:fld>
            <a:endParaRPr lang="en-IN"/>
          </a:p>
        </p:txBody>
      </p:sp>
      <p:sp>
        <p:nvSpPr>
          <p:cNvPr id="4" name="Footer Placeholder 3">
            <a:extLst>
              <a:ext uri="{FF2B5EF4-FFF2-40B4-BE49-F238E27FC236}">
                <a16:creationId xmlns:a16="http://schemas.microsoft.com/office/drawing/2014/main" id="{53DAF565-E0EB-0534-6269-A0153E8962F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7E9FF74-EAD1-800F-35A6-01C23D382A4E}"/>
              </a:ext>
            </a:extLst>
          </p:cNvPr>
          <p:cNvSpPr>
            <a:spLocks noGrp="1"/>
          </p:cNvSpPr>
          <p:nvPr>
            <p:ph type="sldNum" sz="quarter" idx="12"/>
          </p:nvPr>
        </p:nvSpPr>
        <p:spPr/>
        <p:txBody>
          <a:bodyPr/>
          <a:lstStyle/>
          <a:p>
            <a:fld id="{C8CCDEEF-A467-4004-85DB-FBB37E3EA1F8}" type="slidenum">
              <a:rPr lang="en-IN" smtClean="0"/>
              <a:t>‹#›</a:t>
            </a:fld>
            <a:endParaRPr lang="en-IN"/>
          </a:p>
        </p:txBody>
      </p:sp>
    </p:spTree>
    <p:extLst>
      <p:ext uri="{BB962C8B-B14F-4D97-AF65-F5344CB8AC3E}">
        <p14:creationId xmlns:p14="http://schemas.microsoft.com/office/powerpoint/2010/main" val="3358550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0BB79D-AD1C-6A14-90B1-19B535BD2E38}"/>
              </a:ext>
            </a:extLst>
          </p:cNvPr>
          <p:cNvSpPr>
            <a:spLocks noGrp="1"/>
          </p:cNvSpPr>
          <p:nvPr>
            <p:ph type="dt" sz="half" idx="10"/>
          </p:nvPr>
        </p:nvSpPr>
        <p:spPr/>
        <p:txBody>
          <a:bodyPr/>
          <a:lstStyle/>
          <a:p>
            <a:fld id="{9EB08A59-E19E-410C-BB57-76FAC6154735}" type="datetimeFigureOut">
              <a:rPr lang="en-IN" smtClean="0"/>
              <a:t>26-12-2024</a:t>
            </a:fld>
            <a:endParaRPr lang="en-IN"/>
          </a:p>
        </p:txBody>
      </p:sp>
      <p:sp>
        <p:nvSpPr>
          <p:cNvPr id="3" name="Footer Placeholder 2">
            <a:extLst>
              <a:ext uri="{FF2B5EF4-FFF2-40B4-BE49-F238E27FC236}">
                <a16:creationId xmlns:a16="http://schemas.microsoft.com/office/drawing/2014/main" id="{0BE37BD9-D6B6-4040-B3A1-F925FDE6EE1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97055D-33E9-2D90-BABB-6188B81739D0}"/>
              </a:ext>
            </a:extLst>
          </p:cNvPr>
          <p:cNvSpPr>
            <a:spLocks noGrp="1"/>
          </p:cNvSpPr>
          <p:nvPr>
            <p:ph type="sldNum" sz="quarter" idx="12"/>
          </p:nvPr>
        </p:nvSpPr>
        <p:spPr/>
        <p:txBody>
          <a:bodyPr/>
          <a:lstStyle/>
          <a:p>
            <a:fld id="{C8CCDEEF-A467-4004-85DB-FBB37E3EA1F8}" type="slidenum">
              <a:rPr lang="en-IN" smtClean="0"/>
              <a:t>‹#›</a:t>
            </a:fld>
            <a:endParaRPr lang="en-IN"/>
          </a:p>
        </p:txBody>
      </p:sp>
    </p:spTree>
    <p:extLst>
      <p:ext uri="{BB962C8B-B14F-4D97-AF65-F5344CB8AC3E}">
        <p14:creationId xmlns:p14="http://schemas.microsoft.com/office/powerpoint/2010/main" val="2207830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D73C9-8D23-4376-86FB-5B2A2D6314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CF1A32-B79D-5E85-8092-F58BCEA0D5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E8A1CF-5AE3-290E-2A0C-2261210AEE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B62CC4-C215-A9FF-E1FE-6E01B592DE82}"/>
              </a:ext>
            </a:extLst>
          </p:cNvPr>
          <p:cNvSpPr>
            <a:spLocks noGrp="1"/>
          </p:cNvSpPr>
          <p:nvPr>
            <p:ph type="dt" sz="half" idx="10"/>
          </p:nvPr>
        </p:nvSpPr>
        <p:spPr/>
        <p:txBody>
          <a:bodyPr/>
          <a:lstStyle/>
          <a:p>
            <a:fld id="{9EB08A59-E19E-410C-BB57-76FAC6154735}" type="datetimeFigureOut">
              <a:rPr lang="en-IN" smtClean="0"/>
              <a:t>26-12-2024</a:t>
            </a:fld>
            <a:endParaRPr lang="en-IN"/>
          </a:p>
        </p:txBody>
      </p:sp>
      <p:sp>
        <p:nvSpPr>
          <p:cNvPr id="6" name="Footer Placeholder 5">
            <a:extLst>
              <a:ext uri="{FF2B5EF4-FFF2-40B4-BE49-F238E27FC236}">
                <a16:creationId xmlns:a16="http://schemas.microsoft.com/office/drawing/2014/main" id="{146CD60A-4DFA-93CE-48E7-BD002A4412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CDD140-FF0A-8FEB-D77F-54EE3E95A55A}"/>
              </a:ext>
            </a:extLst>
          </p:cNvPr>
          <p:cNvSpPr>
            <a:spLocks noGrp="1"/>
          </p:cNvSpPr>
          <p:nvPr>
            <p:ph type="sldNum" sz="quarter" idx="12"/>
          </p:nvPr>
        </p:nvSpPr>
        <p:spPr/>
        <p:txBody>
          <a:bodyPr/>
          <a:lstStyle/>
          <a:p>
            <a:fld id="{C8CCDEEF-A467-4004-85DB-FBB37E3EA1F8}" type="slidenum">
              <a:rPr lang="en-IN" smtClean="0"/>
              <a:t>‹#›</a:t>
            </a:fld>
            <a:endParaRPr lang="en-IN"/>
          </a:p>
        </p:txBody>
      </p:sp>
    </p:spTree>
    <p:extLst>
      <p:ext uri="{BB962C8B-B14F-4D97-AF65-F5344CB8AC3E}">
        <p14:creationId xmlns:p14="http://schemas.microsoft.com/office/powerpoint/2010/main" val="784872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2DEA9-4D43-AB99-D2BB-EAD166F6CE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D820440-E80F-FA6B-5A11-1AE6E7E9CF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80BD091-CE9E-C85A-19D6-9B2FD1EF9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36D2A-EEDC-52E5-A039-72439881F481}"/>
              </a:ext>
            </a:extLst>
          </p:cNvPr>
          <p:cNvSpPr>
            <a:spLocks noGrp="1"/>
          </p:cNvSpPr>
          <p:nvPr>
            <p:ph type="dt" sz="half" idx="10"/>
          </p:nvPr>
        </p:nvSpPr>
        <p:spPr/>
        <p:txBody>
          <a:bodyPr/>
          <a:lstStyle/>
          <a:p>
            <a:fld id="{9EB08A59-E19E-410C-BB57-76FAC6154735}" type="datetimeFigureOut">
              <a:rPr lang="en-IN" smtClean="0"/>
              <a:t>26-12-2024</a:t>
            </a:fld>
            <a:endParaRPr lang="en-IN"/>
          </a:p>
        </p:txBody>
      </p:sp>
      <p:sp>
        <p:nvSpPr>
          <p:cNvPr id="6" name="Footer Placeholder 5">
            <a:extLst>
              <a:ext uri="{FF2B5EF4-FFF2-40B4-BE49-F238E27FC236}">
                <a16:creationId xmlns:a16="http://schemas.microsoft.com/office/drawing/2014/main" id="{EAD5F2E3-E61E-AE07-F6CB-C5F143A2B6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8FD408-7B89-2ECE-9DF5-13845FC9E5A1}"/>
              </a:ext>
            </a:extLst>
          </p:cNvPr>
          <p:cNvSpPr>
            <a:spLocks noGrp="1"/>
          </p:cNvSpPr>
          <p:nvPr>
            <p:ph type="sldNum" sz="quarter" idx="12"/>
          </p:nvPr>
        </p:nvSpPr>
        <p:spPr/>
        <p:txBody>
          <a:bodyPr/>
          <a:lstStyle/>
          <a:p>
            <a:fld id="{C8CCDEEF-A467-4004-85DB-FBB37E3EA1F8}" type="slidenum">
              <a:rPr lang="en-IN" smtClean="0"/>
              <a:t>‹#›</a:t>
            </a:fld>
            <a:endParaRPr lang="en-IN"/>
          </a:p>
        </p:txBody>
      </p:sp>
    </p:spTree>
    <p:extLst>
      <p:ext uri="{BB962C8B-B14F-4D97-AF65-F5344CB8AC3E}">
        <p14:creationId xmlns:p14="http://schemas.microsoft.com/office/powerpoint/2010/main" val="2035234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8B3F64-DD77-821F-6BC1-9159475232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BB9495-8793-4A92-D3FC-70C7978D39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8E58E0-E170-9CC4-4EE0-CC3906CEDA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B08A59-E19E-410C-BB57-76FAC6154735}" type="datetimeFigureOut">
              <a:rPr lang="en-IN" smtClean="0"/>
              <a:t>26-12-2024</a:t>
            </a:fld>
            <a:endParaRPr lang="en-IN"/>
          </a:p>
        </p:txBody>
      </p:sp>
      <p:sp>
        <p:nvSpPr>
          <p:cNvPr id="5" name="Footer Placeholder 4">
            <a:extLst>
              <a:ext uri="{FF2B5EF4-FFF2-40B4-BE49-F238E27FC236}">
                <a16:creationId xmlns:a16="http://schemas.microsoft.com/office/drawing/2014/main" id="{ECC6E5A6-CC0B-7B1E-0ADD-7D0D983478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8CAE55A-5525-A7BE-B2C5-05524AFDEB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CDEEF-A467-4004-85DB-FBB37E3EA1F8}" type="slidenum">
              <a:rPr lang="en-IN" smtClean="0"/>
              <a:t>‹#›</a:t>
            </a:fld>
            <a:endParaRPr lang="en-IN"/>
          </a:p>
        </p:txBody>
      </p:sp>
    </p:spTree>
    <p:extLst>
      <p:ext uri="{BB962C8B-B14F-4D97-AF65-F5344CB8AC3E}">
        <p14:creationId xmlns:p14="http://schemas.microsoft.com/office/powerpoint/2010/main" val="3933921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00A3B19-57FC-2167-B916-8B8CE1209785}"/>
              </a:ext>
            </a:extLst>
          </p:cNvPr>
          <p:cNvSpPr>
            <a:spLocks noGrp="1"/>
          </p:cNvSpPr>
          <p:nvPr>
            <p:ph type="ctrTitle"/>
          </p:nvPr>
        </p:nvSpPr>
        <p:spPr>
          <a:xfrm>
            <a:off x="2558266" y="626723"/>
            <a:ext cx="5822022" cy="1753082"/>
          </a:xfrm>
        </p:spPr>
        <p:txBody>
          <a:bodyPr/>
          <a:lstStyle/>
          <a:p>
            <a:r>
              <a:rPr lang="en-IN" dirty="0"/>
              <a:t>AMCS-Hackathon</a:t>
            </a:r>
          </a:p>
        </p:txBody>
      </p:sp>
      <p:sp>
        <p:nvSpPr>
          <p:cNvPr id="7" name="Subtitle 6">
            <a:extLst>
              <a:ext uri="{FF2B5EF4-FFF2-40B4-BE49-F238E27FC236}">
                <a16:creationId xmlns:a16="http://schemas.microsoft.com/office/drawing/2014/main" id="{B6580AD7-7758-CE6C-090B-A75979D95A57}"/>
              </a:ext>
            </a:extLst>
          </p:cNvPr>
          <p:cNvSpPr>
            <a:spLocks noGrp="1"/>
          </p:cNvSpPr>
          <p:nvPr>
            <p:ph type="subTitle" idx="1"/>
          </p:nvPr>
        </p:nvSpPr>
        <p:spPr>
          <a:xfrm>
            <a:off x="897277" y="2512977"/>
            <a:ext cx="9144000" cy="1655762"/>
          </a:xfrm>
        </p:spPr>
        <p:txBody>
          <a:bodyPr/>
          <a:lstStyle/>
          <a:p>
            <a:r>
              <a:rPr lang="en-IN" dirty="0"/>
              <a:t>Team Members</a:t>
            </a:r>
          </a:p>
          <a:p>
            <a:r>
              <a:rPr lang="en-IN" dirty="0"/>
              <a:t>21PD17 – KAMAL NITHISH</a:t>
            </a:r>
          </a:p>
          <a:p>
            <a:r>
              <a:rPr lang="en-IN" dirty="0"/>
              <a:t>21PD35 - SREENIDHI</a:t>
            </a:r>
          </a:p>
          <a:p>
            <a:endParaRPr lang="en-IN" dirty="0"/>
          </a:p>
          <a:p>
            <a:endParaRPr lang="en-IN" dirty="0"/>
          </a:p>
        </p:txBody>
      </p:sp>
    </p:spTree>
    <p:extLst>
      <p:ext uri="{BB962C8B-B14F-4D97-AF65-F5344CB8AC3E}">
        <p14:creationId xmlns:p14="http://schemas.microsoft.com/office/powerpoint/2010/main" val="1456773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DFF2B-4F5A-5BC1-974C-6A2DE1C90017}"/>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67AA9263-81C1-2649-A1E9-ED73A36D5986}"/>
              </a:ext>
            </a:extLst>
          </p:cNvPr>
          <p:cNvSpPr>
            <a:spLocks noGrp="1"/>
          </p:cNvSpPr>
          <p:nvPr>
            <p:ph idx="1"/>
          </p:nvPr>
        </p:nvSpPr>
        <p:spPr/>
        <p:txBody>
          <a:bodyPr>
            <a:normAutofit/>
          </a:bodyPr>
          <a:lstStyle/>
          <a:p>
            <a:pPr marL="0" indent="0">
              <a:buNone/>
            </a:pPr>
            <a:r>
              <a:rPr lang="en-US" sz="2000" dirty="0"/>
              <a:t>Design and implement a chatbot system capable of ingesting and interpreting uploaded documents (e.g., PDFs) to provide accurate, fact-based responses quickly and reliably. The chatbot should utilize LLM APIs and other retrieval techniques.</a:t>
            </a:r>
          </a:p>
          <a:p>
            <a:pPr marL="0" indent="0">
              <a:buNone/>
            </a:pPr>
            <a:r>
              <a:rPr lang="en-US" sz="2000" b="1" dirty="0"/>
              <a:t>Deliverables:</a:t>
            </a:r>
          </a:p>
          <a:p>
            <a:pPr marL="0" indent="0">
              <a:buNone/>
            </a:pPr>
            <a:r>
              <a:rPr lang="en-US" sz="2000" dirty="0"/>
              <a:t>	1. Responsive REST APIs connected with Simple UI</a:t>
            </a:r>
          </a:p>
          <a:p>
            <a:pPr marL="0" indent="0">
              <a:buNone/>
            </a:pPr>
            <a:r>
              <a:rPr lang="en-US" sz="2000" b="1" dirty="0"/>
              <a:t>Good to have:</a:t>
            </a:r>
          </a:p>
          <a:p>
            <a:pPr marL="914400" lvl="2" indent="0">
              <a:buNone/>
            </a:pPr>
            <a:r>
              <a:rPr lang="en-US" dirty="0"/>
              <a:t>a. Support bulk upload and processing</a:t>
            </a:r>
          </a:p>
          <a:p>
            <a:pPr marL="914400" lvl="2" indent="0">
              <a:buNone/>
            </a:pPr>
            <a:r>
              <a:rPr lang="en-US" dirty="0"/>
              <a:t>b. Security by design</a:t>
            </a:r>
          </a:p>
          <a:p>
            <a:pPr marL="914400" lvl="2" indent="0">
              <a:buNone/>
            </a:pPr>
            <a:r>
              <a:rPr lang="en-US" dirty="0"/>
              <a:t>c. Improved User experience using UI and streaming APIs</a:t>
            </a:r>
          </a:p>
          <a:p>
            <a:pPr marL="914400" lvl="2" indent="0">
              <a:buNone/>
            </a:pPr>
            <a:r>
              <a:rPr lang="en-US" dirty="0"/>
              <a:t>d. Employ effective techniques (e.g., prompt engineering, context-verification, or</a:t>
            </a:r>
          </a:p>
          <a:p>
            <a:pPr marL="914400" lvl="2" indent="0">
              <a:buNone/>
            </a:pPr>
            <a:r>
              <a:rPr lang="en-US" dirty="0"/>
              <a:t>grounding) to prevent “hallucinations” by verifying that all responses directly</a:t>
            </a:r>
          </a:p>
          <a:p>
            <a:pPr marL="914400" lvl="2" indent="0">
              <a:buNone/>
            </a:pPr>
            <a:r>
              <a:rPr lang="en-US" dirty="0"/>
              <a:t>reference the source material.</a:t>
            </a:r>
            <a:endParaRPr lang="en-IN" dirty="0"/>
          </a:p>
        </p:txBody>
      </p:sp>
    </p:spTree>
    <p:extLst>
      <p:ext uri="{BB962C8B-B14F-4D97-AF65-F5344CB8AC3E}">
        <p14:creationId xmlns:p14="http://schemas.microsoft.com/office/powerpoint/2010/main" val="3525558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65169-495F-23AF-FE81-3F4F937D1142}"/>
              </a:ext>
            </a:extLst>
          </p:cNvPr>
          <p:cNvSpPr>
            <a:spLocks noGrp="1"/>
          </p:cNvSpPr>
          <p:nvPr>
            <p:ph type="title"/>
          </p:nvPr>
        </p:nvSpPr>
        <p:spPr/>
        <p:txBody>
          <a:bodyPr/>
          <a:lstStyle/>
          <a:p>
            <a:r>
              <a:rPr lang="en-IN" dirty="0"/>
              <a:t>Flow Diagram </a:t>
            </a:r>
          </a:p>
        </p:txBody>
      </p:sp>
      <p:pic>
        <p:nvPicPr>
          <p:cNvPr id="1030" name="Picture 6">
            <a:extLst>
              <a:ext uri="{FF2B5EF4-FFF2-40B4-BE49-F238E27FC236}">
                <a16:creationId xmlns:a16="http://schemas.microsoft.com/office/drawing/2014/main" id="{DD4F35C4-115C-CF46-CF90-C1C98C9DDE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1123" y="2527442"/>
            <a:ext cx="9616611" cy="2349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377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7B367-E315-913A-F110-E6D631743C0D}"/>
              </a:ext>
            </a:extLst>
          </p:cNvPr>
          <p:cNvSpPr>
            <a:spLocks noGrp="1"/>
          </p:cNvSpPr>
          <p:nvPr>
            <p:ph type="title"/>
          </p:nvPr>
        </p:nvSpPr>
        <p:spPr/>
        <p:txBody>
          <a:bodyPr/>
          <a:lstStyle/>
          <a:p>
            <a:r>
              <a:rPr lang="en-IN" dirty="0"/>
              <a:t>WORKFLOW</a:t>
            </a:r>
          </a:p>
        </p:txBody>
      </p:sp>
      <p:sp>
        <p:nvSpPr>
          <p:cNvPr id="4" name="Rectangle 1">
            <a:extLst>
              <a:ext uri="{FF2B5EF4-FFF2-40B4-BE49-F238E27FC236}">
                <a16:creationId xmlns:a16="http://schemas.microsoft.com/office/drawing/2014/main" id="{6AD1B62F-389D-ADB6-52FC-DF9829DE052F}"/>
              </a:ext>
            </a:extLst>
          </p:cNvPr>
          <p:cNvSpPr>
            <a:spLocks noGrp="1" noChangeArrowheads="1"/>
          </p:cNvSpPr>
          <p:nvPr>
            <p:ph idx="1"/>
          </p:nvPr>
        </p:nvSpPr>
        <p:spPr bwMode="auto">
          <a:xfrm>
            <a:off x="838200" y="1568713"/>
            <a:ext cx="10804451"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User Query</a:t>
            </a:r>
            <a:r>
              <a:rPr kumimoji="0" lang="en-US" altLang="en-US" sz="1600" b="0" i="0" u="none" strike="noStrike" cap="none" normalizeH="0" baseline="0" dirty="0">
                <a:ln>
                  <a:noFill/>
                </a:ln>
                <a:solidFill>
                  <a:schemeClr val="tx1"/>
                </a:solidFill>
                <a:effectLst/>
                <a:latin typeface="Arial" panose="020B0604020202020204" pitchFamily="34" charset="0"/>
              </a:rPr>
              <a: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	Users interact with the system by submitting their queries through the user interface, built with Flask. This interface acts as a bridge between the user and the backend system.</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PDF Content Chunks</a:t>
            </a:r>
            <a:r>
              <a:rPr kumimoji="0" lang="en-US" altLang="en-US" sz="1600" b="0" i="0" u="none" strike="noStrike" cap="none" normalizeH="0" baseline="0" dirty="0">
                <a:ln>
                  <a:noFill/>
                </a:ln>
                <a:solidFill>
                  <a:schemeClr val="tx1"/>
                </a:solidFill>
                <a:effectLst/>
                <a:latin typeface="Arial" panose="020B0604020202020204" pitchFamily="34" charset="0"/>
              </a:rPr>
              <a: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	Uploaded PDFs are divided into smaller, manageable chunks and stored in </a:t>
            </a:r>
            <a:r>
              <a:rPr kumimoji="0" lang="en-US" altLang="en-US" sz="1600" b="0" i="0" u="none" strike="noStrike" cap="none" normalizeH="0" baseline="0" dirty="0" err="1">
                <a:ln>
                  <a:noFill/>
                </a:ln>
                <a:solidFill>
                  <a:schemeClr val="tx1"/>
                </a:solidFill>
                <a:effectLst/>
                <a:latin typeface="Arial" panose="020B0604020202020204" pitchFamily="34" charset="0"/>
              </a:rPr>
              <a:t>Qdrant</a:t>
            </a:r>
            <a:r>
              <a:rPr kumimoji="0" lang="en-US" altLang="en-US" sz="1600" b="0" i="0" u="none" strike="noStrike" cap="none" normalizeH="0" baseline="0" dirty="0">
                <a:ln>
                  <a:noFill/>
                </a:ln>
                <a:solidFill>
                  <a:schemeClr val="tx1"/>
                </a:solidFill>
                <a:effectLst/>
                <a:latin typeface="Arial" panose="020B0604020202020204" pitchFamily="34" charset="0"/>
              </a:rPr>
              <a:t>, a high-performance vector database. This database enables efficient similarity searches to identify the most relevant chunks of text based on the user's query.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Chunk Selection</a:t>
            </a:r>
            <a:r>
              <a:rPr kumimoji="0" lang="en-US" altLang="en-US" sz="1600" b="0" i="0" u="none" strike="noStrike" cap="none" normalizeH="0" baseline="0" dirty="0">
                <a:ln>
                  <a:noFill/>
                </a:ln>
                <a:solidFill>
                  <a:schemeClr val="tx1"/>
                </a:solidFill>
                <a:effectLst/>
                <a:latin typeface="Arial" panose="020B0604020202020204" pitchFamily="34" charset="0"/>
              </a:rPr>
              <a: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	When a user query is submitted, the system retrieves the </a:t>
            </a:r>
            <a:r>
              <a:rPr kumimoji="0" lang="en-US" altLang="en-US" sz="1600" b="1" i="0" u="none" strike="noStrike" cap="none" normalizeH="0" baseline="0" dirty="0">
                <a:ln>
                  <a:noFill/>
                </a:ln>
                <a:solidFill>
                  <a:schemeClr val="tx1"/>
                </a:solidFill>
                <a:effectLst/>
                <a:latin typeface="Arial" panose="020B0604020202020204" pitchFamily="34" charset="0"/>
              </a:rPr>
              <a:t>most similar chunk</a:t>
            </a:r>
            <a:r>
              <a:rPr kumimoji="0" lang="en-US" altLang="en-US" sz="1600" b="0" i="0" u="none" strike="noStrike" cap="none" normalizeH="0" baseline="0" dirty="0">
                <a:ln>
                  <a:noFill/>
                </a:ln>
                <a:solidFill>
                  <a:schemeClr val="tx1"/>
                </a:solidFill>
                <a:effectLst/>
                <a:latin typeface="Arial" panose="020B0604020202020204" pitchFamily="34" charset="0"/>
              </a:rPr>
              <a:t> from </a:t>
            </a:r>
            <a:r>
              <a:rPr kumimoji="0" lang="en-US" altLang="en-US" sz="1600" b="0" i="0" u="none" strike="noStrike" cap="none" normalizeH="0" baseline="0" dirty="0" err="1">
                <a:ln>
                  <a:noFill/>
                </a:ln>
                <a:solidFill>
                  <a:schemeClr val="tx1"/>
                </a:solidFill>
                <a:effectLst/>
                <a:latin typeface="Arial" panose="020B0604020202020204" pitchFamily="34" charset="0"/>
              </a:rPr>
              <a:t>Qdrant</a:t>
            </a:r>
            <a:r>
              <a:rPr kumimoji="0" lang="en-US" altLang="en-US" sz="1600" b="0" i="0" u="none" strike="noStrike" cap="none" normalizeH="0" baseline="0" dirty="0">
                <a:ln>
                  <a:noFill/>
                </a:ln>
                <a:solidFill>
                  <a:schemeClr val="tx1"/>
                </a:solidFill>
                <a:effectLst/>
                <a:latin typeface="Arial" panose="020B0604020202020204" pitchFamily="34" charset="0"/>
              </a:rPr>
              <a:t> using vector similarity matching. This step ensures that the LLM receives the most relevant part of the document to process alongside the query.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Prompt Engineering</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lang="en-US" altLang="en-US" sz="1600" dirty="0">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To enhance the LLM's performance, a </a:t>
            </a:r>
            <a:r>
              <a:rPr kumimoji="0" lang="en-US" altLang="en-US" sz="1600" b="1" i="0" u="none" strike="noStrike" cap="none" normalizeH="0" baseline="0" dirty="0">
                <a:ln>
                  <a:noFill/>
                </a:ln>
                <a:solidFill>
                  <a:schemeClr val="tx1"/>
                </a:solidFill>
                <a:effectLst/>
                <a:latin typeface="Arial" panose="020B0604020202020204" pitchFamily="34" charset="0"/>
              </a:rPr>
              <a:t>default prompt</a:t>
            </a:r>
            <a:r>
              <a:rPr kumimoji="0" lang="en-US" altLang="en-US" sz="1600" b="0" i="0" u="none" strike="noStrike" cap="none" normalizeH="0" baseline="0" dirty="0">
                <a:ln>
                  <a:noFill/>
                </a:ln>
                <a:solidFill>
                  <a:schemeClr val="tx1"/>
                </a:solidFill>
                <a:effectLst/>
                <a:latin typeface="Arial" panose="020B0604020202020204" pitchFamily="34" charset="0"/>
              </a:rPr>
              <a:t> is combined with the user query and the selected PDF chunk. This default prompt acts as contextual guidance, providing the LLM with background knowledge or instructions about how to interpret the data and formulate responses.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9043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5D185-998A-888D-2EAD-24CA8D76A70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97E0908-A179-551A-97F5-A4BAAB4D381E}"/>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LLM Response Generation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The combined input (user query + selected chunk + default prompt) is sent to Gemini AI. Gemini processes this input and generates a </a:t>
            </a:r>
            <a:r>
              <a:rPr kumimoji="0" lang="en-US" altLang="en-US" sz="1800" b="1" i="0" u="none" strike="noStrike" cap="none" normalizeH="0" baseline="0" dirty="0">
                <a:ln>
                  <a:noFill/>
                </a:ln>
                <a:solidFill>
                  <a:schemeClr val="tx1"/>
                </a:solidFill>
                <a:effectLst/>
                <a:latin typeface="Arial" panose="020B0604020202020204" pitchFamily="34" charset="0"/>
              </a:rPr>
              <a:t>precise, contextually accurate response</a:t>
            </a:r>
            <a:r>
              <a:rPr kumimoji="0" lang="en-US" altLang="en-US" sz="1800" b="0" i="0" u="none" strike="noStrike" cap="none" normalizeH="0" baseline="0" dirty="0">
                <a:ln>
                  <a:noFill/>
                </a:ln>
                <a:solidFill>
                  <a:schemeClr val="tx1"/>
                </a:solidFill>
                <a:effectLst/>
                <a:latin typeface="Arial" panose="020B0604020202020204" pitchFamily="34" charset="0"/>
              </a:rPr>
              <a:t>, tailored to the user's query and the content of the document.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Frontend Display</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The response generated by Gemini AI is transmitted back to the Flask interface, where it is presented to the user seamlessly.</a:t>
            </a:r>
          </a:p>
          <a:p>
            <a:endParaRPr lang="en-IN" dirty="0"/>
          </a:p>
        </p:txBody>
      </p:sp>
    </p:spTree>
    <p:extLst>
      <p:ext uri="{BB962C8B-B14F-4D97-AF65-F5344CB8AC3E}">
        <p14:creationId xmlns:p14="http://schemas.microsoft.com/office/powerpoint/2010/main" val="2337566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D69C-D4A1-D225-57C8-79D196363623}"/>
              </a:ext>
            </a:extLst>
          </p:cNvPr>
          <p:cNvSpPr>
            <a:spLocks noGrp="1"/>
          </p:cNvSpPr>
          <p:nvPr>
            <p:ph type="title"/>
          </p:nvPr>
        </p:nvSpPr>
        <p:spPr/>
        <p:txBody>
          <a:bodyPr/>
          <a:lstStyle/>
          <a:p>
            <a:r>
              <a:rPr lang="en-IN" dirty="0"/>
              <a:t>Architecture diagram</a:t>
            </a:r>
          </a:p>
        </p:txBody>
      </p:sp>
      <p:pic>
        <p:nvPicPr>
          <p:cNvPr id="3080" name="Picture 8">
            <a:extLst>
              <a:ext uri="{FF2B5EF4-FFF2-40B4-BE49-F238E27FC236}">
                <a16:creationId xmlns:a16="http://schemas.microsoft.com/office/drawing/2014/main" id="{BEFF6D7D-E8B5-D0F7-BD0D-93FC4C6B4E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3447" y="1489752"/>
            <a:ext cx="8784405" cy="4587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552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B927C-48B1-59C3-CF9A-02F115DA0490}"/>
              </a:ext>
            </a:extLst>
          </p:cNvPr>
          <p:cNvSpPr>
            <a:spLocks noGrp="1"/>
          </p:cNvSpPr>
          <p:nvPr>
            <p:ph type="title"/>
          </p:nvPr>
        </p:nvSpPr>
        <p:spPr/>
        <p:txBody>
          <a:bodyPr/>
          <a:lstStyle/>
          <a:p>
            <a:r>
              <a:rPr lang="en-IN" dirty="0"/>
              <a:t>Technologies </a:t>
            </a:r>
          </a:p>
        </p:txBody>
      </p:sp>
      <p:sp>
        <p:nvSpPr>
          <p:cNvPr id="3" name="Content Placeholder 2">
            <a:extLst>
              <a:ext uri="{FF2B5EF4-FFF2-40B4-BE49-F238E27FC236}">
                <a16:creationId xmlns:a16="http://schemas.microsoft.com/office/drawing/2014/main" id="{4B629CCD-09B4-69E5-9911-C5C0359861CB}"/>
              </a:ext>
            </a:extLst>
          </p:cNvPr>
          <p:cNvSpPr>
            <a:spLocks noGrp="1"/>
          </p:cNvSpPr>
          <p:nvPr>
            <p:ph idx="1"/>
          </p:nvPr>
        </p:nvSpPr>
        <p:spPr/>
        <p:txBody>
          <a:bodyPr>
            <a:normAutofit lnSpcReduction="10000"/>
          </a:bodyPr>
          <a:lstStyle/>
          <a:p>
            <a:r>
              <a:rPr lang="en-US" sz="1600" b="1" dirty="0"/>
              <a:t>Frontend</a:t>
            </a:r>
            <a:endParaRPr lang="en-US" sz="1600" dirty="0"/>
          </a:p>
          <a:p>
            <a:pPr marL="0" indent="0">
              <a:buNone/>
            </a:pPr>
            <a:r>
              <a:rPr lang="en-US" sz="1600" dirty="0"/>
              <a:t>	Flask: Lightweight and versatile framework for building the user interface which asks for user </a:t>
            </a:r>
            <a:r>
              <a:rPr lang="en-US" sz="1600" dirty="0" err="1"/>
              <a:t>Registeration</a:t>
            </a:r>
            <a:r>
              <a:rPr lang="en-US" sz="1600" dirty="0"/>
              <a:t>/Login.</a:t>
            </a:r>
          </a:p>
          <a:p>
            <a:r>
              <a:rPr lang="en-US" sz="1600" b="1" dirty="0"/>
              <a:t>Databases</a:t>
            </a:r>
            <a:endParaRPr lang="en-US" sz="1600" dirty="0"/>
          </a:p>
          <a:p>
            <a:pPr lvl="1"/>
            <a:r>
              <a:rPr lang="en-US" sz="1600" dirty="0"/>
              <a:t> </a:t>
            </a:r>
            <a:r>
              <a:rPr lang="en-US" sz="1600" dirty="0" err="1"/>
              <a:t>Qdrant</a:t>
            </a:r>
            <a:r>
              <a:rPr lang="en-US" sz="1600" dirty="0"/>
              <a:t>: Vector database for storing PDF chunks for a particular PDF. </a:t>
            </a:r>
          </a:p>
          <a:p>
            <a:pPr lvl="2"/>
            <a:r>
              <a:rPr lang="en-US" sz="1600" dirty="0"/>
              <a:t>Key Features: High-performance similarity search, scalability, and efficiency. </a:t>
            </a:r>
          </a:p>
          <a:p>
            <a:pPr marL="914400" lvl="2" indent="0">
              <a:buNone/>
            </a:pPr>
            <a:endParaRPr lang="en-US" sz="1600" dirty="0"/>
          </a:p>
          <a:p>
            <a:pPr lvl="1"/>
            <a:r>
              <a:rPr lang="en-US" sz="1600" dirty="0" err="1"/>
              <a:t>Firestore</a:t>
            </a:r>
            <a:r>
              <a:rPr lang="en-US" sz="1600" dirty="0"/>
              <a:t>: Purpose: </a:t>
            </a:r>
            <a:r>
              <a:rPr lang="en-IN" sz="1600" dirty="0"/>
              <a:t>A NoSQL database for storing</a:t>
            </a:r>
            <a:r>
              <a:rPr lang="en-US" sz="1600" dirty="0"/>
              <a:t> user data, queries/prompts, responses, and conversation history. </a:t>
            </a:r>
          </a:p>
          <a:p>
            <a:pPr lvl="2"/>
            <a:r>
              <a:rPr lang="en-US" sz="1600" dirty="0"/>
              <a:t>Key Features: Real-time database, easy integration, and secure.</a:t>
            </a:r>
          </a:p>
          <a:p>
            <a:r>
              <a:rPr lang="en-US" sz="1700" b="1" dirty="0"/>
              <a:t>Gemini API</a:t>
            </a:r>
            <a:br>
              <a:rPr lang="en-US" sz="1700" dirty="0"/>
            </a:br>
            <a:r>
              <a:rPr lang="en-US" sz="1700" dirty="0"/>
              <a:t>	Used for advanced language understanding and generating responses based on user queries and relevant content chunks.</a:t>
            </a:r>
          </a:p>
          <a:p>
            <a:pPr lvl="2"/>
            <a:r>
              <a:rPr lang="en-US" sz="1600" dirty="0"/>
              <a:t>Key Features: Context-aware responses and Combines user queries with selected document chunks for precise answers.</a:t>
            </a:r>
          </a:p>
          <a:p>
            <a:pPr algn="just"/>
            <a:r>
              <a:rPr lang="en-US" sz="1600" b="1" dirty="0">
                <a:ea typeface="Google Sans" panose="020B0604020202020204" charset="0"/>
                <a:cs typeface="Google Sans" panose="020B0604020202020204" charset="0"/>
              </a:rPr>
              <a:t>Security</a:t>
            </a:r>
          </a:p>
          <a:p>
            <a:pPr marL="0" indent="0" algn="just">
              <a:buNone/>
            </a:pPr>
            <a:r>
              <a:rPr lang="en-US" sz="1600" dirty="0">
                <a:ea typeface="Google Sans" panose="020B0604020202020204" charset="0"/>
                <a:cs typeface="Google Sans" panose="020B0604020202020204" charset="0"/>
              </a:rPr>
              <a:t>	Firebase Authentication: Ensures secure user login via SSO or email/password.</a:t>
            </a:r>
            <a:r>
              <a:rPr lang="en-IN" sz="1600" dirty="0">
                <a:ea typeface="Google Sans" panose="020B0604020202020204" charset="0"/>
                <a:cs typeface="Google Sans" panose="020B0604020202020204" charset="0"/>
              </a:rPr>
              <a:t>a seamless and interactive UI/UX.</a:t>
            </a:r>
          </a:p>
          <a:p>
            <a:pPr marL="914400" lvl="2" indent="0">
              <a:buNone/>
            </a:pPr>
            <a:endParaRPr lang="en-US" sz="1600" dirty="0"/>
          </a:p>
          <a:p>
            <a:pPr lvl="2"/>
            <a:endParaRPr lang="en-US" sz="1600" dirty="0"/>
          </a:p>
          <a:p>
            <a:pPr lvl="2"/>
            <a:endParaRPr lang="en-IN" sz="1600" dirty="0"/>
          </a:p>
        </p:txBody>
      </p:sp>
    </p:spTree>
    <p:extLst>
      <p:ext uri="{BB962C8B-B14F-4D97-AF65-F5344CB8AC3E}">
        <p14:creationId xmlns:p14="http://schemas.microsoft.com/office/powerpoint/2010/main" val="399029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63880-63ED-113A-5B6B-8014CF57D69C}"/>
              </a:ext>
            </a:extLst>
          </p:cNvPr>
          <p:cNvSpPr>
            <a:spLocks noGrp="1"/>
          </p:cNvSpPr>
          <p:nvPr>
            <p:ph type="title"/>
          </p:nvPr>
        </p:nvSpPr>
        <p:spPr/>
        <p:txBody>
          <a:bodyPr>
            <a:normAutofit fontScale="90000"/>
          </a:bodyPr>
          <a:lstStyle/>
          <a:p>
            <a:br>
              <a:rPr lang="en-US" dirty="0"/>
            </a:br>
            <a:r>
              <a:rPr lang="en-US" dirty="0"/>
              <a:t>Core Functionalities of Gemini AI</a:t>
            </a:r>
            <a:br>
              <a:rPr lang="en-US" dirty="0"/>
            </a:br>
            <a:endParaRPr lang="en-IN" dirty="0"/>
          </a:p>
        </p:txBody>
      </p:sp>
      <p:sp>
        <p:nvSpPr>
          <p:cNvPr id="3" name="Content Placeholder 2">
            <a:extLst>
              <a:ext uri="{FF2B5EF4-FFF2-40B4-BE49-F238E27FC236}">
                <a16:creationId xmlns:a16="http://schemas.microsoft.com/office/drawing/2014/main" id="{30AA8954-532D-F7CE-22D4-8CEEDE8BEF88}"/>
              </a:ext>
            </a:extLst>
          </p:cNvPr>
          <p:cNvSpPr>
            <a:spLocks noGrp="1"/>
          </p:cNvSpPr>
          <p:nvPr>
            <p:ph idx="1"/>
          </p:nvPr>
        </p:nvSpPr>
        <p:spPr/>
        <p:txBody>
          <a:bodyPr>
            <a:normAutofit lnSpcReduction="10000"/>
          </a:bodyPr>
          <a:lstStyle/>
          <a:p>
            <a:pPr>
              <a:buFont typeface="+mj-lt"/>
              <a:buAutoNum type="arabicPeriod"/>
            </a:pPr>
            <a:r>
              <a:rPr lang="en-US" sz="1900" b="1" dirty="0"/>
              <a:t>User Prompt Analysis</a:t>
            </a:r>
            <a:r>
              <a:rPr lang="en-US" sz="1900" dirty="0"/>
              <a:t>:</a:t>
            </a:r>
          </a:p>
          <a:p>
            <a:pPr marL="742950" lvl="1" indent="-285750">
              <a:buFont typeface="+mj-lt"/>
              <a:buAutoNum type="arabicPeriod"/>
            </a:pPr>
            <a:r>
              <a:rPr lang="en-US" sz="1900" dirty="0"/>
              <a:t>Gemini AI processes user queries and understands their intent using natural language processing (NLP).</a:t>
            </a:r>
          </a:p>
          <a:p>
            <a:pPr marL="742950" lvl="1" indent="-285750">
              <a:buFont typeface="+mj-lt"/>
              <a:buAutoNum type="arabicPeriod"/>
            </a:pPr>
            <a:r>
              <a:rPr lang="en-US" sz="1900" dirty="0"/>
              <a:t>It ensures accurate comprehension of complex or ambiguous user inputs.</a:t>
            </a:r>
          </a:p>
          <a:p>
            <a:pPr>
              <a:buFont typeface="+mj-lt"/>
              <a:buAutoNum type="arabicPeriod"/>
            </a:pPr>
            <a:r>
              <a:rPr lang="en-US" sz="1900" b="1" dirty="0"/>
              <a:t>Context-Aware Chunk Retrieval</a:t>
            </a:r>
            <a:r>
              <a:rPr lang="en-US" sz="1900" dirty="0"/>
              <a:t>:</a:t>
            </a:r>
          </a:p>
          <a:p>
            <a:pPr marL="742950" lvl="1" indent="-285750">
              <a:buFont typeface="+mj-lt"/>
              <a:buAutoNum type="arabicPeriod"/>
            </a:pPr>
            <a:r>
              <a:rPr lang="en-US" sz="1900" dirty="0"/>
              <a:t>Combines the user query with the most relevant chunk of text extracted from the uploaded PDF.</a:t>
            </a:r>
          </a:p>
          <a:p>
            <a:pPr marL="742950" lvl="1" indent="-285750">
              <a:buFont typeface="+mj-lt"/>
              <a:buAutoNum type="arabicPeriod"/>
            </a:pPr>
            <a:r>
              <a:rPr lang="en-US" sz="1900" dirty="0"/>
              <a:t>Identifies the most similar chunk using vector similarity techniques powered by </a:t>
            </a:r>
            <a:r>
              <a:rPr lang="en-US" sz="1900" dirty="0" err="1"/>
              <a:t>Qdrant</a:t>
            </a:r>
            <a:r>
              <a:rPr lang="en-US" sz="1900" dirty="0"/>
              <a:t>.</a:t>
            </a:r>
          </a:p>
          <a:p>
            <a:pPr>
              <a:buFont typeface="+mj-lt"/>
              <a:buAutoNum type="arabicPeriod"/>
            </a:pPr>
            <a:r>
              <a:rPr lang="en-US" sz="1900" b="1" dirty="0"/>
              <a:t>Default Prompt Integration</a:t>
            </a:r>
            <a:r>
              <a:rPr lang="en-US" sz="1900" dirty="0"/>
              <a:t>:</a:t>
            </a:r>
          </a:p>
          <a:p>
            <a:pPr marL="742950" lvl="1" indent="-285750">
              <a:buFont typeface="+mj-lt"/>
              <a:buAutoNum type="arabicPeriod"/>
            </a:pPr>
            <a:r>
              <a:rPr lang="en-US" sz="1900" dirty="0"/>
              <a:t>Gemini AI incorporates a default prompt designed to guide and enhance its responses.</a:t>
            </a:r>
          </a:p>
          <a:p>
            <a:pPr marL="742950" lvl="1" indent="-285750">
              <a:buFont typeface="+mj-lt"/>
              <a:buAutoNum type="arabicPeriod"/>
            </a:pPr>
            <a:r>
              <a:rPr lang="en-US" sz="1900" dirty="0"/>
              <a:t>This ensures consistent, high-quality outputs tailored to the application's context.</a:t>
            </a:r>
          </a:p>
          <a:p>
            <a:pPr>
              <a:buFont typeface="+mj-lt"/>
              <a:buAutoNum type="arabicPeriod"/>
            </a:pPr>
            <a:r>
              <a:rPr lang="en-US" sz="1900" b="1" dirty="0"/>
              <a:t>Real-Time Query Resolution</a:t>
            </a:r>
            <a:r>
              <a:rPr lang="en-US" sz="1900" dirty="0"/>
              <a:t>:</a:t>
            </a:r>
          </a:p>
          <a:p>
            <a:pPr marL="742950" lvl="1" indent="-285750">
              <a:buFont typeface="+mj-lt"/>
              <a:buAutoNum type="arabicPeriod"/>
            </a:pPr>
            <a:r>
              <a:rPr lang="en-US" sz="1900" dirty="0"/>
              <a:t>Responds instantly to user prompts in the frontend.</a:t>
            </a:r>
          </a:p>
          <a:p>
            <a:pPr marL="742950" lvl="1" indent="-285750">
              <a:buFont typeface="+mj-lt"/>
              <a:buAutoNum type="arabicPeriod"/>
            </a:pPr>
            <a:r>
              <a:rPr lang="en-US" sz="1900" dirty="0"/>
              <a:t>Provides detailed, context-specific answers based on the combined query and PDF chunk.</a:t>
            </a:r>
          </a:p>
          <a:p>
            <a:endParaRPr lang="en-IN" dirty="0"/>
          </a:p>
        </p:txBody>
      </p:sp>
    </p:spTree>
    <p:extLst>
      <p:ext uri="{BB962C8B-B14F-4D97-AF65-F5344CB8AC3E}">
        <p14:creationId xmlns:p14="http://schemas.microsoft.com/office/powerpoint/2010/main" val="432278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19727-AD50-C82C-49C3-BEA99E169D93}"/>
              </a:ext>
            </a:extLst>
          </p:cNvPr>
          <p:cNvSpPr>
            <a:spLocks noGrp="1"/>
          </p:cNvSpPr>
          <p:nvPr>
            <p:ph type="title"/>
          </p:nvPr>
        </p:nvSpPr>
        <p:spPr/>
        <p:txBody>
          <a:bodyPr/>
          <a:lstStyle/>
          <a:p>
            <a:r>
              <a:rPr lang="en-IN" dirty="0"/>
              <a:t>THANK YOU</a:t>
            </a:r>
          </a:p>
        </p:txBody>
      </p:sp>
      <p:sp>
        <p:nvSpPr>
          <p:cNvPr id="3" name="Text Placeholder 2">
            <a:extLst>
              <a:ext uri="{FF2B5EF4-FFF2-40B4-BE49-F238E27FC236}">
                <a16:creationId xmlns:a16="http://schemas.microsoft.com/office/drawing/2014/main" id="{E3962E13-F2B6-1596-C085-E012BD31905A}"/>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02884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872</TotalTime>
  <Words>662</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Google Sans</vt:lpstr>
      <vt:lpstr>Office Theme</vt:lpstr>
      <vt:lpstr>AMCS-Hackathon</vt:lpstr>
      <vt:lpstr>Problem Statement</vt:lpstr>
      <vt:lpstr>Flow Diagram </vt:lpstr>
      <vt:lpstr>WORKFLOW</vt:lpstr>
      <vt:lpstr>PowerPoint Presentation</vt:lpstr>
      <vt:lpstr>Architecture diagram</vt:lpstr>
      <vt:lpstr>Technologies </vt:lpstr>
      <vt:lpstr> Core Functionalities of Gemini AI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Sreenidhi R</dc:creator>
  <cp:lastModifiedBy>Sreenidhi R</cp:lastModifiedBy>
  <cp:revision>4</cp:revision>
  <dcterms:created xsi:type="dcterms:W3CDTF">2024-12-25T15:32:58Z</dcterms:created>
  <dcterms:modified xsi:type="dcterms:W3CDTF">2024-12-26T06:17:13Z</dcterms:modified>
</cp:coreProperties>
</file>