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4" r:id="rId2"/>
    <p:sldId id="287" r:id="rId3"/>
    <p:sldId id="257" r:id="rId4"/>
    <p:sldId id="273" r:id="rId5"/>
    <p:sldId id="288" r:id="rId6"/>
    <p:sldId id="289" r:id="rId7"/>
    <p:sldId id="27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015" userDrawn="1">
          <p15:clr>
            <a:srgbClr val="A4A3A4"/>
          </p15:clr>
        </p15:guide>
        <p15:guide id="4" pos="1272" userDrawn="1">
          <p15:clr>
            <a:srgbClr val="A4A3A4"/>
          </p15:clr>
        </p15:guide>
        <p15:guide id="5" orient="horz" pos="1706" userDrawn="1">
          <p15:clr>
            <a:srgbClr val="A4A3A4"/>
          </p15:clr>
        </p15:guide>
        <p15:guide id="6" orient="horz" pos="34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6E6E6"/>
    <a:srgbClr val="000000"/>
    <a:srgbClr val="E60012"/>
    <a:srgbClr val="2E2D33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94660"/>
  </p:normalViewPr>
  <p:slideViewPr>
    <p:cSldViewPr showGuides="1">
      <p:cViewPr varScale="1">
        <p:scale>
          <a:sx n="68" d="100"/>
          <a:sy n="68" d="100"/>
        </p:scale>
        <p:origin x="738" y="60"/>
      </p:cViewPr>
      <p:guideLst>
        <p:guide orient="horz" pos="2160"/>
        <p:guide pos="3840"/>
        <p:guide pos="7015"/>
        <p:guide pos="1272"/>
        <p:guide orient="horz" pos="1706"/>
        <p:guide orient="horz" pos="34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84484-2988-42FB-B147-8B837A85EE48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20ABE-D440-44C1-9073-441D983D3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0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8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0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16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86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2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3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4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9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0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3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970-EE55-4358-A4BB-629BE5FFEF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9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B970-EE55-4358-A4BB-629BE5FFEFAD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5E4D7-F9B0-4F76-A9DE-EA7526A1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4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861500" y="-805500"/>
            <a:ext cx="8469000" cy="8469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074950" y="-592050"/>
            <a:ext cx="8042100" cy="80421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3574753" y="2588421"/>
            <a:ext cx="5001060" cy="53340"/>
            <a:chOff x="3473153" y="1615665"/>
            <a:chExt cx="5001060" cy="53340"/>
          </a:xfrm>
        </p:grpSpPr>
        <p:grpSp>
          <p:nvGrpSpPr>
            <p:cNvPr id="42" name="组合 41"/>
            <p:cNvGrpSpPr/>
            <p:nvPr/>
          </p:nvGrpSpPr>
          <p:grpSpPr>
            <a:xfrm>
              <a:off x="347315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3836010" y="1629000"/>
                <a:ext cx="162000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836010" y="1682340"/>
                <a:ext cx="1620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6854213" y="1615665"/>
              <a:ext cx="1620000" cy="53340"/>
              <a:chOff x="3836010" y="1629000"/>
              <a:chExt cx="1620000" cy="5334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3836010" y="1629000"/>
                <a:ext cx="1620000" cy="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3836010" y="1682340"/>
                <a:ext cx="1620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文本框 54"/>
          <p:cNvSpPr txBox="1"/>
          <p:nvPr/>
        </p:nvSpPr>
        <p:spPr>
          <a:xfrm rot="5400000">
            <a:off x="5746371" y="6215985"/>
            <a:ext cx="69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820381" y="2075156"/>
            <a:ext cx="319500" cy="792801"/>
            <a:chOff x="1820381" y="2075156"/>
            <a:chExt cx="319500" cy="792801"/>
          </a:xfrm>
        </p:grpSpPr>
        <p:sp>
          <p:nvSpPr>
            <p:cNvPr id="57" name="椭圆 56"/>
            <p:cNvSpPr/>
            <p:nvPr/>
          </p:nvSpPr>
          <p:spPr>
            <a:xfrm>
              <a:off x="1975944" y="2075156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820381" y="2331550"/>
              <a:ext cx="295688" cy="29568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820381" y="2704020"/>
              <a:ext cx="163937" cy="163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9900088" y="5049000"/>
            <a:ext cx="163937" cy="1639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9687375" y="5324444"/>
            <a:ext cx="295688" cy="2956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9539737" y="5696914"/>
            <a:ext cx="163937" cy="1639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57" y="1163728"/>
            <a:ext cx="1443937" cy="16231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20646" y="3038037"/>
            <a:ext cx="3750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ARIMA-ARCH Model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AA926-4B20-48C8-BA10-5F2F23236A70}"/>
              </a:ext>
            </a:extLst>
          </p:cNvPr>
          <p:cNvSpPr txBox="1"/>
          <p:nvPr/>
        </p:nvSpPr>
        <p:spPr>
          <a:xfrm>
            <a:off x="3396000" y="4124115"/>
            <a:ext cx="574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Bomin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--Jing Zhang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--Kanika Sharma                 --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Ziyao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Wang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780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7753">
            <a:off x="1883947" y="1851045"/>
            <a:ext cx="3059617" cy="274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20"/>
          <p:cNvSpPr txBox="1"/>
          <p:nvPr/>
        </p:nvSpPr>
        <p:spPr>
          <a:xfrm flipH="1">
            <a:off x="3852703" y="2941328"/>
            <a:ext cx="6632356" cy="926087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5418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细黑一简体" panose="02010601030101010101" pitchFamily="2" charset="-122"/>
                <a:ea typeface="方正细黑一简体" panose="02010601030101010101" pitchFamily="2" charset="-122"/>
              </a:rPr>
              <a:t>ARCH Model</a:t>
            </a:r>
            <a:endParaRPr lang="zh-CN" altLang="en-US" sz="5418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56000" y="1361675"/>
            <a:ext cx="10109843" cy="4407325"/>
            <a:chOff x="1056000" y="1361675"/>
            <a:chExt cx="10109843" cy="4407325"/>
          </a:xfrm>
        </p:grpSpPr>
        <p:sp>
          <p:nvSpPr>
            <p:cNvPr id="16" name="矩形 15"/>
            <p:cNvSpPr/>
            <p:nvPr/>
          </p:nvSpPr>
          <p:spPr>
            <a:xfrm>
              <a:off x="1056000" y="1361675"/>
              <a:ext cx="10080313" cy="440732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36000" y="1361675"/>
              <a:ext cx="9929843" cy="4227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3251921" y="2074159"/>
            <a:ext cx="5904079" cy="26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Equal Variability: Homoscedasticity</a:t>
            </a: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Unequal Variability: Heteroscedasticity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Means any variability (around the mean) that is not homoscedasticity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Models must be developed for specific cases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00921" y="609319"/>
            <a:ext cx="54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Modeling Unequal Variability</a:t>
            </a:r>
            <a:endParaRPr lang="zh-CN" altLang="en-US" sz="3200" spc="600" dirty="0">
              <a:solidFill>
                <a:schemeClr val="tx1">
                  <a:lumMod val="95000"/>
                  <a:lumOff val="5000"/>
                </a:schemeClr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116000" y="1234715"/>
            <a:ext cx="3960000" cy="45719"/>
            <a:chOff x="4145550" y="1403281"/>
            <a:chExt cx="3960000" cy="4571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145550" y="1426140"/>
              <a:ext cx="396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405550" y="1403281"/>
              <a:ext cx="1440000" cy="4571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89600" y="6309000"/>
            <a:ext cx="412800" cy="108000"/>
            <a:chOff x="5909001" y="6309000"/>
            <a:chExt cx="412800" cy="108000"/>
          </a:xfrm>
          <a:solidFill>
            <a:schemeClr val="bg1">
              <a:lumMod val="7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59090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614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13801" y="63090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0636814" y="4121804"/>
            <a:ext cx="720000" cy="300260"/>
          </a:xfrm>
          <a:prstGeom prst="rect">
            <a:avLst/>
          </a:prstGeom>
          <a:solidFill>
            <a:srgbClr val="0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2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87500" y="4795289"/>
            <a:ext cx="9382100" cy="19762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66245" y="369000"/>
            <a:ext cx="4059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dirty="0"/>
              <a:t>Information in e</a:t>
            </a:r>
            <a:r>
              <a:rPr lang="en-US" altLang="zh-CN" sz="4400" baseline="30000" dirty="0"/>
              <a:t>2</a:t>
            </a:r>
            <a:endParaRPr lang="zh-CN" altLang="en-US" sz="4400" b="1" spc="600" dirty="0"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87500" y="4777289"/>
            <a:ext cx="9396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EF2F4-968C-4D89-BE36-02EE28FAA5EE}"/>
              </a:ext>
            </a:extLst>
          </p:cNvPr>
          <p:cNvSpPr txBox="1"/>
          <p:nvPr/>
        </p:nvSpPr>
        <p:spPr>
          <a:xfrm>
            <a:off x="2856000" y="1434878"/>
            <a:ext cx="9000000" cy="345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Let </a:t>
            </a:r>
            <a:r>
              <a:rPr lang="en-US" altLang="zh-CN" dirty="0">
                <a:latin typeface="Symbol" panose="05050102010706020507" pitchFamily="18" charset="2"/>
              </a:rPr>
              <a:t>e</a:t>
            </a:r>
            <a:r>
              <a:rPr lang="en-US" altLang="zh-CN" baseline="-25000" dirty="0"/>
              <a:t>t  </a:t>
            </a:r>
            <a:r>
              <a:rPr lang="en-US" altLang="zh-CN" sz="2800" dirty="0"/>
              <a:t>have the mean 0 and the variance  </a:t>
            </a:r>
            <a:r>
              <a:rPr lang="en-US" altLang="zh-CN" sz="2800" dirty="0" err="1">
                <a:latin typeface="Symbol" panose="05050102010706020507" pitchFamily="18" charset="2"/>
              </a:rPr>
              <a:t>s</a:t>
            </a:r>
            <a:r>
              <a:rPr lang="en-US" altLang="zh-CN" sz="2800" baseline="-25000" dirty="0" err="1"/>
              <a:t>t</a:t>
            </a:r>
            <a:r>
              <a:rPr lang="en-US" altLang="zh-CN" sz="2800" dirty="0" err="1"/>
              <a:t>.</a:t>
            </a:r>
            <a:endParaRPr lang="en-US" altLang="zh-CN" sz="2800" dirty="0"/>
          </a:p>
          <a:p>
            <a:pPr>
              <a:buFontTx/>
              <a:buNone/>
            </a:pPr>
            <a:endParaRPr lang="en-US" altLang="zh-CN" sz="2800" baseline="-25000" dirty="0"/>
          </a:p>
          <a:p>
            <a:r>
              <a:rPr lang="en-US" altLang="zh-CN" sz="2800" dirty="0"/>
              <a:t>Let e</a:t>
            </a:r>
            <a:r>
              <a:rPr lang="en-US" altLang="zh-CN" sz="2800" baseline="-25000" dirty="0"/>
              <a:t>t </a:t>
            </a:r>
            <a:r>
              <a:rPr lang="en-US" altLang="zh-CN" sz="2800" dirty="0"/>
              <a:t>be the residual of a model fitted.</a:t>
            </a:r>
            <a:br>
              <a:rPr lang="en-US" altLang="zh-CN" sz="2800" dirty="0"/>
            </a:br>
            <a:endParaRPr lang="en-US" altLang="zh-CN" sz="2800" dirty="0"/>
          </a:p>
          <a:p>
            <a:r>
              <a:rPr lang="en-US" altLang="zh-CN" sz="2800" dirty="0"/>
              <a:t>Then:</a:t>
            </a:r>
          </a:p>
          <a:p>
            <a:pPr lvl="1"/>
            <a:r>
              <a:rPr lang="en-US" altLang="zh-CN" sz="2400" dirty="0"/>
              <a:t>e</a:t>
            </a:r>
            <a:r>
              <a:rPr lang="en-US" altLang="zh-CN" sz="2400" baseline="-25000" dirty="0"/>
              <a:t>t</a:t>
            </a:r>
            <a:r>
              <a:rPr lang="en-US" altLang="zh-CN" sz="2400" baseline="30000" dirty="0"/>
              <a:t> </a:t>
            </a:r>
            <a:r>
              <a:rPr lang="en-US" altLang="zh-CN" sz="2400" dirty="0"/>
              <a:t>estimates </a:t>
            </a:r>
            <a:r>
              <a:rPr lang="en-US" altLang="zh-CN" dirty="0">
                <a:latin typeface="Symbol" panose="05050102010706020507" pitchFamily="18" charset="2"/>
              </a:rPr>
              <a:t>e</a:t>
            </a:r>
            <a:r>
              <a:rPr lang="en-US" altLang="zh-CN" baseline="-25000" dirty="0"/>
              <a:t>t</a:t>
            </a:r>
            <a:br>
              <a:rPr lang="en-US" altLang="zh-CN" baseline="-250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e</a:t>
            </a:r>
            <a:r>
              <a:rPr lang="en-US" altLang="zh-CN" sz="2400" baseline="-25000" dirty="0"/>
              <a:t>t</a:t>
            </a:r>
            <a:r>
              <a:rPr lang="en-US" altLang="zh-CN" sz="2400" baseline="30000" dirty="0"/>
              <a:t>2 </a:t>
            </a:r>
            <a:r>
              <a:rPr lang="en-US" altLang="zh-CN" sz="2400" dirty="0"/>
              <a:t>estimates the variance </a:t>
            </a:r>
            <a:r>
              <a:rPr lang="en-US" altLang="zh-CN" sz="2400" dirty="0">
                <a:latin typeface="Symbol" panose="05050102010706020507" pitchFamily="18" charset="2"/>
              </a:rPr>
              <a:t>s</a:t>
            </a:r>
            <a:r>
              <a:rPr lang="en-US" altLang="zh-CN" sz="2400" baseline="-25000" dirty="0"/>
              <a:t>t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.</a:t>
            </a:r>
            <a:endParaRPr lang="en-US" altLang="zh-CN" sz="2400" baseline="30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60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87500" y="5391375"/>
            <a:ext cx="9382100" cy="19762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81218" y="369000"/>
            <a:ext cx="542956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dirty="0"/>
              <a:t>ARCH Modeling of </a:t>
            </a:r>
            <a:r>
              <a:rPr lang="en-US" altLang="zh-CN" sz="4400" dirty="0">
                <a:latin typeface="Symbol" panose="05050102010706020507" pitchFamily="18" charset="2"/>
              </a:rPr>
              <a:t>s</a:t>
            </a:r>
            <a:r>
              <a:rPr lang="en-US" altLang="zh-CN" sz="4400" baseline="-25000" dirty="0"/>
              <a:t>t</a:t>
            </a:r>
            <a:r>
              <a:rPr lang="en-US" altLang="zh-CN" sz="4400" baseline="30000" dirty="0"/>
              <a:t>2</a:t>
            </a:r>
            <a:r>
              <a:rPr lang="en-US" altLang="zh-CN" sz="4000" dirty="0"/>
              <a:t>.</a:t>
            </a:r>
            <a:br>
              <a:rPr lang="en-US" altLang="zh-CN" sz="4000" baseline="30000" dirty="0"/>
            </a:br>
            <a:endParaRPr lang="zh-CN" altLang="en-US" sz="4400" b="1" spc="600" dirty="0"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87500" y="4777289"/>
            <a:ext cx="9396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EF2F4-968C-4D89-BE36-02EE28FAA5EE}"/>
              </a:ext>
            </a:extLst>
          </p:cNvPr>
          <p:cNvSpPr txBox="1"/>
          <p:nvPr/>
        </p:nvSpPr>
        <p:spPr>
          <a:xfrm>
            <a:off x="2856000" y="1434878"/>
            <a:ext cx="9000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· ARCH(1)</a:t>
            </a: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· ARCH as AR(1) on</a:t>
            </a:r>
            <a:endParaRPr lang="en-US" altLang="zh-CN" sz="2800" baseline="30000" dirty="0">
              <a:latin typeface="Symbol" panose="05050102010706020507" pitchFamily="18" charset="2"/>
            </a:endParaRPr>
          </a:p>
          <a:p>
            <a:endParaRPr lang="zh-CN" altLang="en-US" dirty="0"/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0A1D07A5-B723-4849-B376-C8912118B3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916088"/>
              </p:ext>
            </p:extLst>
          </p:nvPr>
        </p:nvGraphicFramePr>
        <p:xfrm>
          <a:off x="3848099" y="1995550"/>
          <a:ext cx="44958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965160" imgH="253800" progId="Equation.DSMT4">
                  <p:embed/>
                </p:oleObj>
              </mc:Choice>
              <mc:Fallback>
                <p:oleObj name="Equation" r:id="rId3" imgW="965160" imgH="253800" progId="Equation.DSMT4">
                  <p:embed/>
                  <p:pic>
                    <p:nvPicPr>
                      <p:cNvPr id="2052" name="Object 4">
                        <a:extLst>
                          <a:ext uri="{FF2B5EF4-FFF2-40B4-BE49-F238E27FC236}">
                            <a16:creationId xmlns:a16="http://schemas.microsoft.com/office/drawing/2014/main" id="{2FE38CA0-B88A-4137-84FD-5A568B7E81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099" y="1995550"/>
                        <a:ext cx="44958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E71D844F-CAF0-46C0-8880-DD4B16FD9D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266668"/>
              </p:ext>
            </p:extLst>
          </p:nvPr>
        </p:nvGraphicFramePr>
        <p:xfrm>
          <a:off x="6456000" y="3530487"/>
          <a:ext cx="24796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5" imgW="749160" imgH="241200" progId="Equation.DSMT4">
                  <p:embed/>
                </p:oleObj>
              </mc:Choice>
              <mc:Fallback>
                <p:oleObj name="Equation" r:id="rId5" imgW="749160" imgH="241200" progId="Equation.DSMT4">
                  <p:embed/>
                  <p:pic>
                    <p:nvPicPr>
                      <p:cNvPr id="2055" name="Object 7">
                        <a:extLst>
                          <a:ext uri="{FF2B5EF4-FFF2-40B4-BE49-F238E27FC236}">
                            <a16:creationId xmlns:a16="http://schemas.microsoft.com/office/drawing/2014/main" id="{E596F593-D672-4BA1-AA20-8D05090843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000" y="3530487"/>
                        <a:ext cx="247967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4D5911A8-7B73-4C9A-A74E-04F8BC64B7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066872"/>
              </p:ext>
            </p:extLst>
          </p:nvPr>
        </p:nvGraphicFramePr>
        <p:xfrm>
          <a:off x="2955494" y="4424750"/>
          <a:ext cx="55610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7" imgW="1193760" imgH="253800" progId="Equation.DSMT4">
                  <p:embed/>
                </p:oleObj>
              </mc:Choice>
              <mc:Fallback>
                <p:oleObj name="Equation" r:id="rId7" imgW="1193760" imgH="253800" progId="Equation.DSMT4">
                  <p:embed/>
                  <p:pic>
                    <p:nvPicPr>
                      <p:cNvPr id="2054" name="Object 6">
                        <a:extLst>
                          <a:ext uri="{FF2B5EF4-FFF2-40B4-BE49-F238E27FC236}">
                            <a16:creationId xmlns:a16="http://schemas.microsoft.com/office/drawing/2014/main" id="{AA9077CF-8800-4ABB-B562-E5B2F59CAE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494" y="4424750"/>
                        <a:ext cx="556101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37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87500" y="4795289"/>
            <a:ext cx="9382100" cy="19762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96000" y="0"/>
            <a:ext cx="3600000" cy="18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56000" y="486169"/>
            <a:ext cx="9225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Auto-Regressive Conditional Heteroscedasticity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" name="矩形 17"/>
          <p:cNvSpPr/>
          <p:nvPr/>
        </p:nvSpPr>
        <p:spPr>
          <a:xfrm>
            <a:off x="1387500" y="4777289"/>
            <a:ext cx="9396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5B57079-A4D2-4273-9403-8E41AD4B5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948406"/>
              </p:ext>
            </p:extLst>
          </p:nvPr>
        </p:nvGraphicFramePr>
        <p:xfrm>
          <a:off x="4107668" y="1429669"/>
          <a:ext cx="3941763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3" imgW="2057400" imgH="863280" progId="Equation.3">
                  <p:embed/>
                </p:oleObj>
              </mc:Choice>
              <mc:Fallback>
                <p:oleObj name="Equation" r:id="rId3" imgW="2057400" imgH="863280" progId="Equation.3">
                  <p:embed/>
                  <p:pic>
                    <p:nvPicPr>
                      <p:cNvPr id="2050" name="Object 3">
                        <a:extLst>
                          <a:ext uri="{FF2B5EF4-FFF2-40B4-BE49-F238E27FC236}">
                            <a16:creationId xmlns:a16="http://schemas.microsoft.com/office/drawing/2014/main" id="{A4485DF5-4B0D-431A-AF45-AB8082649F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7668" y="1429669"/>
                        <a:ext cx="3941763" cy="166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1C34FCF7-F730-4439-BF8C-7F9D7C31A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194019"/>
              </p:ext>
            </p:extLst>
          </p:nvPr>
        </p:nvGraphicFramePr>
        <p:xfrm>
          <a:off x="4037318" y="3218573"/>
          <a:ext cx="37687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5" imgW="1434960" imgH="279360" progId="Equation.3">
                  <p:embed/>
                </p:oleObj>
              </mc:Choice>
              <mc:Fallback>
                <p:oleObj name="Equation" r:id="rId5" imgW="1434960" imgH="279360" progId="Equation.3">
                  <p:embed/>
                  <p:pic>
                    <p:nvPicPr>
                      <p:cNvPr id="137221" name="Object 5">
                        <a:extLst>
                          <a:ext uri="{FF2B5EF4-FFF2-40B4-BE49-F238E27FC236}">
                            <a16:creationId xmlns:a16="http://schemas.microsoft.com/office/drawing/2014/main" id="{3953C007-CD89-454A-82F5-F181E21079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318" y="3218573"/>
                        <a:ext cx="3768725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478F465A-BBCC-47C7-8F83-144B46965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712245"/>
              </p:ext>
            </p:extLst>
          </p:nvPr>
        </p:nvGraphicFramePr>
        <p:xfrm>
          <a:off x="4037318" y="3904373"/>
          <a:ext cx="37338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r:id="rId7" imgW="1371600" imgH="279400" progId="Equation.3">
                  <p:embed/>
                </p:oleObj>
              </mc:Choice>
              <mc:Fallback>
                <p:oleObj r:id="rId7" imgW="1371600" imgH="279400" progId="Equation.3">
                  <p:embed/>
                  <p:pic>
                    <p:nvPicPr>
                      <p:cNvPr id="137223" name="Object 7">
                        <a:extLst>
                          <a:ext uri="{FF2B5EF4-FFF2-40B4-BE49-F238E27FC236}">
                            <a16:creationId xmlns:a16="http://schemas.microsoft.com/office/drawing/2014/main" id="{DF7DF493-BEB1-4A5F-B328-671322C06A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318" y="3904373"/>
                        <a:ext cx="37338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CAB4163-0EE1-463A-A996-78B17E777BF7}"/>
              </a:ext>
            </a:extLst>
          </p:cNvPr>
          <p:cNvSpPr txBox="1"/>
          <p:nvPr/>
        </p:nvSpPr>
        <p:spPr>
          <a:xfrm>
            <a:off x="2136000" y="5088071"/>
            <a:ext cx="45551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note as we are dealing with a variance </a:t>
            </a:r>
          </a:p>
          <a:p>
            <a:endParaRPr lang="zh-CN" altLang="en-US" dirty="0"/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BC736973-A5F3-4E84-A279-48AB540BD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497057"/>
              </p:ext>
            </p:extLst>
          </p:nvPr>
        </p:nvGraphicFramePr>
        <p:xfrm>
          <a:off x="4092880" y="5660474"/>
          <a:ext cx="36576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9" imgW="1155600" imgH="228600" progId="Equation.3">
                  <p:embed/>
                </p:oleObj>
              </mc:Choice>
              <mc:Fallback>
                <p:oleObj name="Equation" r:id="rId9" imgW="1155600" imgH="228600" progId="Equation.3">
                  <p:embed/>
                  <p:pic>
                    <p:nvPicPr>
                      <p:cNvPr id="3074" name="Object 3">
                        <a:extLst>
                          <a:ext uri="{FF2B5EF4-FFF2-40B4-BE49-F238E27FC236}">
                            <a16:creationId xmlns:a16="http://schemas.microsoft.com/office/drawing/2014/main" id="{DF2AB840-848A-407A-9719-417F8DF2E2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880" y="5660474"/>
                        <a:ext cx="3657600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182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996000" y="0"/>
            <a:ext cx="360000" cy="6858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76000" y="0"/>
            <a:ext cx="5016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5410650" y="1031850"/>
            <a:ext cx="2452035" cy="5156930"/>
            <a:chOff x="5258250" y="1050900"/>
            <a:chExt cx="2452035" cy="5156930"/>
          </a:xfrm>
        </p:grpSpPr>
        <p:sp>
          <p:nvSpPr>
            <p:cNvPr id="22" name="文本框 21"/>
            <p:cNvSpPr txBox="1"/>
            <p:nvPr/>
          </p:nvSpPr>
          <p:spPr>
            <a:xfrm>
              <a:off x="7039200" y="1050900"/>
              <a:ext cx="671085" cy="5156930"/>
            </a:xfrm>
            <a:custGeom>
              <a:avLst/>
              <a:gdLst>
                <a:gd name="connsiteX0" fmla="*/ 0 w 671085"/>
                <a:gd name="connsiteY0" fmla="*/ 0 h 5156930"/>
                <a:gd name="connsiteX1" fmla="*/ 671085 w 671085"/>
                <a:gd name="connsiteY1" fmla="*/ 0 h 5156930"/>
                <a:gd name="connsiteX2" fmla="*/ 671085 w 671085"/>
                <a:gd name="connsiteY2" fmla="*/ 5156930 h 5156930"/>
                <a:gd name="connsiteX3" fmla="*/ 0 w 671085"/>
                <a:gd name="connsiteY3" fmla="*/ 5156930 h 515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085" h="5156930">
                  <a:moveTo>
                    <a:pt x="0" y="0"/>
                  </a:moveTo>
                  <a:lnTo>
                    <a:pt x="671085" y="0"/>
                  </a:lnTo>
                  <a:lnTo>
                    <a:pt x="671085" y="5156930"/>
                  </a:lnTo>
                  <a:lnTo>
                    <a:pt x="0" y="51569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59500" dirty="0"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58250" y="1050900"/>
              <a:ext cx="1780950" cy="5156930"/>
            </a:xfrm>
            <a:custGeom>
              <a:avLst/>
              <a:gdLst>
                <a:gd name="connsiteX0" fmla="*/ 685004 w 1780950"/>
                <a:gd name="connsiteY0" fmla="*/ 0 h 5156930"/>
                <a:gd name="connsiteX1" fmla="*/ 1780950 w 1780950"/>
                <a:gd name="connsiteY1" fmla="*/ 0 h 5156930"/>
                <a:gd name="connsiteX2" fmla="*/ 1780950 w 1780950"/>
                <a:gd name="connsiteY2" fmla="*/ 5156930 h 5156930"/>
                <a:gd name="connsiteX3" fmla="*/ 1275818 w 1780950"/>
                <a:gd name="connsiteY3" fmla="*/ 5156930 h 5156930"/>
                <a:gd name="connsiteX4" fmla="*/ 1275818 w 1780950"/>
                <a:gd name="connsiteY4" fmla="*/ 916932 h 5156930"/>
                <a:gd name="connsiteX5" fmla="*/ 0 w 1780950"/>
                <a:gd name="connsiteY5" fmla="*/ 916932 h 515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0950" h="5156930">
                  <a:moveTo>
                    <a:pt x="685004" y="0"/>
                  </a:moveTo>
                  <a:lnTo>
                    <a:pt x="1780950" y="0"/>
                  </a:lnTo>
                  <a:lnTo>
                    <a:pt x="1780950" y="5156930"/>
                  </a:lnTo>
                  <a:lnTo>
                    <a:pt x="1275818" y="5156930"/>
                  </a:lnTo>
                  <a:lnTo>
                    <a:pt x="1275818" y="916932"/>
                  </a:lnTo>
                  <a:lnTo>
                    <a:pt x="0" y="9169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59500" dirty="0"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780054" y="3118079"/>
            <a:ext cx="25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Model on R</a:t>
            </a:r>
            <a:endParaRPr lang="zh-CN" altLang="en-US" sz="6000" dirty="0"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16000" y="5572996"/>
            <a:ext cx="3438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/>
              <a:t>Add Your Text Here.Your text and paste it here.Text or Copy Your text and paste it here</a:t>
            </a:r>
          </a:p>
        </p:txBody>
      </p:sp>
    </p:spTree>
    <p:extLst>
      <p:ext uri="{BB962C8B-B14F-4D97-AF65-F5344CB8AC3E}">
        <p14:creationId xmlns:p14="http://schemas.microsoft.com/office/powerpoint/2010/main" val="272215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144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方正细黑一简体</vt:lpstr>
      <vt:lpstr>迷你简汉真广标</vt:lpstr>
      <vt:lpstr>宋体</vt:lpstr>
      <vt:lpstr>微软雅黑</vt:lpstr>
      <vt:lpstr>Arial</vt:lpstr>
      <vt:lpstr>Calibri</vt:lpstr>
      <vt:lpstr>Calibri Light</vt:lpstr>
      <vt:lpstr>Symbol</vt:lpstr>
      <vt:lpstr>Times New Roman</vt:lpstr>
      <vt:lpstr>Office 主题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HP</cp:lastModifiedBy>
  <cp:revision>6</cp:revision>
  <dcterms:created xsi:type="dcterms:W3CDTF">2016-05-20T08:26:40Z</dcterms:created>
  <dcterms:modified xsi:type="dcterms:W3CDTF">2017-11-23T12:04:37Z</dcterms:modified>
  <cp:category>店铺： BOSSPPT顶尖职业文案</cp:category>
  <cp:contentStatus>BOSSPPT</cp:contentStatus>
</cp:coreProperties>
</file>