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9" r:id="rId3"/>
    <p:sldId id="257" r:id="rId4"/>
    <p:sldId id="258" r:id="rId5"/>
    <p:sldId id="259" r:id="rId6"/>
    <p:sldId id="261" r:id="rId7"/>
    <p:sldId id="262" r:id="rId8"/>
    <p:sldId id="263" r:id="rId9"/>
    <p:sldId id="267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CC"/>
    <a:srgbClr val="FF3399"/>
    <a:srgbClr val="FFCC99"/>
    <a:srgbClr val="FF3300"/>
    <a:srgbClr val="FF0000"/>
    <a:srgbClr val="D02800"/>
    <a:srgbClr val="990000"/>
    <a:srgbClr val="EF6D57"/>
    <a:srgbClr val="EE634C"/>
    <a:srgbClr val="EE63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4" autoAdjust="0"/>
    <p:restoredTop sz="94660"/>
  </p:normalViewPr>
  <p:slideViewPr>
    <p:cSldViewPr snapToGrid="0">
      <p:cViewPr varScale="1">
        <p:scale>
          <a:sx n="94" d="100"/>
          <a:sy n="9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89EA4-0617-475E-AB2D-B21F8F667A44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EE4E3B-7923-49BA-B44E-263AEA3329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4681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EE4E3B-7923-49BA-B44E-263AEA3329A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6211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27456B-E85D-B399-57F3-DD8069C39C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41B455C8-DBC9-4014-2B45-4C241E7417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76688D-27AB-E9C7-40EA-20556FD6B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1C47FB-09D8-833F-DBDF-054C6AFAD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99E5A3-3233-D3E3-3953-CD1880032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2822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4CFDBB-2B95-F697-952E-C30D24D5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E50C840-0EE2-7E46-7DC2-EB41EEC5C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C81819-455C-BC3B-6255-9EBAEC167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AC317F7-433D-536C-746E-D5E5A2BC1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DE4D7C-F853-D422-7BC8-712A025B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4641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3980D0F-FC80-6F34-E6D1-E79BC6258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9AC86F-36C1-75A8-EDE5-3C10FCF344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943BDA7-D359-9146-522E-629008307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19B90-4985-E865-5529-80D26181D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D56EA60-4364-59E5-C83B-D49666E97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3193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37F22B-DB2A-0FA2-ECA8-25D8C781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DA113DE-C802-D79C-3080-DA5A32C5B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06CFD1-C177-72BB-F7C8-F537446CC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BED846-F6CA-1FE1-E941-A8FBDCA5F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875AB2C-6735-D47C-FD6F-23E3480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68160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42F508-F235-3118-DC80-66F4D4BB3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814F0E-04A7-D7E5-79C2-130643B00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6618A5E-5AED-5CB4-66C1-C81A91B67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8758016-CBC4-9127-D78E-C3143756F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A8F060-F6FE-2AB2-A96E-1B551F1D4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42463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FA0BB4-8A41-0935-A81D-AA316CBB0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5D32C-5B63-C012-0E8C-D91389CB6D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CD1029-2DAB-1A6E-7E78-45595344C3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13532B-38CF-9C60-2B1A-FAAC543393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03CC486-7766-47C7-D96B-875ADEFE8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3DDAD9E-CC45-B9BE-6A73-78D17FDE1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296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527DC7-FBC0-6C22-5047-127156794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B1E73A9-0247-D454-8A1D-99E5D93FE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344510B-B93E-6590-982F-D93609240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61EDD3E-5183-A918-3D95-F0BD0CF79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F816C1F-DA4D-F93E-1372-9925149742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2BDAA3C-B3AA-0201-DAA5-1FBDAC00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117C62E-4B9B-4264-E9EE-52CB4FF35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0F01375-DDEF-EDBB-88B5-74A2FF057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1933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146D61-C0F7-80FC-E64D-EBD10A2B3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0F6E7AE-7EB3-7BFE-591C-3AC7F99C2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0CC8480-B838-9F21-4607-1335E089B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9A2C75A-F894-68A0-D169-F77E112A8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10284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65E42BF-0360-A348-6404-1632D6325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78BB165F-83AC-2013-A399-F53A68CA8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F1442FB-BA4D-6D1E-C914-83C9B5B67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5320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6B5FFC-0E2E-4A02-5FF7-C16221D1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722FD42-FFA8-58B7-5022-B63D5030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F7D52C-EF04-2B6A-DB65-B68B1B303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EE5957-6947-1CE2-0762-A1F83CDDD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6C5E646-DA7C-DBEE-F687-0BEE8BCFE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75274-3DA7-6E8F-59A8-4F87682F0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4161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D6758A-1564-8EDC-A439-2605906FF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3D7936E-77C1-C722-9350-4D0AC799B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217EB52-950A-3737-BEEE-84555EF9A1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9D33C99-8AA4-080E-3192-79D5F585F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B164539-3839-9039-506C-329A9A124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CD363B5-73E4-B409-B691-6745495B9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531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8449CC0-AA85-5982-FB72-90A91AE4E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2729B11-0643-BB28-AD3D-E907C10095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6AA12ED-B3B1-1776-9A3E-3C30112FA0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1A2F55-65E1-4BA5-B156-45E4184C64D5}" type="datetimeFigureOut">
              <a:rPr kumimoji="1" lang="ja-JP" altLang="en-US" smtClean="0"/>
              <a:t>2025/6/7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76021F9-7813-6503-EC74-55938A3E05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E52725-5D47-FEA5-ABF5-7DBA269B2D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C89578-704B-447E-97BE-FBD521F2F1C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60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microsoft.com/office/2007/relationships/hdphoto" Target="../media/hdphoto3.wdp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5stack.com/ja/arduino/m5unified/helloworld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sirfragles/ESP32-BLE-Mouse/tree/dev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kCat-fun/M5-BLE-Mous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手に持った携帯電話&#10;&#10;AI 生成コンテンツは誤りを含む可能性があります。">
            <a:extLst>
              <a:ext uri="{FF2B5EF4-FFF2-40B4-BE49-F238E27FC236}">
                <a16:creationId xmlns:a16="http://schemas.microsoft.com/office/drawing/2014/main" id="{B76BEC6A-2B3E-D39F-5E9F-7FED12DA50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24064"/>
          <a:stretch>
            <a:fillRect/>
          </a:stretch>
        </p:blipFill>
        <p:spPr>
          <a:xfrm>
            <a:off x="5275800" y="0"/>
            <a:ext cx="6916200" cy="6858000"/>
          </a:xfrm>
          <a:prstGeom prst="rect">
            <a:avLst/>
          </a:prstGeom>
        </p:spPr>
      </p:pic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9C53D3E4-31C7-F3C8-B62D-E854712A967E}"/>
              </a:ext>
            </a:extLst>
          </p:cNvPr>
          <p:cNvSpPr/>
          <p:nvPr/>
        </p:nvSpPr>
        <p:spPr>
          <a:xfrm>
            <a:off x="0" y="0"/>
            <a:ext cx="5275800" cy="6858000"/>
          </a:xfrm>
          <a:prstGeom prst="rect">
            <a:avLst/>
          </a:prstGeom>
          <a:solidFill>
            <a:srgbClr val="ED5A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直角三角形 11">
            <a:extLst>
              <a:ext uri="{FF2B5EF4-FFF2-40B4-BE49-F238E27FC236}">
                <a16:creationId xmlns:a16="http://schemas.microsoft.com/office/drawing/2014/main" id="{C83ABD2A-4AD3-5D91-0515-D7FC82DE12CA}"/>
              </a:ext>
            </a:extLst>
          </p:cNvPr>
          <p:cNvSpPr/>
          <p:nvPr/>
        </p:nvSpPr>
        <p:spPr>
          <a:xfrm rot="5400000" flipH="1">
            <a:off x="2665950" y="2609850"/>
            <a:ext cx="6858000" cy="1638300"/>
          </a:xfrm>
          <a:prstGeom prst="rtTriangle">
            <a:avLst/>
          </a:prstGeom>
          <a:solidFill>
            <a:srgbClr val="ED5A4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6F15CC9-6D2A-3471-E9FB-9B4A2639E743}"/>
              </a:ext>
            </a:extLst>
          </p:cNvPr>
          <p:cNvSpPr txBox="1"/>
          <p:nvPr/>
        </p:nvSpPr>
        <p:spPr>
          <a:xfrm>
            <a:off x="76200" y="2844225"/>
            <a:ext cx="5831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M5StickC Plus</a:t>
            </a:r>
            <a:r>
              <a:rPr kumimoji="1" lang="ja-JP" altLang="en-US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で作る</a:t>
            </a:r>
            <a:r>
              <a:rPr kumimoji="1" lang="en-US" altLang="ja-JP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BLE</a:t>
            </a:r>
            <a:r>
              <a:rPr kumimoji="1" lang="ja-JP" altLang="en-US" sz="3200" b="1" dirty="0">
                <a:solidFill>
                  <a:schemeClr val="bg1">
                    <a:lumMod val="95000"/>
                  </a:schemeClr>
                </a:solidFill>
                <a:latin typeface="A P-OTF DriveFlux Min2 VF UL I" panose="020B0600070205080204" pitchFamily="34" charset="-128"/>
                <a:ea typeface="A P-OTF DriveFlux Min2 VF UL I" panose="020B0600070205080204" pitchFamily="34" charset="-128"/>
              </a:rPr>
              <a:t>マウス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CD860E1-245C-7055-1137-A8A3652A8676}"/>
              </a:ext>
            </a:extLst>
          </p:cNvPr>
          <p:cNvSpPr txBox="1"/>
          <p:nvPr/>
        </p:nvSpPr>
        <p:spPr>
          <a:xfrm>
            <a:off x="198120" y="3914140"/>
            <a:ext cx="5679440" cy="8672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ja-JP" altLang="en-US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日付：</a:t>
            </a:r>
            <a:r>
              <a:rPr kumimoji="1" lang="en-US" altLang="ja-JP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2025/6/10</a:t>
            </a:r>
          </a:p>
          <a:p>
            <a:pPr>
              <a:lnSpc>
                <a:spcPct val="120000"/>
              </a:lnSpc>
            </a:pPr>
            <a:r>
              <a:rPr lang="en-US" altLang="ja-JP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@</a:t>
            </a:r>
            <a:r>
              <a:rPr lang="ja-JP" altLang="en-US" sz="2200" b="1" dirty="0">
                <a:solidFill>
                  <a:schemeClr val="bg1">
                    <a:lumMod val="95000"/>
                  </a:schemeClr>
                </a:solidFill>
                <a:latin typeface="こぶりなゴシック Std W1" panose="020B0200000000000000" pitchFamily="34" charset="-128"/>
                <a:ea typeface="こぶりなゴシック Std W1" panose="020B0200000000000000" pitchFamily="34" charset="-128"/>
              </a:rPr>
              <a:t>塚田研 電子工作セミナー</a:t>
            </a:r>
            <a:endParaRPr kumimoji="1" lang="ja-JP" altLang="en-US" sz="2200" b="1" dirty="0">
              <a:solidFill>
                <a:schemeClr val="bg1">
                  <a:lumMod val="95000"/>
                </a:schemeClr>
              </a:solidFill>
              <a:latin typeface="こぶりなゴシック Std W1" panose="020B0200000000000000" pitchFamily="34" charset="-128"/>
              <a:ea typeface="こぶりなゴシック Std W1" panose="020B02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35814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9D9F-181A-2621-1C80-942D6A21B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9821914-BDC6-BBA2-A689-29E3E22EAF77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6E80F4B-1EB8-D9D8-266A-BC92FF972566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1813DD43-7077-1A29-62C1-03A849DD909E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701C98C3-7754-59C7-7C12-813198D3764D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5D5268C-44CA-BD5E-C7A7-447FE149B14B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9D79502-75B6-FACF-ED65-7FB35CE00653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操作方法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312827FE-A45D-D03C-36CE-6B7413028AE6}"/>
              </a:ext>
            </a:extLst>
          </p:cNvPr>
          <p:cNvGrpSpPr/>
          <p:nvPr/>
        </p:nvGrpSpPr>
        <p:grpSpPr>
          <a:xfrm>
            <a:off x="2812286" y="2397386"/>
            <a:ext cx="6567428" cy="3592692"/>
            <a:chOff x="3283387" y="2194186"/>
            <a:chExt cx="6567428" cy="3592692"/>
          </a:xfrm>
        </p:grpSpPr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230BA685-D63B-2247-C59D-76E58F582575}"/>
                </a:ext>
              </a:extLst>
            </p:cNvPr>
            <p:cNvSpPr txBox="1"/>
            <p:nvPr/>
          </p:nvSpPr>
          <p:spPr>
            <a:xfrm>
              <a:off x="3283387" y="2194186"/>
              <a:ext cx="1769230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上下移動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pic>
          <p:nvPicPr>
            <p:cNvPr id="2050" name="Picture 2" descr="M5StickC Plus">
              <a:extLst>
                <a:ext uri="{FF2B5EF4-FFF2-40B4-BE49-F238E27FC236}">
                  <a16:creationId xmlns:a16="http://schemas.microsoft.com/office/drawing/2014/main" id="{53AA6921-0E21-4530-1B80-6C6EF653DC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18280" y="2527214"/>
              <a:ext cx="4155440" cy="31165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2" name="Picture 4" descr="弧状両矢印イラスト｜無料イラスト・フリー素材なら「イラストAC」">
              <a:extLst>
                <a:ext uri="{FF2B5EF4-FFF2-40B4-BE49-F238E27FC236}">
                  <a16:creationId xmlns:a16="http://schemas.microsoft.com/office/drawing/2014/main" id="{87F3CE8B-4C4C-20D3-DB16-FCF1D85209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3" t="22154" r="24393" b="35411"/>
            <a:stretch>
              <a:fillRect/>
            </a:stretch>
          </p:blipFill>
          <p:spPr bwMode="auto">
            <a:xfrm rot="2345684">
              <a:off x="6650571" y="2503337"/>
              <a:ext cx="2194560" cy="103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4" descr="弧状両矢印イラスト｜無料イラスト・フリー素材なら「イラストAC」">
              <a:extLst>
                <a:ext uri="{FF2B5EF4-FFF2-40B4-BE49-F238E27FC236}">
                  <a16:creationId xmlns:a16="http://schemas.microsoft.com/office/drawing/2014/main" id="{C69FDD01-2AC5-D1D0-AA00-D272A0DF56E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23" t="22154" r="24393" b="35411"/>
            <a:stretch>
              <a:fillRect/>
            </a:stretch>
          </p:blipFill>
          <p:spPr bwMode="auto">
            <a:xfrm rot="19836803">
              <a:off x="4147795" y="2639698"/>
              <a:ext cx="2194560" cy="103426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637396C6-3D64-9BBD-B832-0861B74237F4}"/>
                </a:ext>
              </a:extLst>
            </p:cNvPr>
            <p:cNvCxnSpPr>
              <a:cxnSpLocks/>
            </p:cNvCxnSpPr>
            <p:nvPr/>
          </p:nvCxnSpPr>
          <p:spPr>
            <a:xfrm>
              <a:off x="5162537" y="2791953"/>
              <a:ext cx="2486685" cy="1921856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1915813-AFCA-7FC0-7807-A328DB8641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0120" y="2713023"/>
              <a:ext cx="3271520" cy="2121449"/>
            </a:xfrm>
            <a:prstGeom prst="line">
              <a:avLst/>
            </a:prstGeom>
            <a:ln w="57150">
              <a:solidFill>
                <a:srgbClr val="FF33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9A11D6C-61FD-4570-4099-A6306E2C9205}"/>
                </a:ext>
              </a:extLst>
            </p:cNvPr>
            <p:cNvSpPr txBox="1"/>
            <p:nvPr/>
          </p:nvSpPr>
          <p:spPr>
            <a:xfrm>
              <a:off x="8081585" y="2194186"/>
              <a:ext cx="1769230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左右移動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cxnSp>
          <p:nvCxnSpPr>
            <p:cNvPr id="29" name="直線矢印コネクタ 28">
              <a:extLst>
                <a:ext uri="{FF2B5EF4-FFF2-40B4-BE49-F238E27FC236}">
                  <a16:creationId xmlns:a16="http://schemas.microsoft.com/office/drawing/2014/main" id="{DC6C2E61-E204-72A9-E31A-75DFD322BE3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89422" y="4340049"/>
              <a:ext cx="836498" cy="780591"/>
            </a:xfrm>
            <a:prstGeom prst="straightConnector1">
              <a:avLst/>
            </a:prstGeom>
            <a:ln w="76200">
              <a:solidFill>
                <a:srgbClr val="FFCC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テキスト ボックス 30">
              <a:extLst>
                <a:ext uri="{FF2B5EF4-FFF2-40B4-BE49-F238E27FC236}">
                  <a16:creationId xmlns:a16="http://schemas.microsoft.com/office/drawing/2014/main" id="{A10A153C-31CC-35F6-696B-EC0C7B290D4B}"/>
                </a:ext>
              </a:extLst>
            </p:cNvPr>
            <p:cNvSpPr txBox="1"/>
            <p:nvPr/>
          </p:nvSpPr>
          <p:spPr>
            <a:xfrm>
              <a:off x="5664008" y="5108615"/>
              <a:ext cx="2123823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左クリック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sp>
          <p:nvSpPr>
            <p:cNvPr id="32" name="テキスト ボックス 31">
              <a:extLst>
                <a:ext uri="{FF2B5EF4-FFF2-40B4-BE49-F238E27FC236}">
                  <a16:creationId xmlns:a16="http://schemas.microsoft.com/office/drawing/2014/main" id="{6EE54A4B-9693-BE84-4257-C6A6307E52AB}"/>
                </a:ext>
              </a:extLst>
            </p:cNvPr>
            <p:cNvSpPr txBox="1"/>
            <p:nvPr/>
          </p:nvSpPr>
          <p:spPr>
            <a:xfrm>
              <a:off x="7690610" y="4554459"/>
              <a:ext cx="2123823" cy="6782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ja-JP" altLang="en-US" sz="2800" dirty="0">
                  <a:latin typeface="03スマートフォントUI" panose="02000600000000000000" pitchFamily="50" charset="-128"/>
                  <a:ea typeface="03スマートフォントUI" panose="02000600000000000000" pitchFamily="50" charset="-128"/>
                </a:rPr>
                <a:t>右クリック</a:t>
              </a:r>
              <a:endPara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endParaRPr>
            </a:p>
          </p:txBody>
        </p: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74C6CDB4-F468-9FD3-A619-C23EEB41A43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18019" y="4173825"/>
              <a:ext cx="1568781" cy="447762"/>
            </a:xfrm>
            <a:prstGeom prst="straightConnector1">
              <a:avLst/>
            </a:prstGeom>
            <a:ln w="76200">
              <a:solidFill>
                <a:srgbClr val="FFCC99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923924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9451A-AC3F-F4F3-1EFC-4BE5A2C6F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9E440BA-4259-431D-C035-D5403B692CF1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6BACFE8-D2DB-CE2B-2CFF-DCE3B2037A8F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B991F09F-8DE9-7FD3-7DCE-74E90D7FEC58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F79685B-8DC9-A46A-4939-A4A211F801D6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E03C442-2E60-472B-34FD-C428C0573462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コード解説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6E2250E-289C-5285-C26F-DEC9007D7E07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各メソッド・関数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C7AD5D1-A422-1FFA-EBC3-70BDDA564FE3}"/>
              </a:ext>
            </a:extLst>
          </p:cNvPr>
          <p:cNvSpPr txBox="1"/>
          <p:nvPr/>
        </p:nvSpPr>
        <p:spPr>
          <a:xfrm>
            <a:off x="447674" y="2188083"/>
            <a:ext cx="11744326" cy="32635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bleMouse.begin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</a:t>
            </a: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の初期化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bleMouse.isConnected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：接続確認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bleMouse.click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クリック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：マウスクリック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	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左クリック：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MOUSE_LEFT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右クリック：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MOUSE_RIGHT</a:t>
            </a:r>
          </a:p>
          <a:p>
            <a:pPr>
              <a:lnSpc>
                <a:spcPct val="150000"/>
              </a:lnSpc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bleMouse.move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(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横の移動量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縦の移動量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スクロール速度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)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：マウス操作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376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1C041-9BF2-A3B4-ACF4-CFA31491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637C765-85B0-5D9D-60E4-8F2514C69941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F674B5-2ACC-B864-D5A6-CBE7B0D037E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92A2EB36-FD22-D642-FF9A-E9AD4ED0888B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115F13D-FD77-1D86-83F1-D95ECC6F7EAC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27A0EF2-D96D-9B90-5F45-670DB788237D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コード解説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C231559-4FE0-0B45-2B92-069EE131FC70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フィルター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E61358B-07ED-365F-E6DB-B9A04E96327B}"/>
              </a:ext>
            </a:extLst>
          </p:cNvPr>
          <p:cNvSpPr txBox="1"/>
          <p:nvPr/>
        </p:nvSpPr>
        <p:spPr>
          <a:xfrm>
            <a:off x="447674" y="2188083"/>
            <a:ext cx="11744326" cy="3694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ローパスフィルタ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= alpha * ax + 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1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- alpha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* 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…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少しずつセンサ値を取り入れ、値を滑らかにする手法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50000"/>
              </a:lnSpc>
            </a:pP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ノイズ除去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r>
              <a:rPr lang="en-US" altLang="ja-JP" sz="2800" b="0" dirty="0">
                <a:solidFill>
                  <a:srgbClr val="569CD6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float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dx = fabs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(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FF3399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)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&gt; threshold ? </a:t>
            </a:r>
            <a:r>
              <a:rPr lang="en-US" altLang="ja-JP" sz="2800" b="0" dirty="0" err="1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filteredAx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: </a:t>
            </a:r>
            <a:r>
              <a:rPr lang="en-US" altLang="ja-JP" sz="2800" b="0" dirty="0">
                <a:solidFill>
                  <a:srgbClr val="B5CEA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0.0</a:t>
            </a:r>
            <a:r>
              <a:rPr lang="en-US" altLang="ja-JP" sz="28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;</a:t>
            </a:r>
            <a:endParaRPr lang="en-US" altLang="ja-JP" sz="2800" dirty="0">
              <a:highlight>
                <a:srgbClr val="000000"/>
              </a:highlight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…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しきい値以下の値（微細なノイズを）を除外し必要な値を選別する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89031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C48-6BDF-C20A-32C5-B435C489D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E5615C40-6F25-1F01-8C11-A2ADBDC757B8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9DB11EBE-5367-9733-DB2D-5A7B11EC8783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50701041-FF43-9362-AC8D-F5A2A722D757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A1FE319-D2B6-4A78-D0A2-3D33C5DE0E2C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97D5CAA-2B03-B07F-736A-89B7F8C59E9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おまけ</a:t>
            </a:r>
            <a:endParaRPr kumimoji="1" lang="ja-JP" altLang="en-US" sz="20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F4981D9-E41D-7954-D673-35F0C36B5BEC}"/>
              </a:ext>
            </a:extLst>
          </p:cNvPr>
          <p:cNvSpPr txBox="1"/>
          <p:nvPr/>
        </p:nvSpPr>
        <p:spPr>
          <a:xfrm>
            <a:off x="447675" y="1062969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さらにセンサの精度を上げるには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926BF1B-8255-701A-4451-B57C5CB892EF}"/>
              </a:ext>
            </a:extLst>
          </p:cNvPr>
          <p:cNvSpPr txBox="1"/>
          <p:nvPr/>
        </p:nvSpPr>
        <p:spPr>
          <a:xfrm>
            <a:off x="447674" y="2188083"/>
            <a:ext cx="11744326" cy="2617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800" u="sng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補完フィルタ</a:t>
            </a:r>
            <a:endParaRPr lang="en-US" altLang="ja-JP" sz="2800" u="sng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ジャイロセンサ、加速度センサの両方をいい感じに組み合わせて使う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ジャイロ：</a:t>
            </a:r>
            <a:r>
              <a:rPr lang="ja-JP" altLang="en-US" sz="2800" b="1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一瞬の動きには強い</a:t>
            </a:r>
            <a:r>
              <a:rPr lang="ja-JP" altLang="en-US" sz="2800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積分誤差</a:t>
            </a:r>
            <a:r>
              <a:rPr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が発生する</a:t>
            </a:r>
            <a:endParaRPr lang="en-US" altLang="ja-JP" sz="2800" dirty="0">
              <a:solidFill>
                <a:schemeClr val="accent1">
                  <a:lumMod val="60000"/>
                  <a:lumOff val="40000"/>
                </a:schemeClr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加速度：</a:t>
            </a:r>
            <a:r>
              <a:rPr lang="ja-JP" altLang="en-US" sz="2800" b="1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安定している</a:t>
            </a:r>
            <a:r>
              <a:rPr lang="ja-JP" altLang="en-US" sz="2800" dirty="0">
                <a:solidFill>
                  <a:srgbClr val="FF99CC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が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、</a:t>
            </a:r>
            <a:r>
              <a:rPr lang="ja-JP" alt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わずかな振動で誤動作</a:t>
            </a:r>
            <a:r>
              <a:rPr lang="ja-JP" altLang="en-US" sz="2800" dirty="0">
                <a:solidFill>
                  <a:schemeClr val="accent1">
                    <a:lumMod val="60000"/>
                    <a:lumOff val="40000"/>
                  </a:schemeClr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する</a:t>
            </a:r>
            <a:endParaRPr lang="en-US" altLang="ja-JP" sz="2800" dirty="0">
              <a:solidFill>
                <a:schemeClr val="accent1">
                  <a:lumMod val="60000"/>
                  <a:lumOff val="40000"/>
                </a:schemeClr>
              </a:solidFill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C3DFFA1-345E-CCCE-048F-44D90DD792E0}"/>
              </a:ext>
            </a:extLst>
          </p:cNvPr>
          <p:cNvSpPr txBox="1"/>
          <p:nvPr/>
        </p:nvSpPr>
        <p:spPr>
          <a:xfrm>
            <a:off x="451800" y="5375257"/>
            <a:ext cx="10445135" cy="119712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76200">
            <a:solidFill>
              <a:schemeClr val="tx1">
                <a:lumMod val="85000"/>
                <a:lumOff val="15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6A9955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// 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ピッチ・ロール計算</a:t>
            </a:r>
            <a:endParaRPr lang="ja-JP" altLang="en-US" b="0" dirty="0">
              <a:solidFill>
                <a:srgbClr val="CCCCCC"/>
              </a:solidFill>
              <a:effectLst/>
              <a:latin typeface="A P-OTF あおとゴシック StdN R" panose="02020400000000000000" pitchFamily="18" charset="-128"/>
              <a:ea typeface="A P-OTF あおとゴシック StdN R" panose="02020400000000000000" pitchFamily="18" charset="-128"/>
            </a:endParaRP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float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atan2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,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180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M_PI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  <a:p>
            <a:pPr>
              <a:lnSpc>
                <a:spcPts val="1650"/>
              </a:lnSpc>
              <a:buNone/>
            </a:pPr>
            <a:r>
              <a:rPr lang="en-US" altLang="ja-JP" b="0" dirty="0">
                <a:solidFill>
                  <a:srgbClr val="569CD6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float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atan2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,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sqrt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(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accelZ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180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/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M_PI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  <a:b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</a:b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gyroX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elapsedTime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accPitch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  <a:p>
            <a:pPr>
              <a:lnSpc>
                <a:spcPts val="1650"/>
              </a:lnSpc>
            </a:pP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gyroY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elapsedTime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(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-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ALPHA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)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*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 </a:t>
            </a:r>
            <a:r>
              <a:rPr lang="en-US" altLang="ja-JP" b="0" dirty="0" err="1">
                <a:solidFill>
                  <a:srgbClr val="9CDCFE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accRoll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A P-OTF あおとゴシック StdN R" panose="02020400000000000000" pitchFamily="18" charset="-128"/>
                <a:ea typeface="A P-OTF あおとゴシック StdN R" panose="02020400000000000000" pitchFamily="18" charset="-128"/>
              </a:rPr>
              <a:t>;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6F2546-2464-F34D-B17E-33732897C74F}"/>
              </a:ext>
            </a:extLst>
          </p:cNvPr>
          <p:cNvSpPr txBox="1"/>
          <p:nvPr/>
        </p:nvSpPr>
        <p:spPr>
          <a:xfrm>
            <a:off x="447674" y="4805338"/>
            <a:ext cx="11744326" cy="510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↓コード例</a:t>
            </a: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95277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73408-5F2D-4BC9-A3C5-051788197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F2A27B8-E296-0A69-7107-24E0BD97C4D8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450CA7-B692-805A-EC0C-E636C849BB2E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BEFF480-A9B5-DA9A-07EA-B2DEC07127EA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B23EDAC6-4FA6-ACF5-E66C-C3D638F4290E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72B23D8-30CC-7A4A-1AE6-04ABF689E0C7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目標</a:t>
            </a:r>
          </a:p>
        </p:txBody>
      </p:sp>
      <p:pic>
        <p:nvPicPr>
          <p:cNvPr id="1026" name="Picture 2" descr="M5StickC Plus ESP32-PICO ミニ IoT 開発キット">
            <a:extLst>
              <a:ext uri="{FF2B5EF4-FFF2-40B4-BE49-F238E27FC236}">
                <a16:creationId xmlns:a16="http://schemas.microsoft.com/office/drawing/2014/main" id="{22BEA574-904E-F896-D05F-812ABC944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2678430"/>
            <a:ext cx="3219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829982D-CDF8-0343-4D37-A5AEAC81D851}"/>
              </a:ext>
            </a:extLst>
          </p:cNvPr>
          <p:cNvSpPr txBox="1"/>
          <p:nvPr/>
        </p:nvSpPr>
        <p:spPr>
          <a:xfrm>
            <a:off x="4724400" y="3134197"/>
            <a:ext cx="6846570" cy="1412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M5StickC Plus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を用いて、傾きで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操作可能な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マウスを作成する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19144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CA6ED06-5AE8-FB43-7079-C06408C33C66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C795C8-D968-2A3D-1374-21A1F27E4D34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E8BA411-EA9C-327E-4F99-60448FE0963C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33016BE-F0A0-0874-2EE7-32CAF71A1FF2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D827C0E-0DCF-BA25-4656-E4270755565A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M5StickC Plus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について</a:t>
            </a:r>
          </a:p>
        </p:txBody>
      </p:sp>
      <p:pic>
        <p:nvPicPr>
          <p:cNvPr id="1026" name="Picture 2" descr="M5StickC Plus ESP32-PICO ミニ IoT 開発キット">
            <a:extLst>
              <a:ext uri="{FF2B5EF4-FFF2-40B4-BE49-F238E27FC236}">
                <a16:creationId xmlns:a16="http://schemas.microsoft.com/office/drawing/2014/main" id="{C88CA686-DC2F-0121-F67F-C28F670AC8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2678430"/>
            <a:ext cx="3219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56D1A96-F8B9-53F2-0BF2-0ADD57F433AD}"/>
              </a:ext>
            </a:extLst>
          </p:cNvPr>
          <p:cNvSpPr txBox="1"/>
          <p:nvPr/>
        </p:nvSpPr>
        <p:spPr>
          <a:xfrm>
            <a:off x="5100320" y="2441699"/>
            <a:ext cx="654177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ESP32-PICO-D4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チップ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IR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送信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RTC,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マイク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LED, </a:t>
            </a:r>
          </a:p>
          <a:p>
            <a:pPr algn="just">
              <a:lnSpc>
                <a:spcPct val="150000"/>
              </a:lnSpc>
            </a:pP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 4.0, 6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軸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IMU,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ボタン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1.14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インチ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LCD,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ブザー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439554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EDB6B-39E0-81ED-44AF-EC96FE43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A6C3138-82E9-8B33-7573-F481E11D5FC3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AFBE809-0A91-6259-8459-4A2666B5244D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D7FE2B97-BC8B-D70E-9B95-E59927021876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F4DA153F-B9F1-6EDF-4708-7AF498BA9CD1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9DB8E91-D089-A9EA-56F8-F782A2A60C8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M5StickC Plus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について</a:t>
            </a:r>
          </a:p>
        </p:txBody>
      </p:sp>
      <p:pic>
        <p:nvPicPr>
          <p:cNvPr id="1026" name="Picture 2" descr="M5StickC Plus ESP32-PICO ミニ IoT 開発キット">
            <a:extLst>
              <a:ext uri="{FF2B5EF4-FFF2-40B4-BE49-F238E27FC236}">
                <a16:creationId xmlns:a16="http://schemas.microsoft.com/office/drawing/2014/main" id="{FE52B6E2-5610-4701-E8F9-B3CC08C3B8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10" y="2678430"/>
            <a:ext cx="3219450" cy="2324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DD9F28E-9E6A-5BD1-A37A-19615DEC8FBD}"/>
              </a:ext>
            </a:extLst>
          </p:cNvPr>
          <p:cNvSpPr txBox="1"/>
          <p:nvPr/>
        </p:nvSpPr>
        <p:spPr>
          <a:xfrm>
            <a:off x="5100320" y="2441699"/>
            <a:ext cx="6541770" cy="27975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ESP32-PICO-D4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チップ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IR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送信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RTC,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マイク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LED, </a:t>
            </a:r>
          </a:p>
          <a:p>
            <a:pPr algn="just">
              <a:lnSpc>
                <a:spcPct val="150000"/>
              </a:lnSpc>
            </a:pP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 4.0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6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軸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IMU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ボタン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</a:t>
            </a:r>
          </a:p>
          <a:p>
            <a:pPr algn="just">
              <a:lnSpc>
                <a:spcPct val="150000"/>
              </a:lnSpc>
            </a:pP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    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1.14</a:t>
            </a:r>
            <a:r>
              <a:rPr lang="ja-JP" altLang="en-US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インチ</a:t>
            </a:r>
            <a:r>
              <a:rPr lang="en-US" altLang="ja-JP" sz="3000" dirty="0">
                <a:solidFill>
                  <a:srgbClr val="FF0000"/>
                </a:solidFill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LCD</a:t>
            </a:r>
            <a:r>
              <a:rPr lang="en-US" altLang="ja-JP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, </a:t>
            </a:r>
            <a:r>
              <a:rPr lang="ja-JP" altLang="en-US" sz="3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ブザー</a:t>
            </a:r>
            <a:endParaRPr lang="en-US" altLang="ja-JP" sz="3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82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44846-6652-D282-EBC0-724312A30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F827FB-3596-40A0-319A-660726DEA28C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C45A6FA-930F-BE41-2958-236E2083CD96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3110A94-46B3-94D4-B8BB-0D00DCEAE823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322D1771-7FC8-DDE0-2EFF-60CB7C2068B9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D466E6F-5E4F-6F3B-0173-BB1B7B21710D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3950952-8B53-CE81-94D1-BC1889F24F46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6BEA93F9-C2A2-931B-6C74-389DF8587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8338" y="2143086"/>
            <a:ext cx="3367587" cy="4333814"/>
          </a:xfrm>
          <a:prstGeom prst="rect">
            <a:avLst/>
          </a:prstGeom>
        </p:spPr>
      </p:pic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6884FCB-0F22-6F65-4894-B2B23224C0EE}"/>
              </a:ext>
            </a:extLst>
          </p:cNvPr>
          <p:cNvSpPr txBox="1"/>
          <p:nvPr/>
        </p:nvSpPr>
        <p:spPr>
          <a:xfrm>
            <a:off x="498475" y="2143086"/>
            <a:ext cx="7979863" cy="3078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M5Unified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多くのデバイスで使える統合的なライブラリ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3"/>
              </a:rPr>
              <a:t>https://docs.m5stack.com/ja/arduino/m5unified/helloworld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ライブラリが自動でデバイスを判別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他の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マイコンでもコードを変えずに使える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0992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418A5-8233-E245-0AB3-0048F7D41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FD900C5-0730-A2C6-BB3B-46F242682A4C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DC7BDC7-D562-53CA-1E89-79E8607E5A4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217C3D6B-5D7D-6D8F-9069-3DB6F66E78C7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2732444D-CBD1-17E2-07D3-DD93BC0AE3D9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21695D5-95CE-6860-6507-86C9EF09CA4A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54B5FDF-559A-29E1-466D-026412712C24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4F13FAA-F418-FDF1-616C-4C9AC47B7BB9}"/>
              </a:ext>
            </a:extLst>
          </p:cNvPr>
          <p:cNvSpPr txBox="1"/>
          <p:nvPr/>
        </p:nvSpPr>
        <p:spPr>
          <a:xfrm>
            <a:off x="498474" y="2143086"/>
            <a:ext cx="7979863" cy="2911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</a:t>
            </a: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簡単に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マウスが作れるライブラリ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 err="1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github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から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zip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でダウンロード（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dev branch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）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0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2"/>
              </a:rPr>
              <a:t>https://github.com/sirfragles/ESP32-BLE-Mouse/tree/dev</a:t>
            </a: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endParaRPr lang="en-US" altLang="ja-JP" sz="20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74171C1-FD20-628C-DC0C-68226F841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6385" y="2143086"/>
            <a:ext cx="3706655" cy="3275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77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CE1589-2EBC-D443-1DA9-CF56F71F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B909CA-CA66-D13B-003E-E1477D5D995F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33DFBF3-A326-64DC-CFD7-B3261148CEDB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FB7EFAE9-569E-5A56-0297-21714B35F6B1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BC3372CB-C70F-030D-60FD-FF2577DA1C76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CC8279-85FA-7660-8B6A-5FC4FB3328B6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ライブラリ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7E27201-4947-D418-FA72-8AD03D0326FB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03B0B7C-8654-C0BF-8BCA-7C3A3E815683}"/>
              </a:ext>
            </a:extLst>
          </p:cNvPr>
          <p:cNvSpPr txBox="1"/>
          <p:nvPr/>
        </p:nvSpPr>
        <p:spPr>
          <a:xfrm>
            <a:off x="498474" y="2147443"/>
            <a:ext cx="11448538" cy="1794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</a:t>
            </a: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スケッチ 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&gt; 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ライブラリをインクルード 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&gt; .zip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形式のライブラリをインストール</a:t>
            </a:r>
            <a:endParaRPr lang="en-US" altLang="ja-JP" sz="24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ダウンロードした</a:t>
            </a:r>
            <a:r>
              <a:rPr lang="en-US" altLang="ja-JP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ESP32-BLE-Mouse-dev.zip</a:t>
            </a:r>
            <a:r>
              <a:rPr lang="ja-JP" altLang="en-US" sz="24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を読み込む</a:t>
            </a:r>
            <a:endParaRPr lang="en-US" altLang="ja-JP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46B32B5C-6E9D-1617-61BD-AE2783E1B8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8637" y="4059653"/>
            <a:ext cx="4367575" cy="257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6241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02894-1B07-9908-D943-50A261684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A71D3BA-1D9C-501F-A1DB-F7B4695F6318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58099D8-A14B-F62D-0B0B-2A70F4E32EA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69F82173-8191-38D9-D653-8A11FC593D2E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C47A1C78-D405-E602-16B3-40534EA8EDBA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46EA117E-18B4-DCCD-F556-559CACDE1D9C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9BCB5C1-70AA-4C1E-BFFE-C47B67D3D0EE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コードの準備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A264B72-9E03-D53C-C2D0-B21D8D9F21B2}"/>
              </a:ext>
            </a:extLst>
          </p:cNvPr>
          <p:cNvSpPr txBox="1"/>
          <p:nvPr/>
        </p:nvSpPr>
        <p:spPr>
          <a:xfrm>
            <a:off x="447674" y="2188083"/>
            <a:ext cx="11448538" cy="3909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M5-ble-mouse 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zip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でダウンロード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  <a:hlinkClick r:id="rId2"/>
              </a:rPr>
              <a:t>https://github.com/kCat-fun/M5-BLE-Mouse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M5-ble-mouse.ino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を開く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5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行目の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Device Name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を好きな名称に変更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　 </a:t>
            </a: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※ 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機器の名前になる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 marL="457200" indent="-457200">
              <a:lnSpc>
                <a:spcPct val="150000"/>
              </a:lnSpc>
              <a:buFontTx/>
              <a:buChar char="-"/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書き込みボタンを押す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DAD75B71-BADB-C294-D0F9-BCC3D6061F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3200" y="2227268"/>
            <a:ext cx="3155412" cy="2694007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FCDBC911-336A-8442-C583-488C9C942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3201" y="5138090"/>
            <a:ext cx="3155412" cy="96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611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050B-C2A9-3BE9-E0DC-F5B289480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DA530F94-1D93-78B5-669B-D86CEF38975F}"/>
              </a:ext>
            </a:extLst>
          </p:cNvPr>
          <p:cNvSpPr/>
          <p:nvPr/>
        </p:nvSpPr>
        <p:spPr>
          <a:xfrm>
            <a:off x="0" y="0"/>
            <a:ext cx="2865120" cy="822960"/>
          </a:xfrm>
          <a:prstGeom prst="rect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b="1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71C6B1A-6B93-A916-A92A-ADBBA79E43E0}"/>
              </a:ext>
            </a:extLst>
          </p:cNvPr>
          <p:cNvSpPr/>
          <p:nvPr/>
        </p:nvSpPr>
        <p:spPr>
          <a:xfrm>
            <a:off x="3891280" y="0"/>
            <a:ext cx="8300720" cy="822960"/>
          </a:xfrm>
          <a:prstGeom prst="rect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角三角形 5">
            <a:extLst>
              <a:ext uri="{FF2B5EF4-FFF2-40B4-BE49-F238E27FC236}">
                <a16:creationId xmlns:a16="http://schemas.microsoft.com/office/drawing/2014/main" id="{A3F689DB-DD2C-6C8E-9E79-794999DF37EC}"/>
              </a:ext>
            </a:extLst>
          </p:cNvPr>
          <p:cNvSpPr/>
          <p:nvPr/>
        </p:nvSpPr>
        <p:spPr>
          <a:xfrm>
            <a:off x="2865120" y="0"/>
            <a:ext cx="904240" cy="822960"/>
          </a:xfrm>
          <a:prstGeom prst="rtTriangle">
            <a:avLst/>
          </a:prstGeom>
          <a:solidFill>
            <a:srgbClr val="EF6D5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直角三角形 6">
            <a:extLst>
              <a:ext uri="{FF2B5EF4-FFF2-40B4-BE49-F238E27FC236}">
                <a16:creationId xmlns:a16="http://schemas.microsoft.com/office/drawing/2014/main" id="{0D422416-8F94-B254-D2BE-03B1C181BDD1}"/>
              </a:ext>
            </a:extLst>
          </p:cNvPr>
          <p:cNvSpPr/>
          <p:nvPr/>
        </p:nvSpPr>
        <p:spPr>
          <a:xfrm flipH="1" flipV="1">
            <a:off x="2987040" y="0"/>
            <a:ext cx="904240" cy="822960"/>
          </a:xfrm>
          <a:prstGeom prst="rtTriangle">
            <a:avLst/>
          </a:prstGeom>
          <a:solidFill>
            <a:srgbClr val="D02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D722D81-5456-CB35-9916-CBDF981B6FC4}"/>
              </a:ext>
            </a:extLst>
          </p:cNvPr>
          <p:cNvSpPr txBox="1"/>
          <p:nvPr/>
        </p:nvSpPr>
        <p:spPr>
          <a:xfrm>
            <a:off x="81280" y="211425"/>
            <a:ext cx="3637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b="1" dirty="0">
                <a:solidFill>
                  <a:schemeClr val="bg1">
                    <a:lumMod val="95000"/>
                  </a:schemeClr>
                </a:solidFill>
              </a:rPr>
              <a:t>BLE</a:t>
            </a:r>
            <a:r>
              <a:rPr kumimoji="1" lang="ja-JP" altLang="en-US" sz="2000" b="1" dirty="0">
                <a:solidFill>
                  <a:schemeClr val="bg1">
                    <a:lumMod val="95000"/>
                  </a:schemeClr>
                </a:solidFill>
              </a:rPr>
              <a:t>マウス化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0AE38DA-7145-B6F0-4347-D591A938F483}"/>
              </a:ext>
            </a:extLst>
          </p:cNvPr>
          <p:cNvSpPr txBox="1"/>
          <p:nvPr/>
        </p:nvSpPr>
        <p:spPr>
          <a:xfrm>
            <a:off x="447675" y="1034385"/>
            <a:ext cx="6541770" cy="720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3000" b="1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接続</a:t>
            </a:r>
            <a:endParaRPr lang="en-US" altLang="ja-JP" sz="3000" b="1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631D8B2-96BC-AADC-1B76-5BA40B81D18D}"/>
              </a:ext>
            </a:extLst>
          </p:cNvPr>
          <p:cNvSpPr txBox="1"/>
          <p:nvPr/>
        </p:nvSpPr>
        <p:spPr>
          <a:xfrm>
            <a:off x="447674" y="2188083"/>
            <a:ext cx="7914006" cy="2186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ja-JP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Bluetooth</a:t>
            </a: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の設定のデバイスを追加するから追加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20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デバイス名は先ほど設定した名称になっている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  <a:p>
            <a:pPr>
              <a:lnSpc>
                <a:spcPct val="150000"/>
              </a:lnSpc>
            </a:pPr>
            <a:r>
              <a:rPr lang="ja-JP" altLang="en-US" sz="2800" dirty="0">
                <a:latin typeface="03スマートフォントUI" panose="02000600000000000000" pitchFamily="50" charset="-128"/>
                <a:ea typeface="03スマートフォントUI" panose="02000600000000000000" pitchFamily="50" charset="-128"/>
              </a:rPr>
              <a:t>接続が完了するとマウスとして機能する</a:t>
            </a:r>
            <a:endParaRPr lang="en-US" altLang="ja-JP" sz="2800" dirty="0">
              <a:latin typeface="03スマートフォントUI" panose="02000600000000000000" pitchFamily="50" charset="-128"/>
              <a:ea typeface="03スマートフォントUI" panose="02000600000000000000" pitchFamily="50" charset="-128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8FA7991B-7915-D9CA-3474-C4AB6ACE3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2159" y="1538272"/>
            <a:ext cx="3284053" cy="3781455"/>
          </a:xfrm>
          <a:prstGeom prst="rect">
            <a:avLst/>
          </a:prstGeom>
        </p:spPr>
      </p:pic>
      <p:pic>
        <p:nvPicPr>
          <p:cNvPr id="16" name="図 15">
            <a:extLst>
              <a:ext uri="{FF2B5EF4-FFF2-40B4-BE49-F238E27FC236}">
                <a16:creationId xmlns:a16="http://schemas.microsoft.com/office/drawing/2014/main" id="{F3EFDA53-27CC-0E3F-F472-28AC529F0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2158" y="5443192"/>
            <a:ext cx="3284053" cy="122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390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</TotalTime>
  <Words>557</Words>
  <Application>Microsoft Office PowerPoint</Application>
  <PresentationFormat>ワイド画面</PresentationFormat>
  <Paragraphs>81</Paragraphs>
  <Slides>13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2" baseType="lpstr">
      <vt:lpstr>03スマートフォントUI</vt:lpstr>
      <vt:lpstr>A P-OTF DriveFlux Min2 VF UL I</vt:lpstr>
      <vt:lpstr>A P-OTF あおとゴシック StdN R</vt:lpstr>
      <vt:lpstr>こぶりなゴシック Std W1</vt:lpstr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 Koichi</dc:creator>
  <cp:lastModifiedBy>KANEKO Koichi</cp:lastModifiedBy>
  <cp:revision>12</cp:revision>
  <dcterms:created xsi:type="dcterms:W3CDTF">2025-06-06T17:11:34Z</dcterms:created>
  <dcterms:modified xsi:type="dcterms:W3CDTF">2025-06-06T21:14:28Z</dcterms:modified>
</cp:coreProperties>
</file>