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9" r:id="rId4"/>
    <p:sldId id="262" r:id="rId5"/>
    <p:sldId id="263" r:id="rId6"/>
    <p:sldId id="292" r:id="rId7"/>
    <p:sldId id="293" r:id="rId8"/>
    <p:sldId id="296" r:id="rId9"/>
    <p:sldId id="290" r:id="rId10"/>
    <p:sldId id="294" r:id="rId11"/>
    <p:sldId id="295" r:id="rId12"/>
    <p:sldId id="287" r:id="rId13"/>
    <p:sldId id="288" r:id="rId14"/>
    <p:sldId id="258" r:id="rId15"/>
    <p:sldId id="260" r:id="rId16"/>
    <p:sldId id="261" r:id="rId17"/>
    <p:sldId id="265" r:id="rId18"/>
    <p:sldId id="264" r:id="rId19"/>
    <p:sldId id="266" r:id="rId20"/>
    <p:sldId id="289" r:id="rId21"/>
    <p:sldId id="267" r:id="rId22"/>
    <p:sldId id="269" r:id="rId23"/>
    <p:sldId id="273" r:id="rId24"/>
    <p:sldId id="272" r:id="rId25"/>
    <p:sldId id="297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302" r:id="rId34"/>
    <p:sldId id="303" r:id="rId35"/>
    <p:sldId id="281" r:id="rId36"/>
    <p:sldId id="282" r:id="rId37"/>
    <p:sldId id="300" r:id="rId38"/>
    <p:sldId id="298" r:id="rId39"/>
    <p:sldId id="301" r:id="rId40"/>
    <p:sldId id="307" r:id="rId41"/>
    <p:sldId id="284" r:id="rId42"/>
    <p:sldId id="285" r:id="rId43"/>
    <p:sldId id="286" r:id="rId44"/>
    <p:sldId id="305" r:id="rId45"/>
    <p:sldId id="304" r:id="rId46"/>
    <p:sldId id="306" r:id="rId47"/>
    <p:sldId id="308" r:id="rId48"/>
    <p:sldId id="309" r:id="rId49"/>
    <p:sldId id="310" r:id="rId50"/>
    <p:sldId id="311" r:id="rId51"/>
    <p:sldId id="313" r:id="rId52"/>
    <p:sldId id="314" r:id="rId53"/>
    <p:sldId id="315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3"/>
    <p:restoredTop sz="94604"/>
  </p:normalViewPr>
  <p:slideViewPr>
    <p:cSldViewPr snapToGrid="0" snapToObjects="1">
      <p:cViewPr varScale="1">
        <p:scale>
          <a:sx n="126" d="100"/>
          <a:sy n="126" d="100"/>
        </p:scale>
        <p:origin x="20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7DB5A-9175-8242-AC70-6B1527B184C1}" type="datetimeFigureOut">
              <a:rPr kumimoji="1" lang="ko-KR" altLang="en-US" smtClean="0"/>
              <a:t>2017. 2. 11.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3F89B-AC6D-B84A-BB74-6503406751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0742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3F89B-AC6D-B84A-BB74-650340675190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45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3F89B-AC6D-B84A-BB74-65034067519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940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3F89B-AC6D-B84A-BB74-65034067519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82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 smtClean="0"/>
              <a:t>마스터 부제목 스타일 편집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18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779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175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86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4271161"/>
          </a:xfrm>
        </p:spPr>
        <p:txBody>
          <a:bodyPr/>
          <a:lstStyle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직선 연결선[R] 8"/>
          <p:cNvCxnSpPr/>
          <p:nvPr userDrawn="1"/>
        </p:nvCxnSpPr>
        <p:spPr>
          <a:xfrm>
            <a:off x="838200" y="1443789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508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528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631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2017. 2. 11.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218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2017. 2. 11.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012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2017. 2. 11.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036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613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41D-1AB8-9E4D-8D62-C080E7801396}" type="datetimeFigureOut">
              <a:rPr kumimoji="1" lang="ko-KR" altLang="en-US" smtClean="0"/>
              <a:t>2017. 2. 11.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326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F441D-1AB8-9E4D-8D62-C080E7801396}" type="datetimeFigureOut">
              <a:rPr kumimoji="1" lang="ko-KR" altLang="en-US" smtClean="0"/>
              <a:t>2017. 2. 11.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74A96-D280-BD47-860A-3E216A3EC0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00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 SD Gothic Neo" charset="-127"/>
          <a:ea typeface="Apple SD Gothic Neo" charset="-127"/>
          <a:cs typeface="Apple SD Gothic Neo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pple SD Gothic Neo" charset="-127"/>
          <a:ea typeface="Apple SD Gothic Neo" charset="-127"/>
          <a:cs typeface="Apple SD Gothic Neo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pple SD Gothic Neo" charset="-127"/>
          <a:ea typeface="Apple SD Gothic Neo" charset="-127"/>
          <a:cs typeface="Apple SD Gothic Neo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pple SD Gothic Neo" charset="-127"/>
          <a:ea typeface="Apple SD Gothic Neo" charset="-127"/>
          <a:cs typeface="Apple SD Gothic Neo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pple SD Gothic Neo" charset="-127"/>
          <a:ea typeface="Apple SD Gothic Neo" charset="-127"/>
          <a:cs typeface="Apple SD Gothic Neo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pple SD Gothic Neo" charset="-127"/>
          <a:ea typeface="Apple SD Gothic Neo" charset="-127"/>
          <a:cs typeface="Apple SD Gothic Neo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wear013@gmail.com" TargetMode="External"/><Relationship Id="rId4" Type="http://schemas.openxmlformats.org/officeDocument/2006/relationships/hyperlink" Target="norman3.github.io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0.png"/><Relationship Id="rId3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4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Relationship Id="rId3" Type="http://schemas.openxmlformats.org/officeDocument/2006/relationships/image" Target="../media/image1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0.png"/><Relationship Id="rId4" Type="http://schemas.openxmlformats.org/officeDocument/2006/relationships/image" Target="../media/image90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229.stanford.edu/section/cs229-prob.pdf" TargetMode="External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Variational</a:t>
            </a:r>
            <a:r>
              <a:rPr kumimoji="1"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Inference</a:t>
            </a:r>
            <a:endParaRPr kumimoji="1" lang="ko-KR" alt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842534"/>
            <a:ext cx="9144000" cy="1415265"/>
          </a:xfrm>
        </p:spPr>
        <p:txBody>
          <a:bodyPr/>
          <a:lstStyle/>
          <a:p>
            <a:r>
              <a:rPr kumimoji="1" lang="en-US" altLang="ko-KR" dirty="0" smtClean="0">
                <a:hlinkClick r:id="rId3"/>
              </a:rPr>
              <a:t>swear013@gmail.com</a:t>
            </a:r>
            <a:endParaRPr kumimoji="1" lang="en-US" altLang="ko-KR" dirty="0" smtClean="0"/>
          </a:p>
          <a:p>
            <a:r>
              <a:rPr kumimoji="1" lang="en-US" altLang="ko-KR" dirty="0" smtClean="0">
                <a:hlinkClick r:id="rId4" action="ppaction://hlinkfile"/>
              </a:rPr>
              <a:t>norman3.github.io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196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52893" y="967563"/>
            <a:ext cx="10994065" cy="1233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55" y="391214"/>
            <a:ext cx="3060453" cy="223271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720" y="391214"/>
            <a:ext cx="2945057" cy="223271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424" y="2856120"/>
            <a:ext cx="1739900" cy="7747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641" y="2682497"/>
            <a:ext cx="266700" cy="6858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6818" y="391214"/>
            <a:ext cx="3302000" cy="219347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2468" y="2919620"/>
            <a:ext cx="4330700" cy="711200"/>
          </a:xfrm>
          <a:prstGeom prst="rect">
            <a:avLst/>
          </a:prstGeom>
        </p:spPr>
      </p:pic>
      <p:sp>
        <p:nvSpPr>
          <p:cNvPr id="27" name="텍스트 상자 26"/>
          <p:cNvSpPr txBox="1"/>
          <p:nvPr/>
        </p:nvSpPr>
        <p:spPr>
          <a:xfrm>
            <a:off x="675861" y="285612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/>
              <a:t>이산 균등분포</a:t>
            </a:r>
            <a:endParaRPr kumimoji="1" lang="ko-KR" altLang="en-US" sz="1600" dirty="0"/>
          </a:p>
        </p:txBody>
      </p:sp>
      <p:sp>
        <p:nvSpPr>
          <p:cNvPr id="28" name="텍스트 상자 27"/>
          <p:cNvSpPr txBox="1"/>
          <p:nvPr/>
        </p:nvSpPr>
        <p:spPr>
          <a:xfrm>
            <a:off x="3846720" y="275034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smtClean="0"/>
              <a:t>포아상분포</a:t>
            </a:r>
            <a:endParaRPr kumimoji="1" lang="ko-KR" altLang="en-US" sz="1600" dirty="0"/>
          </a:p>
        </p:txBody>
      </p:sp>
      <p:sp>
        <p:nvSpPr>
          <p:cNvPr id="29" name="텍스트 상자 28"/>
          <p:cNvSpPr txBox="1"/>
          <p:nvPr/>
        </p:nvSpPr>
        <p:spPr>
          <a:xfrm>
            <a:off x="7262468" y="27503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smtClean="0"/>
              <a:t>이항분포</a:t>
            </a:r>
            <a:endParaRPr kumimoji="1" lang="ko-KR" altLang="en-US" sz="1600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165" y="3750366"/>
            <a:ext cx="3129207" cy="198037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515" y="5746235"/>
            <a:ext cx="2565400" cy="7874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5966" y="3750366"/>
            <a:ext cx="2884289" cy="2122013"/>
          </a:xfrm>
          <a:prstGeom prst="rect">
            <a:avLst/>
          </a:prstGeom>
        </p:spPr>
      </p:pic>
      <p:sp>
        <p:nvSpPr>
          <p:cNvPr id="33" name="텍스트 상자 32"/>
          <p:cNvSpPr txBox="1"/>
          <p:nvPr/>
        </p:nvSpPr>
        <p:spPr>
          <a:xfrm>
            <a:off x="4752836" y="597065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/>
              <a:t>연속 균등분포</a:t>
            </a:r>
            <a:endParaRPr kumimoji="1" lang="ko-KR" altLang="en-US" sz="1600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03708" y="3750366"/>
            <a:ext cx="2743805" cy="201585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03708" y="5928212"/>
            <a:ext cx="3619500" cy="762000"/>
          </a:xfrm>
          <a:prstGeom prst="rect">
            <a:avLst/>
          </a:prstGeom>
        </p:spPr>
      </p:pic>
      <p:sp>
        <p:nvSpPr>
          <p:cNvPr id="36" name="텍스트 상자 35"/>
          <p:cNvSpPr txBox="1"/>
          <p:nvPr/>
        </p:nvSpPr>
        <p:spPr>
          <a:xfrm>
            <a:off x="7576306" y="57662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smtClean="0"/>
              <a:t>감마분포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3994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MLE (Maximum Likelihood Estimation)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4281364" y="1632045"/>
                <a:ext cx="254518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600" b="0" i="1" smtClean="0">
                          <a:latin typeface="Cambria Math" charset="0"/>
                        </a:rPr>
                        <m:t>𝑀</m:t>
                      </m:r>
                      <m:r>
                        <a:rPr kumimoji="1" lang="en-US" altLang="ko-KR" sz="36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3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;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kumimoji="1" lang="ko-KR" altLang="en-US" sz="3600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364" y="1632045"/>
                <a:ext cx="2545184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구름 4"/>
          <p:cNvSpPr/>
          <p:nvPr/>
        </p:nvSpPr>
        <p:spPr>
          <a:xfrm>
            <a:off x="939511" y="1995033"/>
            <a:ext cx="2221387" cy="1434905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ea"/>
              </a:rPr>
              <a:t>전체</a:t>
            </a:r>
            <a:endParaRPr kumimoji="1" lang="en-US" altLang="ko-KR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ko-KR" altLang="en-US" sz="200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ea"/>
              </a:rPr>
              <a:t>데이터</a:t>
            </a:r>
            <a:endParaRPr kumimoji="1" lang="ko-KR" altLang="en-US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110" y="1894277"/>
            <a:ext cx="2903323" cy="1636418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8" idx="0"/>
            <a:endCxn id="9" idx="1"/>
          </p:cNvCxnSpPr>
          <p:nvPr/>
        </p:nvCxnSpPr>
        <p:spPr>
          <a:xfrm>
            <a:off x="3159047" y="2712486"/>
            <a:ext cx="45350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3159047" y="2747677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 smtClean="0"/>
              <a:t>[</a:t>
            </a:r>
            <a:r>
              <a:rPr kumimoji="1" lang="ko-KR" altLang="en-US" dirty="0" smtClean="0"/>
              <a:t>가정</a:t>
            </a:r>
            <a:r>
              <a:rPr kumimoji="1" lang="en-US" altLang="ko-KR" dirty="0" smtClean="0"/>
              <a:t>]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pPr algn="ctr"/>
            <a:r>
              <a:rPr kumimoji="1" lang="ko-KR" altLang="en-US" dirty="0" smtClean="0"/>
              <a:t>모든 데이터는 특정 분포로부터 발현된다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9" name="구름 8"/>
          <p:cNvSpPr/>
          <p:nvPr/>
        </p:nvSpPr>
        <p:spPr>
          <a:xfrm>
            <a:off x="2010251" y="5472169"/>
            <a:ext cx="1279345" cy="9324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ea"/>
              </a:rPr>
              <a:t>샘플</a:t>
            </a:r>
            <a:endParaRPr kumimoji="1" lang="ko-KR" altLang="en-US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103" y="5064258"/>
            <a:ext cx="1770170" cy="1779425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3288530" y="5938402"/>
            <a:ext cx="4606573" cy="15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11"/>
          <p:cNvSpPr txBox="1"/>
          <p:nvPr/>
        </p:nvSpPr>
        <p:spPr>
          <a:xfrm>
            <a:off x="3814447" y="5569070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샘플만으로 원래 분포를 추정</a:t>
            </a:r>
            <a:endParaRPr kumimoji="1" lang="ko-KR" altLang="en-US" dirty="0"/>
          </a:p>
        </p:txBody>
      </p:sp>
      <p:sp>
        <p:nvSpPr>
          <p:cNvPr id="13" name="텍스트 상자 12"/>
          <p:cNvSpPr txBox="1"/>
          <p:nvPr/>
        </p:nvSpPr>
        <p:spPr>
          <a:xfrm>
            <a:off x="7857786" y="4725704"/>
            <a:ext cx="4162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/>
              <a:t>이런 이유로 </a:t>
            </a:r>
            <a:r>
              <a:rPr kumimoji="1" lang="en-US" altLang="ko-KR" sz="1600" dirty="0" smtClean="0"/>
              <a:t>likelihood </a:t>
            </a:r>
            <a:r>
              <a:rPr kumimoji="1" lang="ko-KR" altLang="en-US" sz="1600" dirty="0" smtClean="0"/>
              <a:t>라는 이름이 생겼다</a:t>
            </a:r>
            <a:r>
              <a:rPr kumimoji="1" lang="en-US" altLang="ko-KR" sz="1600" dirty="0" smtClean="0"/>
              <a:t>.</a:t>
            </a:r>
            <a:endParaRPr kumimoji="1"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8626270" y="1443789"/>
                <a:ext cx="10390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kumimoji="1" lang="en-US" altLang="ko-KR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;</m:t>
                          </m:r>
                          <m:r>
                            <a:rPr kumimoji="1" lang="en-US" altLang="ko-KR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270" y="1443789"/>
                <a:ext cx="1039002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9525556" y="5975354"/>
                <a:ext cx="15778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𝑀𝐿</m:t>
                          </m:r>
                        </m:sub>
                      </m:sSub>
                      <m:d>
                        <m:dPr>
                          <m:ctrlPr>
                            <a:rPr kumimoji="1" lang="en-US" altLang="ko-KR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kumimoji="1" lang="en-US" altLang="ko-KR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kumimoji="1" lang="en-US" altLang="ko-KR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R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𝑀𝐿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556" y="5975354"/>
                <a:ext cx="1577868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구부러진 연결선[U] 15"/>
          <p:cNvCxnSpPr>
            <a:stCxn id="9" idx="2"/>
          </p:cNvCxnSpPr>
          <p:nvPr/>
        </p:nvCxnSpPr>
        <p:spPr>
          <a:xfrm rot="5400000">
            <a:off x="4900454" y="1280165"/>
            <a:ext cx="1994789" cy="6495848"/>
          </a:xfrm>
          <a:prstGeom prst="curvedConnector3">
            <a:avLst>
              <a:gd name="adj1" fmla="val 62606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06309" y="4029138"/>
            <a:ext cx="4433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1600" dirty="0" smtClean="0"/>
              <a:t>샘플 또한 </a:t>
            </a:r>
            <a:r>
              <a:rPr kumimoji="1" lang="en-US" altLang="ko-KR" sz="1600" dirty="0" smtClean="0"/>
              <a:t>p(x)</a:t>
            </a:r>
            <a:r>
              <a:rPr kumimoji="1" lang="ko-KR" altLang="en-US" sz="1600" dirty="0" smtClean="0"/>
              <a:t>로부터 발현된 데이터이므로</a:t>
            </a:r>
            <a:r>
              <a:rPr kumimoji="1" lang="en-US" altLang="ko-KR" sz="1600" dirty="0" smtClean="0"/>
              <a:t>,</a:t>
            </a:r>
          </a:p>
          <a:p>
            <a:r>
              <a:rPr kumimoji="1" lang="ko-KR" altLang="en-US" sz="1600" dirty="0" smtClean="0"/>
              <a:t>이 성질을 이용하여 적절한 </a:t>
            </a:r>
            <a:r>
              <a:rPr kumimoji="1" lang="en-US" altLang="ko-KR" sz="1600" dirty="0" smtClean="0"/>
              <a:t>L </a:t>
            </a:r>
            <a:r>
              <a:rPr kumimoji="1" lang="ko-KR" altLang="en-US" sz="1600" dirty="0" smtClean="0"/>
              <a:t>함수를 설계한다</a:t>
            </a:r>
            <a:r>
              <a:rPr kumimoji="1" lang="en-US" altLang="ko-KR" sz="1600" dirty="0" smtClean="0"/>
              <a:t>.</a:t>
            </a:r>
            <a:endParaRPr kumimoji="1" lang="en-US" altLang="ko-KR" sz="1600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9665272" y="3667404"/>
            <a:ext cx="926" cy="86068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18"/>
          <p:cNvSpPr txBox="1"/>
          <p:nvPr/>
        </p:nvSpPr>
        <p:spPr>
          <a:xfrm>
            <a:off x="9701620" y="39839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추정</a:t>
            </a:r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19"/>
              <p:cNvSpPr txBox="1"/>
              <p:nvPr/>
            </p:nvSpPr>
            <p:spPr>
              <a:xfrm>
                <a:off x="251353" y="4613914"/>
                <a:ext cx="30371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ko-KR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0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;</m:t>
                          </m:r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kumimoji="1" lang="en-US" altLang="ko-KR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;</m:t>
                      </m:r>
                      <m:r>
                        <a:rPr kumimoji="1" lang="en-US" altLang="ko-KR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20" name="텍스트 상자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53" y="4613914"/>
                <a:ext cx="3037177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803" r="-200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51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Expectation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22452"/>
                <a:ext cx="10515600" cy="3654509"/>
              </a:xfrm>
            </p:spPr>
            <p:txBody>
              <a:bodyPr/>
              <a:lstStyle/>
              <a:p>
                <a:r>
                  <a:rPr kumimoji="1" lang="ko-KR" altLang="en-US" dirty="0" smtClean="0"/>
                  <a:t>보통 값에 대한 기대값</a:t>
                </a:r>
                <a:r>
                  <a:rPr kumimoji="1" lang="en-US" altLang="ko-KR" dirty="0" smtClean="0"/>
                  <a:t>(</a:t>
                </a:r>
                <a:r>
                  <a:rPr kumimoji="1" lang="ko-KR" altLang="en-US" dirty="0" smtClean="0"/>
                  <a:t>평균</a:t>
                </a:r>
                <a:r>
                  <a:rPr kumimoji="1" lang="en-US" altLang="ko-KR" dirty="0" smtClean="0"/>
                  <a:t>)</a:t>
                </a:r>
                <a:r>
                  <a:rPr kumimoji="1" lang="ko-KR" altLang="en-US" dirty="0" smtClean="0"/>
                  <a:t>만을 생각하는 경우가 많다</a:t>
                </a:r>
                <a:r>
                  <a:rPr kumimoji="1" lang="en-US" altLang="ko-KR" dirty="0" smtClean="0"/>
                  <a:t>.</a:t>
                </a:r>
                <a:r>
                  <a:rPr kumimoji="1" lang="ko-KR" altLang="en-US" dirty="0" smtClean="0"/>
                  <a:t> </a:t>
                </a:r>
                <a:r>
                  <a:rPr kumimoji="1" lang="en-US" altLang="ko-K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>
                        <a:latin typeface="Cambria Math" charset="0"/>
                      </a:rPr>
                      <m:t>[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</a:rPr>
                      <m:t>𝑥</m:t>
                    </m:r>
                    <m:r>
                      <a:rPr kumimoji="1" lang="en-US" altLang="ko-KR" i="1">
                        <a:latin typeface="Cambria Math" charset="0"/>
                      </a:rPr>
                      <m:t>]</m:t>
                    </m:r>
                  </m:oMath>
                </a14:m>
                <a:r>
                  <a:rPr kumimoji="1" lang="en-US" altLang="ko-KR" dirty="0" smtClean="0"/>
                  <a:t>)</a:t>
                </a:r>
                <a:endParaRPr kumimoji="1" lang="en-US" altLang="ko-KR" dirty="0"/>
              </a:p>
              <a:p>
                <a:r>
                  <a:rPr kumimoji="1" lang="ko-KR" altLang="en-US" dirty="0" smtClean="0"/>
                  <a:t>하지만 정말 중요한 것은 함수에 대한 기대값</a:t>
                </a:r>
                <a:r>
                  <a:rPr kumimoji="1" lang="en-US" altLang="ko-KR" dirty="0" smtClean="0"/>
                  <a:t>.</a:t>
                </a:r>
                <a:endParaRPr kumimoji="1" lang="en-US" altLang="ko-KR" dirty="0"/>
              </a:p>
              <a:p>
                <a:pPr lvl="1"/>
                <a:r>
                  <a:rPr kumimoji="1" lang="ko-KR" altLang="en-US" dirty="0" smtClean="0"/>
                  <a:t>원래 표준어로는 기댓값이 맞지만 어색하므로 기대값이라 하자</a:t>
                </a:r>
                <a:r>
                  <a:rPr kumimoji="1" lang="en-US" altLang="ko-KR" dirty="0" smtClean="0"/>
                  <a:t>.</a:t>
                </a:r>
              </a:p>
              <a:p>
                <a:pPr lvl="2"/>
                <a:r>
                  <a:rPr kumimoji="1" lang="ko-KR" altLang="en-US" dirty="0" smtClean="0"/>
                  <a:t>아래 함수의 기대값은 얼마인가</a:t>
                </a:r>
                <a:r>
                  <a:rPr kumimoji="1" lang="en-US" altLang="ko-KR" dirty="0" smtClean="0"/>
                  <a:t>?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22452"/>
                <a:ext cx="10515600" cy="3654509"/>
              </a:xfrm>
              <a:blipFill rotWithShape="0">
                <a:blip r:embed="rId2"/>
                <a:stretch>
                  <a:fillRect l="-1043" t="-28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1534511" y="1583080"/>
                <a:ext cx="8145518" cy="568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sz="3200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sz="3200" i="1"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en-US" altLang="ko-KR" sz="32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3200">
                        <a:latin typeface="Cambria Math" charset="0"/>
                      </a:rPr>
                      <m:t>[</m:t>
                    </m:r>
                    <m:r>
                      <a:rPr kumimoji="1" lang="en-US" altLang="ko-KR" sz="32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𝑥</m:t>
                    </m:r>
                    <m:r>
                      <a:rPr kumimoji="1" lang="en-US" altLang="ko-KR" sz="3200" i="1">
                        <a:latin typeface="Cambria Math" charset="0"/>
                      </a:rPr>
                      <m:t>]=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kumimoji="1" lang="en-US" altLang="ko-KR" sz="3200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R" sz="3200" b="0" i="1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ko-KR" sz="3200" i="1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ko-KR" sz="3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sz="3200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ko-KR" sz="3200" i="1">
                            <a:latin typeface="Cambria Math" charset="0"/>
                          </a:rPr>
                          <m:t>𝑑𝑥</m:t>
                        </m:r>
                        <m:r>
                          <m:rPr>
                            <m:nor/>
                          </m:rPr>
                          <a:rPr kumimoji="1" lang="ko-KR" altLang="en-US" sz="3200" dirty="0"/>
                          <m:t> </m:t>
                        </m:r>
                      </m:e>
                    </m:nary>
                  </m:oMath>
                </a14:m>
                <a:r>
                  <a:rPr kumimoji="1" lang="en-US" altLang="ko-KR" sz="3200" b="0" i="1" dirty="0" smtClean="0">
                    <a:latin typeface="Cambria Math" charset="0"/>
                  </a:rPr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sz="3200" b="0" i="1" smtClean="0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sz="3200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en-US" altLang="ko-KR" sz="32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3200" b="0" i="0" smtClean="0">
                        <a:latin typeface="Cambria Math" charset="0"/>
                      </a:rPr>
                      <m:t>[</m:t>
                    </m:r>
                    <m:r>
                      <a:rPr kumimoji="1" lang="en-US" altLang="ko-KR" sz="320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𝑓</m:t>
                    </m:r>
                    <m:r>
                      <a:rPr kumimoji="1" lang="en-US" altLang="ko-KR" sz="3200" i="1">
                        <a:latin typeface="Cambria Math" charset="0"/>
                      </a:rPr>
                      <m:t>]=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kumimoji="1" lang="en-US" altLang="ko-KR" sz="320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R" sz="3200" i="1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ko-KR" sz="3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sz="3200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ko-KR" sz="320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ko-KR" sz="3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sz="3200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ko-KR" sz="3200" b="0" i="1" smtClean="0">
                            <a:latin typeface="Cambria Math" charset="0"/>
                          </a:rPr>
                          <m:t>𝑑𝑥</m:t>
                        </m:r>
                        <m:r>
                          <m:rPr>
                            <m:nor/>
                          </m:rPr>
                          <a:rPr kumimoji="1" lang="ko-KR" altLang="en-US" sz="3200" dirty="0"/>
                          <m:t> </m:t>
                        </m:r>
                      </m:e>
                    </m:nary>
                  </m:oMath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511" y="1583080"/>
                <a:ext cx="8145518" cy="568489"/>
              </a:xfrm>
              <a:prstGeom prst="rect">
                <a:avLst/>
              </a:prstGeom>
              <a:blipFill rotWithShape="0">
                <a:blip r:embed="rId3"/>
                <a:stretch>
                  <a:fillRect t="-22581" b="-290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101" y="4523141"/>
            <a:ext cx="3262518" cy="202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5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Expectation (Cont’d)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3167138"/>
            <a:ext cx="3330598" cy="20709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878" y="1922428"/>
            <a:ext cx="6891878" cy="444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2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Information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0"/>
            <a:ext cx="10515600" cy="386317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Shannon </a:t>
            </a:r>
            <a:r>
              <a:rPr lang="ko-KR" altLang="en-US" dirty="0" smtClean="0"/>
              <a:t>횽아가 정의한 개념이다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간단하게 생각하자면 그냥 “놀람”의 정도를 수치화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너무 뜬금없다 생각말고 사람이 만든 추상적 척도 개념이라 생각하자</a:t>
            </a:r>
            <a:r>
              <a:rPr lang="en-US" altLang="ko-KR" dirty="0" smtClean="0"/>
              <a:t>.</a:t>
            </a:r>
            <a:r>
              <a:rPr lang="ko-KR" altLang="en-US" dirty="0" smtClean="0"/>
              <a:t> 주가 </a:t>
            </a:r>
            <a:r>
              <a:rPr lang="ko-KR" altLang="en-US" dirty="0"/>
              <a:t>지수 같은 </a:t>
            </a:r>
            <a:r>
              <a:rPr lang="ko-KR" altLang="en-US" dirty="0" smtClean="0"/>
              <a:t>그런 거</a:t>
            </a:r>
            <a:r>
              <a:rPr lang="en-US" altLang="ko-KR" dirty="0" smtClean="0"/>
              <a:t>..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정말 </a:t>
            </a:r>
            <a:r>
              <a:rPr lang="ko-KR" altLang="en-US" dirty="0"/>
              <a:t>중요한 점은 </a:t>
            </a:r>
            <a:r>
              <a:rPr lang="ko-KR" altLang="en-US" dirty="0" smtClean="0">
                <a:solidFill>
                  <a:srgbClr val="FF0000"/>
                </a:solidFill>
              </a:rPr>
              <a:t>확률</a:t>
            </a:r>
            <a:r>
              <a:rPr lang="ko-KR" altLang="en-US" dirty="0" smtClean="0"/>
              <a:t> </a:t>
            </a:r>
            <a:r>
              <a:rPr lang="ko-KR" altLang="en-US" dirty="0"/>
              <a:t>함수를 이용하여 정의된다는 것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사실은 이를 증명하는 식은 무척이나 신비롭고 놀라운 이야기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얼마나 위대한 발견인지 볼츠만 횽아는 이 식을 자기 묘비에 썼다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하지만 우리는 이걸 다 볼 필요는 없고 </a:t>
            </a:r>
            <a:r>
              <a:rPr lang="ko-KR" altLang="en-US" b="1" dirty="0" smtClean="0"/>
              <a:t>느낌적 느낌</a:t>
            </a:r>
            <a:r>
              <a:rPr lang="ko-KR" altLang="en-US" dirty="0" smtClean="0"/>
              <a:t>만 알고 대충 넘어가도 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3924727" y="5768970"/>
                <a:ext cx="37295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3200" b="0" i="1" smtClean="0">
                          <a:latin typeface="Cambria Math" charset="0"/>
                        </a:rPr>
                        <m:t>=−</m:t>
                      </m:r>
                      <m:func>
                        <m:funcPr>
                          <m:ctrlPr>
                            <a:rPr kumimoji="1" lang="en-US" altLang="ko-KR" sz="32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sz="320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sz="32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3200" i="1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kumimoji="1" lang="en-US" altLang="ko-KR" sz="32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ko-KR" sz="32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kumimoji="1" lang="en-US" altLang="ko-KR" sz="3200" i="1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727" y="5768970"/>
                <a:ext cx="372952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133" y="0"/>
            <a:ext cx="3081867" cy="279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Information (Cont’d)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237342" cy="4271161"/>
          </a:xfrm>
        </p:spPr>
        <p:txBody>
          <a:bodyPr/>
          <a:lstStyle/>
          <a:p>
            <a:r>
              <a:rPr kumimoji="1" lang="ko-KR" altLang="en-US" dirty="0" smtClean="0"/>
              <a:t>로또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등에 대한 정보량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숫자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개</a:t>
            </a:r>
            <a:r>
              <a:rPr kumimoji="1" lang="en-US" altLang="ko-KR" dirty="0" smtClean="0"/>
              <a:t>)</a:t>
            </a:r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로또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등에 대한 정보량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숫자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개</a:t>
            </a:r>
            <a:r>
              <a:rPr kumimoji="1" lang="en-US" altLang="ko-KR" dirty="0" smtClean="0"/>
              <a:t>)</a:t>
            </a:r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주사위 눈금이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이 나올 확률에 대한 정보량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6632852" y="2259394"/>
                <a:ext cx="4358501" cy="732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2400" b="0" i="1" smtClean="0">
                          <a:latin typeface="Cambria Math" charset="0"/>
                        </a:rPr>
                        <m:t>=−</m:t>
                      </m:r>
                      <m:func>
                        <m:funcPr>
                          <m:ctrlPr>
                            <a:rPr kumimoji="1" lang="mr-IN" altLang="ko-KR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mr-IN" altLang="ko-KR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mr-IN" altLang="ko-KR" sz="2400" b="0" i="0" smtClea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1" lang="mr-IN" altLang="ko-KR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mr-IN" altLang="ko-KR" sz="24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8,145,060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1" lang="en-US" altLang="ko-KR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23</m:t>
                      </m:r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852" y="2259394"/>
                <a:ext cx="4358501" cy="7329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7861585" y="3807957"/>
                <a:ext cx="3213957" cy="701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2400" b="0" i="1" smtClean="0">
                          <a:latin typeface="Cambria Math" charset="0"/>
                        </a:rPr>
                        <m:t>=−</m:t>
                      </m:r>
                      <m:func>
                        <m:funcPr>
                          <m:ctrlPr>
                            <a:rPr kumimoji="1" lang="mr-IN" altLang="ko-KR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mr-IN" altLang="ko-KR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mr-IN" altLang="ko-KR" sz="2400" b="0" i="0" smtClea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1" lang="mr-IN" altLang="ko-KR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mr-IN" altLang="ko-KR" sz="24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45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1" lang="en-US" altLang="ko-KR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585" y="3807957"/>
                <a:ext cx="3213957" cy="7017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7861585" y="5591107"/>
                <a:ext cx="3129768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kumimoji="1" lang="en-US" altLang="ko-KR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sz="24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ko-KR" sz="2400" b="0" i="1" smtClean="0">
                        <a:latin typeface="Cambria Math" charset="0"/>
                      </a:rPr>
                      <m:t>=−</m:t>
                    </m:r>
                    <m:func>
                      <m:funcPr>
                        <m:ctrlPr>
                          <a:rPr kumimoji="1" lang="mr-IN" altLang="ko-KR" sz="2400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mr-IN" altLang="ko-KR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mr-IN" altLang="ko-KR" sz="2400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ko-KR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kumimoji="1" lang="mr-IN" altLang="ko-KR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mr-IN" altLang="ko-KR" sz="2400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2400" b="0" i="1" smtClean="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ko-KR" sz="2400" b="0" i="1" smtClean="0">
                                    <a:latin typeface="Cambria Math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kumimoji="1" lang="en-US" altLang="ko-K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≅</m:t>
                    </m:r>
                    <m:r>
                      <a:rPr kumimoji="1" lang="en-US" altLang="ko-KR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r>
                  <a:rPr kumimoji="1" lang="en-US" altLang="ko-KR" sz="2400" dirty="0" smtClean="0"/>
                  <a:t>.6</a:t>
                </a:r>
                <a:endParaRPr kumimoji="1" lang="ko-KR" altLang="en-US" sz="2400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585" y="5591107"/>
                <a:ext cx="3129768" cy="552715"/>
              </a:xfrm>
              <a:prstGeom prst="rect">
                <a:avLst/>
              </a:prstGeom>
              <a:blipFill rotWithShape="0">
                <a:blip r:embed="rId4"/>
                <a:stretch>
                  <a:fillRect t="-1099" r="-5068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6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Entropy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2"/>
            <a:ext cx="10515600" cy="4816274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/>
              <a:t>Entropy</a:t>
            </a:r>
            <a:r>
              <a:rPr kumimoji="1" lang="ko-KR" altLang="en-US" dirty="0" smtClean="0"/>
              <a:t>란</a:t>
            </a:r>
            <a:r>
              <a:rPr kumimoji="1" lang="en-US" altLang="ko-KR" dirty="0" smtClean="0"/>
              <a:t>?</a:t>
            </a:r>
          </a:p>
          <a:p>
            <a:pPr lvl="1"/>
            <a:r>
              <a:rPr kumimoji="1" lang="ko-KR" altLang="en-US" dirty="0" smtClean="0"/>
              <a:t>하나의 계</a:t>
            </a:r>
            <a:r>
              <a:rPr kumimoji="1" lang="en-US" altLang="ko-KR" dirty="0" smtClean="0"/>
              <a:t>(system)</a:t>
            </a:r>
            <a:r>
              <a:rPr kumimoji="1" lang="ko-KR" altLang="en-US" dirty="0" smtClean="0"/>
              <a:t>가 가지는 </a:t>
            </a:r>
            <a:r>
              <a:rPr kumimoji="1" lang="ko-KR" altLang="en-US" b="1" dirty="0" smtClean="0">
                <a:solidFill>
                  <a:srgbClr val="FF0000"/>
                </a:solidFill>
              </a:rPr>
              <a:t>평균</a:t>
            </a:r>
            <a:r>
              <a:rPr kumimoji="1" lang="ko-KR" altLang="en-US" dirty="0" smtClean="0"/>
              <a:t> 정보량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이렇게 이야기하면 좀 멋져 보임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생각해보면 별 의미 없는 말인데</a:t>
            </a:r>
            <a:r>
              <a:rPr kumimoji="1" lang="mr-IN" altLang="ko-KR" dirty="0" smtClean="0"/>
              <a:t>…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어쨌거나 이런 값을 이용하면 </a:t>
            </a:r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계 </a:t>
            </a:r>
            <a:r>
              <a:rPr kumimoji="1" lang="en-US" altLang="ko-KR" dirty="0" smtClean="0"/>
              <a:t>vs </a:t>
            </a:r>
            <a:r>
              <a:rPr kumimoji="1" lang="ko-KR" altLang="en-US" dirty="0" smtClean="0"/>
              <a:t>계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 정보량 싸움을 붙일 수 있다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참고로 함수에 대한 평균 정의는 다음과 같다</a:t>
            </a:r>
            <a:r>
              <a:rPr kumimoji="1" lang="en-US" altLang="ko-KR" dirty="0" smtClean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smtClean="0"/>
              <a:t>Entropy </a:t>
            </a:r>
            <a:r>
              <a:rPr kumimoji="1" lang="ko-KR" altLang="en-US" dirty="0" smtClean="0"/>
              <a:t>가 참 놀라운게 지수가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인 로그를 사용하는 경우</a:t>
            </a:r>
            <a:r>
              <a:rPr kumimoji="1" lang="en-US" altLang="ko-KR" dirty="0" smtClean="0"/>
              <a:t>,</a:t>
            </a:r>
          </a:p>
          <a:p>
            <a:pPr lvl="2"/>
            <a:r>
              <a:rPr kumimoji="1" lang="ko-KR" altLang="en-US" dirty="0" smtClean="0"/>
              <a:t>우리가 사용하는 컴퓨터의 저장 단위인 </a:t>
            </a:r>
            <a:r>
              <a:rPr kumimoji="1" lang="en-US" altLang="ko-KR" dirty="0" smtClean="0"/>
              <a:t>bit </a:t>
            </a:r>
            <a:r>
              <a:rPr kumimoji="1" lang="ko-KR" altLang="en-US" dirty="0" smtClean="0"/>
              <a:t>와 물리적 단위를 일치시킬 수 있다</a:t>
            </a:r>
            <a:r>
              <a:rPr kumimoji="1" lang="en-US" altLang="ko-KR" dirty="0" smtClean="0"/>
              <a:t>.</a:t>
            </a:r>
          </a:p>
          <a:p>
            <a:pPr lvl="2"/>
            <a:r>
              <a:rPr kumimoji="1" lang="ko-KR" altLang="en-US" dirty="0" smtClean="0"/>
              <a:t>쓸모가 아주 많아지게 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평균 정보량 계산 등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7618547" y="1730267"/>
                <a:ext cx="3735253" cy="89620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2400" b="0" i="1" smtClean="0">
                          <a:latin typeface="Cambria Math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mr-IN" altLang="ko-KR" sz="24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kumimoji="1" lang="mr-IN" altLang="ko-KR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mr-IN" altLang="ko-KR" sz="2400" b="0" i="0" smtClean="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547" y="1730267"/>
                <a:ext cx="3735253" cy="8962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6654991" y="4510493"/>
                <a:ext cx="2873222" cy="426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ko-KR" alt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2400" i="1">
                        <a:latin typeface="Cambria Math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sz="2400" b="0" i="1" smtClean="0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kumimoji="1" lang="en-US" altLang="ko-KR" sz="2400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kumimoji="1" lang="en-US" altLang="ko-KR" sz="2400" b="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R" sz="2400" b="0" i="1" smtClean="0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ko-KR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ko-KR" sz="2400" b="0" i="1" smtClean="0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ko-KR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ko-KR" sz="2400" b="0" i="1" smtClean="0">
                            <a:latin typeface="Cambria Math" charset="0"/>
                          </a:rPr>
                          <m:t>𝑑𝑥</m:t>
                        </m:r>
                      </m:e>
                    </m:nary>
                  </m:oMath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991" y="4510493"/>
                <a:ext cx="2873222" cy="426335"/>
              </a:xfrm>
              <a:prstGeom prst="rect">
                <a:avLst/>
              </a:prstGeom>
              <a:blipFill rotWithShape="0">
                <a:blip r:embed="rId3"/>
                <a:stretch>
                  <a:fillRect t="-184286" r="-2760" b="-25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6654991" y="4039198"/>
                <a:ext cx="25610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ko-KR" alt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2400" i="1">
                        <a:latin typeface="Cambria Math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ko-KR" sz="2400" b="0" i="1" smtClean="0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kumimoji="1" lang="en-US" altLang="ko-KR" sz="2400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ko-KR" sz="2400" b="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R" sz="2400" i="1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ko-KR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sz="2400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ko-KR" sz="2400" i="1">
                            <a:latin typeface="Cambria Math" charset="0"/>
                          </a:rPr>
                          <m:t>𝑓</m:t>
                        </m:r>
                        <m:r>
                          <a:rPr kumimoji="1" lang="en-US" altLang="ko-KR" sz="2400" i="1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ko-KR" sz="2400" i="1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ko-KR" sz="2400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991" y="4039198"/>
                <a:ext cx="256108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68333" r="-4524" b="-25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73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Entropy (Cont’d)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488" y="1595843"/>
            <a:ext cx="8115838" cy="526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ko-KR" dirty="0" smtClean="0"/>
              <a:t>KL</a:t>
            </a:r>
            <a:r>
              <a:rPr lang="en-US" altLang="ko-KR" dirty="0"/>
              <a:t>-</a:t>
            </a:r>
            <a:r>
              <a:rPr lang="cs-CZ" altLang="ko-KR" dirty="0" smtClean="0"/>
              <a:t>divergence</a:t>
            </a:r>
            <a:r>
              <a:rPr lang="cs-CZ" altLang="ko-KR" dirty="0"/>
              <a:t> 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4630923"/>
          </a:xfrm>
        </p:spPr>
        <p:txBody>
          <a:bodyPr>
            <a:normAutofit fontScale="92500" lnSpcReduction="10000"/>
          </a:bodyPr>
          <a:lstStyle/>
          <a:p>
            <a:r>
              <a:rPr kumimoji="1" lang="ko-KR" altLang="en-US" dirty="0" smtClean="0"/>
              <a:t>사람들이 대부분 제대로 모르면서 아는 척하는 개념</a:t>
            </a:r>
            <a:r>
              <a:rPr kumimoji="1" lang="en-US" altLang="ko-KR" dirty="0" smtClean="0"/>
              <a:t>. (</a:t>
            </a:r>
            <a:r>
              <a:rPr kumimoji="1" lang="ko-KR" altLang="en-US" dirty="0" smtClean="0"/>
              <a:t>발표자도 잘 모름</a:t>
            </a:r>
            <a:r>
              <a:rPr kumimoji="1" lang="en-US" altLang="ko-KR" dirty="0" smtClean="0"/>
              <a:t>)</a:t>
            </a:r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정의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P </a:t>
            </a:r>
            <a:r>
              <a:rPr kumimoji="1" lang="ko-KR" altLang="en-US" dirty="0" smtClean="0"/>
              <a:t>라는 확률 분포로 부터 발생한 데이터를</a:t>
            </a:r>
            <a:r>
              <a:rPr kumimoji="1" lang="en-US" altLang="ko-KR" dirty="0" smtClean="0"/>
              <a:t>,</a:t>
            </a:r>
          </a:p>
          <a:p>
            <a:pPr lvl="1"/>
            <a:r>
              <a:rPr kumimoji="1" lang="en-US" altLang="ko-KR" dirty="0" smtClean="0"/>
              <a:t>Q </a:t>
            </a:r>
            <a:r>
              <a:rPr kumimoji="1" lang="ko-KR" altLang="en-US" dirty="0" smtClean="0"/>
              <a:t>라는 확률 분포에서 나왔다고 가정했을 경우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이로 인해 발생되는 추가 정보량을 </a:t>
            </a:r>
            <a:r>
              <a:rPr kumimoji="1" lang="en-US" altLang="ko-KR" dirty="0" smtClean="0"/>
              <a:t>KL-divergence </a:t>
            </a:r>
            <a:r>
              <a:rPr kumimoji="1" lang="ko-KR" altLang="en-US" dirty="0" smtClean="0"/>
              <a:t>이라고 한다</a:t>
            </a:r>
            <a:r>
              <a:rPr kumimoji="1" lang="mr-IN" altLang="ko-KR" dirty="0" smtClean="0"/>
              <a:t>…</a:t>
            </a:r>
            <a:r>
              <a:rPr kumimoji="1" lang="ko-KR" altLang="en-US" dirty="0" smtClean="0"/>
              <a:t> 역시 어렵다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잊지말자</a:t>
            </a:r>
            <a:r>
              <a:rPr kumimoji="1" lang="en-US" altLang="ko-KR" dirty="0" smtClean="0"/>
              <a:t>)</a:t>
            </a:r>
          </a:p>
          <a:p>
            <a:pPr lvl="2"/>
            <a:r>
              <a:rPr kumimoji="1" lang="en-US" altLang="ko-KR" dirty="0" smtClean="0"/>
              <a:t>P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Q</a:t>
            </a:r>
            <a:r>
              <a:rPr kumimoji="1" lang="ko-KR" altLang="en-US" dirty="0" smtClean="0"/>
              <a:t>가 같으면 </a:t>
            </a:r>
            <a:r>
              <a:rPr kumimoji="1" lang="en-US" altLang="ko-KR" dirty="0" smtClean="0"/>
              <a:t>KL</a:t>
            </a:r>
            <a:r>
              <a:rPr kumimoji="1" lang="ko-KR" altLang="en-US" dirty="0" smtClean="0"/>
              <a:t> 값은 </a:t>
            </a:r>
            <a:r>
              <a:rPr kumimoji="1" lang="en-US" altLang="ko-KR" dirty="0" smtClean="0"/>
              <a:t>0.</a:t>
            </a:r>
            <a:r>
              <a:rPr kumimoji="1" lang="ko-KR" altLang="en-US" dirty="0" smtClean="0"/>
              <a:t> 서로 다르면 </a:t>
            </a:r>
            <a:r>
              <a:rPr kumimoji="1" lang="en-US" altLang="ko-KR" dirty="0" smtClean="0"/>
              <a:t>KL</a:t>
            </a:r>
            <a:r>
              <a:rPr kumimoji="1" lang="ko-KR" altLang="en-US" dirty="0" smtClean="0"/>
              <a:t>값은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보다 크다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클수록 차이가 크다</a:t>
            </a:r>
            <a:r>
              <a:rPr kumimoji="1"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690" y="2419350"/>
            <a:ext cx="5344704" cy="7439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394" y="2419350"/>
            <a:ext cx="2769325" cy="798844"/>
          </a:xfrm>
          <a:prstGeom prst="rect">
            <a:avLst/>
          </a:prstGeom>
        </p:spPr>
      </p:pic>
      <p:cxnSp>
        <p:nvCxnSpPr>
          <p:cNvPr id="7" name="직선 연결선[R] 6"/>
          <p:cNvCxnSpPr/>
          <p:nvPr/>
        </p:nvCxnSpPr>
        <p:spPr>
          <a:xfrm flipV="1">
            <a:off x="4586242" y="3014133"/>
            <a:ext cx="403447" cy="13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 flipV="1">
            <a:off x="6714198" y="3016577"/>
            <a:ext cx="403447" cy="13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0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ko-KR" dirty="0"/>
              <a:t>KL</a:t>
            </a:r>
            <a:r>
              <a:rPr lang="en-US" altLang="ko-KR" dirty="0"/>
              <a:t>-</a:t>
            </a:r>
            <a:r>
              <a:rPr lang="cs-CZ" altLang="ko-KR" dirty="0"/>
              <a:t>divergence </a:t>
            </a:r>
            <a:r>
              <a:rPr kumimoji="1" lang="en-US" altLang="ko-KR" dirty="0"/>
              <a:t>(Cont’d)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23" y="1932173"/>
            <a:ext cx="6886902" cy="44383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118" y="711510"/>
            <a:ext cx="5260622" cy="7322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356" y="2561777"/>
            <a:ext cx="3788546" cy="3616827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833557" y="3962400"/>
            <a:ext cx="2639688" cy="25964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" name="구부러진 연결선[U] 10"/>
          <p:cNvCxnSpPr>
            <a:endCxn id="3" idx="3"/>
          </p:cNvCxnSpPr>
          <p:nvPr/>
        </p:nvCxnSpPr>
        <p:spPr>
          <a:xfrm>
            <a:off x="1783644" y="3014133"/>
            <a:ext cx="3436486" cy="3164471"/>
          </a:xfrm>
          <a:prstGeom prst="curvedConnector4">
            <a:avLst>
              <a:gd name="adj1" fmla="val 48646"/>
              <a:gd name="adj2" fmla="val 10544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99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Information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아이디어는 간단하다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복잡한 분포</a:t>
            </a:r>
            <a:r>
              <a:rPr kumimoji="1" lang="en-US" altLang="ko-KR" dirty="0" smtClean="0"/>
              <a:t>(distribution)</a:t>
            </a:r>
            <a:r>
              <a:rPr kumimoji="1" lang="ko-KR" altLang="en-US" dirty="0" smtClean="0"/>
              <a:t>를 좀 더 간단한 형태의 분포로 근사하자는 것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물론 근사 분포를 사용하는 모델은 이것 말고도 많다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이런 스타일을 사용하는 모델 중 하나라고 생각하면 된다</a:t>
            </a:r>
            <a:r>
              <a:rPr kumimoji="1" lang="en-US" altLang="ko-KR" dirty="0" smtClean="0"/>
              <a:t>.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 err="1" smtClean="0"/>
              <a:t>Variational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까지 바로 달려가기 위해 이론들을 최대한 압축하여 설명함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0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ko-KR" dirty="0"/>
              <a:t>KL</a:t>
            </a:r>
            <a:r>
              <a:rPr lang="en-US" altLang="ko-KR" dirty="0"/>
              <a:t>-</a:t>
            </a:r>
            <a:r>
              <a:rPr lang="cs-CZ" altLang="ko-KR" dirty="0"/>
              <a:t>divergence </a:t>
            </a:r>
            <a:r>
              <a:rPr kumimoji="1" lang="en-US" altLang="ko-KR" dirty="0"/>
              <a:t>(Cont’d)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493" y="2007475"/>
            <a:ext cx="8017638" cy="3764710"/>
          </a:xfrm>
          <a:prstGeom prst="rect">
            <a:avLst/>
          </a:prstGeom>
        </p:spPr>
      </p:pic>
      <p:sp>
        <p:nvSpPr>
          <p:cNvPr id="3" name="텍스트 상자 2"/>
          <p:cNvSpPr txBox="1"/>
          <p:nvPr/>
        </p:nvSpPr>
        <p:spPr>
          <a:xfrm>
            <a:off x="5367866" y="5966539"/>
            <a:ext cx="145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Asymmetric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58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ko-KR" dirty="0"/>
              <a:t>KL</a:t>
            </a:r>
            <a:r>
              <a:rPr lang="en-US" altLang="ko-KR" dirty="0"/>
              <a:t>-</a:t>
            </a:r>
            <a:r>
              <a:rPr lang="cs-CZ" altLang="ko-KR" dirty="0"/>
              <a:t>divergence </a:t>
            </a:r>
            <a:r>
              <a:rPr kumimoji="1" lang="en-US" altLang="ko-KR" dirty="0"/>
              <a:t>(Cont’d)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주 용도</a:t>
            </a:r>
            <a:r>
              <a:rPr kumimoji="1" lang="en-US" altLang="ko-KR" dirty="0"/>
              <a:t>?</a:t>
            </a:r>
          </a:p>
          <a:p>
            <a:pPr lvl="1"/>
            <a:r>
              <a:rPr kumimoji="1" lang="ko-KR" altLang="en-US" dirty="0"/>
              <a:t>우리가 원래의 분포 </a:t>
            </a:r>
            <a:r>
              <a:rPr kumimoji="1" lang="en-US" altLang="ko-KR" dirty="0"/>
              <a:t>P </a:t>
            </a:r>
            <a:r>
              <a:rPr kumimoji="1" lang="ko-KR" altLang="en-US" dirty="0"/>
              <a:t>를 모르는 상태에서 샘플은 </a:t>
            </a:r>
            <a:r>
              <a:rPr kumimoji="1" lang="en-US" altLang="ko-KR" dirty="0"/>
              <a:t>P </a:t>
            </a:r>
            <a:r>
              <a:rPr kumimoji="1" lang="ko-KR" altLang="en-US" dirty="0"/>
              <a:t>로부터 얻어진 상황이라면</a:t>
            </a:r>
            <a:r>
              <a:rPr kumimoji="1" lang="en-US" altLang="ko-KR" dirty="0"/>
              <a:t>,</a:t>
            </a:r>
          </a:p>
          <a:p>
            <a:pPr lvl="1"/>
            <a:r>
              <a:rPr kumimoji="1" lang="ko-KR" altLang="en-US" dirty="0"/>
              <a:t>어떤 </a:t>
            </a:r>
            <a:r>
              <a:rPr kumimoji="1" lang="en-US" altLang="ko-KR" dirty="0"/>
              <a:t>Q</a:t>
            </a:r>
            <a:r>
              <a:rPr kumimoji="1" lang="ko-KR" altLang="en-US" dirty="0"/>
              <a:t>라는 분포 함수를 도입하여 마치 이걸 </a:t>
            </a:r>
            <a:r>
              <a:rPr kumimoji="1" lang="en-US" altLang="ko-KR" dirty="0" smtClean="0"/>
              <a:t>P </a:t>
            </a:r>
            <a:r>
              <a:rPr kumimoji="1" lang="ko-KR" altLang="en-US" dirty="0" smtClean="0"/>
              <a:t>인양 </a:t>
            </a:r>
            <a:r>
              <a:rPr kumimoji="1" lang="ko-KR" altLang="en-US" dirty="0"/>
              <a:t>막 쓴다고 하자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그럼 이런 상황으로 인해 발생되는 오차율을 </a:t>
            </a:r>
            <a:r>
              <a:rPr kumimoji="1" lang="en-US" altLang="ko-KR" dirty="0"/>
              <a:t>KL </a:t>
            </a:r>
            <a:r>
              <a:rPr kumimoji="1" lang="ko-KR" altLang="en-US" dirty="0"/>
              <a:t>값을 이용하여 상대 비교가 가능함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예를 들어 </a:t>
            </a:r>
            <a:r>
              <a:rPr kumimoji="1" lang="en-US" altLang="ko-KR" dirty="0"/>
              <a:t>Q1, Q2 </a:t>
            </a:r>
            <a:r>
              <a:rPr kumimoji="1" lang="ko-KR" altLang="en-US" dirty="0"/>
              <a:t>를 가정하고 각각 </a:t>
            </a:r>
            <a:r>
              <a:rPr kumimoji="1" lang="en-US" altLang="ko-KR" dirty="0"/>
              <a:t>KL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P</a:t>
            </a:r>
            <a:r>
              <a:rPr kumimoji="1" lang="ko-KR" altLang="en-US" dirty="0"/>
              <a:t>에 대해</a:t>
            </a:r>
            <a:r>
              <a:rPr kumimoji="1" lang="en-US" altLang="ko-KR" dirty="0"/>
              <a:t> </a:t>
            </a:r>
            <a:r>
              <a:rPr kumimoji="1" lang="ko-KR" altLang="en-US" dirty="0"/>
              <a:t>구해보니 </a:t>
            </a:r>
            <a:r>
              <a:rPr kumimoji="1" lang="en-US" altLang="ko-KR" dirty="0"/>
              <a:t>Q1</a:t>
            </a:r>
            <a:r>
              <a:rPr kumimoji="1" lang="ko-KR" altLang="en-US" dirty="0"/>
              <a:t>이 더 작다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그러면 </a:t>
            </a:r>
            <a:r>
              <a:rPr kumimoji="1" lang="en-US" altLang="ko-KR" dirty="0"/>
              <a:t>Q1 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Q2 </a:t>
            </a:r>
            <a:r>
              <a:rPr kumimoji="1" lang="ko-KR" altLang="en-US" dirty="0"/>
              <a:t>보다 </a:t>
            </a:r>
            <a:r>
              <a:rPr kumimoji="1" lang="en-US" altLang="ko-KR" dirty="0"/>
              <a:t>P</a:t>
            </a:r>
            <a:r>
              <a:rPr kumimoji="1" lang="ko-KR" altLang="en-US" dirty="0"/>
              <a:t>에 더 가까운 모양이라고 고려할 수 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6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EM (</a:t>
            </a:r>
            <a:r>
              <a:rPr lang="en-US" altLang="ko-KR" dirty="0" smtClean="0"/>
              <a:t>Expectation-Maxim</a:t>
            </a:r>
            <a:r>
              <a:rPr lang="en-US" altLang="ko-KR" dirty="0"/>
              <a:t>i</a:t>
            </a:r>
            <a:r>
              <a:rPr lang="en-US" altLang="ko-KR" dirty="0" smtClean="0"/>
              <a:t>zation)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갑작스럽지만 바로 </a:t>
            </a:r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알고리즘을 살펴도록 하자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Mixture Distribution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ko-KR" altLang="en-US" dirty="0" smtClean="0"/>
              <a:t>데이터가 아주 귀하던 시절에는 적은 수의 데이터를 표현하는 적절한 수단이 필요했다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이를 위해 기초적인 분포</a:t>
            </a:r>
            <a:r>
              <a:rPr kumimoji="1" lang="en-US" altLang="ko-KR" dirty="0" smtClean="0"/>
              <a:t>(distribution)</a:t>
            </a:r>
            <a:r>
              <a:rPr kumimoji="1" lang="ko-KR" altLang="en-US" dirty="0" smtClean="0"/>
              <a:t>들을 널리 사용했다</a:t>
            </a:r>
            <a:r>
              <a:rPr kumimoji="1" lang="en-US" altLang="ko-KR" dirty="0" smtClean="0"/>
              <a:t>.</a:t>
            </a:r>
          </a:p>
          <a:p>
            <a:pPr lvl="2"/>
            <a:r>
              <a:rPr kumimoji="1" lang="ko-KR" altLang="en-US" dirty="0" smtClean="0"/>
              <a:t>정규분포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균등분포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포아상 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스튜던트</a:t>
            </a:r>
            <a:r>
              <a:rPr kumimoji="1" lang="en-US" altLang="ko-KR" dirty="0" smtClean="0"/>
              <a:t>-t </a:t>
            </a:r>
            <a:r>
              <a:rPr kumimoji="1" lang="ko-KR" altLang="en-US" dirty="0" smtClean="0"/>
              <a:t>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감마 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베타 분포 등등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데이터가 풍성해지자 단순한 분포로는 표현하기 어려운 데이터들이 생겨났다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기존의 분포들을 서로 묶어 새로운 분포를 만들고자 하는 시도가 생겨났다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이 중 가장 유명한 모델로 </a:t>
            </a:r>
            <a:r>
              <a:rPr kumimoji="1" lang="en-US" altLang="ko-KR" dirty="0" smtClean="0"/>
              <a:t>GMM (Gaussian Mixture Model) </a:t>
            </a:r>
            <a:r>
              <a:rPr kumimoji="1" lang="ko-KR" altLang="en-US" dirty="0" smtClean="0"/>
              <a:t>을 사용한다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잠재 변수 </a:t>
            </a:r>
            <a:r>
              <a:rPr kumimoji="1" lang="en-US" altLang="ko-KR" dirty="0" smtClean="0"/>
              <a:t>(latent variable)</a:t>
            </a:r>
            <a:r>
              <a:rPr kumimoji="1" lang="ko-KR" altLang="en-US" dirty="0" smtClean="0"/>
              <a:t>을 도입하여 정교한 모델을 도입하게 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181" y="2237621"/>
            <a:ext cx="1484424" cy="11719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393" y="4654735"/>
            <a:ext cx="1675251" cy="78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K-means </a:t>
            </a:r>
            <a:r>
              <a:rPr kumimoji="1" lang="ko-KR" altLang="en-US" dirty="0" smtClean="0"/>
              <a:t>알고리즘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3005905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K-means </a:t>
            </a:r>
            <a:r>
              <a:rPr kumimoji="1" lang="ko-KR" altLang="en-US" dirty="0" smtClean="0"/>
              <a:t>알고리즘은 매우 관련이 깊다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주어진 데이터를 </a:t>
            </a:r>
            <a:r>
              <a:rPr kumimoji="1" lang="en-US" altLang="ko-KR" dirty="0" smtClean="0"/>
              <a:t>K </a:t>
            </a:r>
            <a:r>
              <a:rPr kumimoji="1" lang="ko-KR" altLang="en-US" dirty="0" smtClean="0"/>
              <a:t>개의 집합으로 클러스터링하는 문제이다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최종 목표는 주어진 데이터를 어느 하나의 클러스터에 속하도록 배정하는 것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이를 위해 </a:t>
            </a:r>
            <a:r>
              <a:rPr kumimoji="1" lang="en-US" altLang="ko-KR" dirty="0" smtClean="0"/>
              <a:t>K </a:t>
            </a:r>
            <a:r>
              <a:rPr kumimoji="1" lang="ko-KR" altLang="en-US" dirty="0" smtClean="0"/>
              <a:t>개의 중심점</a:t>
            </a:r>
            <a:r>
              <a:rPr kumimoji="1" lang="en-US" altLang="ko-KR" dirty="0" smtClean="0"/>
              <a:t>(central point)</a:t>
            </a:r>
            <a:r>
              <a:rPr kumimoji="1" lang="ko-KR" altLang="en-US" dirty="0" smtClean="0"/>
              <a:t>을 지정하고</a:t>
            </a:r>
            <a:r>
              <a:rPr kumimoji="1" lang="en-US" altLang="ko-KR" dirty="0" smtClean="0"/>
              <a:t>,</a:t>
            </a:r>
          </a:p>
          <a:p>
            <a:pPr lvl="1"/>
            <a:r>
              <a:rPr kumimoji="1" lang="ko-KR" altLang="en-US" dirty="0" smtClean="0"/>
              <a:t>모든 데이터는 자신과 가장 가까운 중심점에 속하도록 학습한다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이를 위한 목적 함수는 다음과 같다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1603519" y="5262588"/>
                <a:ext cx="4051047" cy="1038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𝐽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ko-KR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400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is-IS" altLang="ko-KR" sz="24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𝑛𝑘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519" y="5262588"/>
                <a:ext cx="4051047" cy="10384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6970256" y="5422118"/>
                <a:ext cx="4078744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𝑛𝑘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mr-IN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ko-KR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mr-IN" altLang="ko-KR" b="0" i="1" smtClean="0">
                                  <a:latin typeface="Cambria Math" charset="0"/>
                                </a:rPr>
                                <m:t>,  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𝑎𝑟𝑔𝑚𝑖𝑛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kumimoji="1" lang="mr-IN" altLang="ko-KR" b="0" i="1" smtClean="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kumimoji="1" lang="mr-IN" altLang="ko-KR" b="0" i="1" smtClean="0">
                                  <a:latin typeface="Cambria Math" charset="0"/>
                                </a:rPr>
                                <m:t>,  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𝑜𝑡h𝑒𝑟𝑤𝑖𝑠𝑒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256" y="5422118"/>
                <a:ext cx="4078744" cy="719428"/>
              </a:xfrm>
              <a:prstGeom prst="rect">
                <a:avLst/>
              </a:prstGeom>
              <a:blipFill rotWithShape="0">
                <a:blip r:embed="rId3"/>
                <a:stretch>
                  <a:fillRect b="-8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텍스트 상자 4"/>
          <p:cNvSpPr txBox="1"/>
          <p:nvPr/>
        </p:nvSpPr>
        <p:spPr>
          <a:xfrm>
            <a:off x="6771515" y="5004386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  <a:latin typeface="Nanum Pen Script" charset="-127"/>
                <a:ea typeface="Nanum Pen Script" charset="-127"/>
                <a:cs typeface="Nanum Pen Script" charset="-127"/>
              </a:rPr>
              <a:t>Binary indicator variables</a:t>
            </a:r>
            <a:endParaRPr kumimoji="1" lang="ko-KR" altLang="en-US" dirty="0">
              <a:solidFill>
                <a:srgbClr val="FF0000"/>
              </a:solidFill>
              <a:latin typeface="Nanum Pen Script" charset="-127"/>
              <a:ea typeface="Nanum Pen Script" charset="-127"/>
              <a:cs typeface="Nanum Pen Scrip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5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K-means </a:t>
            </a:r>
            <a:r>
              <a:rPr kumimoji="1" lang="ko-KR" altLang="en-US" dirty="0"/>
              <a:t>알고리즘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838" y="2607635"/>
            <a:ext cx="2473842" cy="1082306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838200" y="1988289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MLE</a:t>
            </a:r>
            <a:r>
              <a:rPr kumimoji="1" lang="ko-KR" altLang="en-US" dirty="0" smtClean="0"/>
              <a:t>를 구해보자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838" y="3903220"/>
            <a:ext cx="1982824" cy="9297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1568916" y="5220099"/>
                <a:ext cx="4078744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𝑛𝑘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mr-IN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ko-KR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mr-IN" altLang="ko-KR" b="0" i="1" smtClean="0">
                                  <a:latin typeface="Cambria Math" charset="0"/>
                                </a:rPr>
                                <m:t>,  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𝑎𝑟𝑔𝑚𝑖𝑛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kumimoji="1" lang="mr-IN" altLang="ko-KR" b="0" i="1" smtClean="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kumimoji="1" lang="mr-IN" altLang="ko-KR" b="0" i="1" smtClean="0">
                                  <a:latin typeface="Cambria Math" charset="0"/>
                                </a:rPr>
                                <m:t>,  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𝑜𝑡h𝑒𝑟𝑤𝑖𝑠𝑒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916" y="5220099"/>
                <a:ext cx="4078744" cy="7194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텍스트 상자 7"/>
          <p:cNvSpPr txBox="1"/>
          <p:nvPr/>
        </p:nvSpPr>
        <p:spPr>
          <a:xfrm>
            <a:off x="6508898" y="2835021"/>
            <a:ext cx="49552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/>
              <a:t>두 개의 파라미터가 서로 연관되어 있다</a:t>
            </a:r>
            <a:r>
              <a:rPr kumimoji="1" lang="en-US" altLang="ko-K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ko-KR" dirty="0"/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/>
              <a:t>두려워할 필요는 없음</a:t>
            </a:r>
            <a:r>
              <a:rPr kumimoji="1" lang="en-US" altLang="ko-K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ko-KR" altLang="en-US" dirty="0" smtClean="0"/>
              <a:t>각각 업데이트를 수행하는 방식을 채택</a:t>
            </a: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ko-KR" altLang="en-US" dirty="0" smtClean="0"/>
              <a:t>반복하면서 수렴할때까지 진행</a:t>
            </a: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dirty="0" smtClean="0"/>
              <a:t>GD</a:t>
            </a:r>
            <a:r>
              <a:rPr kumimoji="1" lang="ko-KR" altLang="en-US" dirty="0" smtClean="0"/>
              <a:t>와 유사하다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594870" y="4077075"/>
            <a:ext cx="328952" cy="2465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35981" y="4455255"/>
            <a:ext cx="328952" cy="2465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84073" y="5373511"/>
            <a:ext cx="278149" cy="29351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4546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K-means </a:t>
            </a:r>
            <a:r>
              <a:rPr kumimoji="1" lang="ko-KR" altLang="en-US" dirty="0" smtClean="0"/>
              <a:t>를 구하기 위한 </a:t>
            </a:r>
            <a:r>
              <a:rPr kumimoji="1" lang="en-US" altLang="ko-KR" dirty="0" smtClean="0"/>
              <a:t>EM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905801"/>
            <a:ext cx="5614850" cy="4299056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ko-KR" dirty="0" smtClean="0"/>
              <a:t>r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u </a:t>
            </a:r>
            <a:r>
              <a:rPr kumimoji="1" lang="ko-KR" altLang="en-US" dirty="0" smtClean="0"/>
              <a:t>를 구하는 단계는 크게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단계로 나눔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먼저 </a:t>
            </a:r>
            <a:r>
              <a:rPr kumimoji="1" lang="en-US" altLang="ko-KR" dirty="0" smtClean="0"/>
              <a:t>u</a:t>
            </a:r>
            <a:r>
              <a:rPr kumimoji="1" lang="ko-KR" altLang="en-US" dirty="0" smtClean="0"/>
              <a:t>를 임의의 값으로 초기화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u</a:t>
            </a:r>
            <a:r>
              <a:rPr kumimoji="1" lang="ko-KR" altLang="en-US" dirty="0" smtClean="0"/>
              <a:t>를 고정한 상태에서 </a:t>
            </a:r>
            <a:r>
              <a:rPr kumimoji="1" lang="en-US" altLang="ko-KR" dirty="0" smtClean="0"/>
              <a:t>J</a:t>
            </a:r>
            <a:r>
              <a:rPr kumimoji="1" lang="ko-KR" altLang="en-US" dirty="0" smtClean="0"/>
              <a:t>를 최소화하는 </a:t>
            </a:r>
            <a:r>
              <a:rPr kumimoji="1" lang="en-US" altLang="ko-KR" dirty="0" smtClean="0"/>
              <a:t>r</a:t>
            </a:r>
            <a:r>
              <a:rPr kumimoji="1" lang="ko-KR" altLang="en-US" dirty="0" smtClean="0"/>
              <a:t>을 구함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en-US" altLang="ko-KR" dirty="0" smtClean="0"/>
              <a:t>r</a:t>
            </a:r>
            <a:r>
              <a:rPr kumimoji="1" lang="ko-KR" altLang="en-US" dirty="0" smtClean="0"/>
              <a:t>을 고정한 상태에서 </a:t>
            </a:r>
            <a:r>
              <a:rPr kumimoji="1" lang="en-US" altLang="ko-KR" dirty="0" smtClean="0"/>
              <a:t>u</a:t>
            </a:r>
            <a:r>
              <a:rPr kumimoji="1" lang="ko-KR" altLang="en-US" dirty="0" smtClean="0"/>
              <a:t>를 갱신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적당히 수렴할 때까지 위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단계를 반복</a:t>
            </a:r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r>
              <a:rPr kumimoji="1" lang="ko-KR" altLang="en-US" dirty="0" smtClean="0"/>
              <a:t>왼쪽 그림은 </a:t>
            </a:r>
            <a:r>
              <a:rPr kumimoji="1" lang="en-US" altLang="ko-KR" dirty="0" smtClean="0"/>
              <a:t>K=2</a:t>
            </a:r>
            <a:r>
              <a:rPr kumimoji="1" lang="ko-KR" altLang="en-US" dirty="0" smtClean="0"/>
              <a:t> 인 경우 문제 풀이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선을 긋는 과정이 </a:t>
            </a:r>
            <a:r>
              <a:rPr kumimoji="1" lang="en-US" altLang="ko-KR" dirty="0" smtClean="0"/>
              <a:t>r</a:t>
            </a:r>
            <a:r>
              <a:rPr kumimoji="1" lang="ko-KR" altLang="en-US" dirty="0" smtClean="0"/>
              <a:t>를 구하는 과정임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051" y="1735983"/>
            <a:ext cx="5068389" cy="476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GMM (Gaussian Mixture Model)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2"/>
            <a:ext cx="10515600" cy="1908552"/>
          </a:xfrm>
        </p:spPr>
        <p:txBody>
          <a:bodyPr>
            <a:normAutofit fontScale="70000" lnSpcReduction="20000"/>
          </a:bodyPr>
          <a:lstStyle/>
          <a:p>
            <a:r>
              <a:rPr kumimoji="1" lang="ko-KR" altLang="en-US" dirty="0" smtClean="0"/>
              <a:t>일단은 </a:t>
            </a:r>
            <a:r>
              <a:rPr kumimoji="1" lang="en-US" altLang="ko-KR" dirty="0" smtClean="0"/>
              <a:t>K-means </a:t>
            </a:r>
            <a:r>
              <a:rPr kumimoji="1" lang="ko-KR" altLang="en-US" dirty="0" smtClean="0"/>
              <a:t>를 좀 더 다른 관점으로 확장한 것이라 생각해보자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확률 분포 </a:t>
            </a:r>
            <a:r>
              <a:rPr kumimoji="1" lang="en-US" altLang="ko-KR" dirty="0" smtClean="0"/>
              <a:t>p(x)</a:t>
            </a:r>
            <a:r>
              <a:rPr kumimoji="1" lang="ko-KR" altLang="en-US" dirty="0" smtClean="0"/>
              <a:t>를 간단한 하나의 분포로 표현하기 어렵다는 문제의식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이를 여러 개의 가우시안 분포의 선형 결합으로 다룬다는 아이디어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en-US" altLang="ko-KR" dirty="0" smtClean="0"/>
              <a:t>K-means</a:t>
            </a:r>
            <a:r>
              <a:rPr kumimoji="1" lang="ko-KR" altLang="en-US" dirty="0" smtClean="0"/>
              <a:t>와 유사한 점은 하나의 데이터는 각각의 가우시안 분포에 특정 비율로 속하게 된다는 것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12" y="3814354"/>
            <a:ext cx="5346700" cy="2463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772" y="3814354"/>
            <a:ext cx="4126411" cy="25357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8046339" y="1821589"/>
                <a:ext cx="3776098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ko-KR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4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𝑁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ko-KR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ko-KR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339" y="1821589"/>
                <a:ext cx="3776098" cy="10384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5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GMM (Gaussian Mixture Model</a:t>
            </a:r>
            <a:r>
              <a:rPr kumimoji="1" lang="en-US" altLang="ko-KR" dirty="0" smtClean="0"/>
              <a:t>) (Cont’d)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21" y="2875381"/>
            <a:ext cx="7222067" cy="24073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0" y="1741896"/>
            <a:ext cx="3771900" cy="1447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3361509"/>
            <a:ext cx="1892300" cy="1435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700" y="4968422"/>
            <a:ext cx="19939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GMM with latent variable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07624" y="1731251"/>
            <a:ext cx="9146176" cy="4445711"/>
          </a:xfrm>
        </p:spPr>
        <p:txBody>
          <a:bodyPr/>
          <a:lstStyle/>
          <a:p>
            <a:r>
              <a:rPr kumimoji="1" lang="ko-KR" altLang="en-US" dirty="0" smtClean="0"/>
              <a:t>은닉 변수 </a:t>
            </a:r>
            <a:r>
              <a:rPr kumimoji="1" lang="en-US" altLang="ko-KR" dirty="0" smtClean="0"/>
              <a:t>z </a:t>
            </a:r>
            <a:r>
              <a:rPr kumimoji="1" lang="ko-KR" altLang="en-US" dirty="0" smtClean="0"/>
              <a:t>를 도입하여 </a:t>
            </a:r>
            <a:r>
              <a:rPr kumimoji="1" lang="en-US" altLang="ko-KR" dirty="0" smtClean="0"/>
              <a:t>GMM </a:t>
            </a:r>
            <a:r>
              <a:rPr kumimoji="1" lang="ko-KR" altLang="en-US" dirty="0" smtClean="0"/>
              <a:t>을 표현한다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91" y="1612332"/>
            <a:ext cx="988337" cy="16999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234" y="3936941"/>
            <a:ext cx="2182882" cy="4559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060" y="2462302"/>
            <a:ext cx="2090697" cy="6272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647" y="2125122"/>
            <a:ext cx="2090697" cy="11812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2234" y="2447259"/>
            <a:ext cx="3426551" cy="6572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8008" y="3738136"/>
            <a:ext cx="4626488" cy="109453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8008" y="5189365"/>
            <a:ext cx="7726085" cy="1070656"/>
          </a:xfrm>
          <a:prstGeom prst="rect">
            <a:avLst/>
          </a:prstGeom>
        </p:spPr>
      </p:pic>
      <p:sp>
        <p:nvSpPr>
          <p:cNvPr id="12" name="텍스트 상자 11"/>
          <p:cNvSpPr txBox="1"/>
          <p:nvPr/>
        </p:nvSpPr>
        <p:spPr>
          <a:xfrm>
            <a:off x="2342637" y="5142744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smtClean="0">
                <a:solidFill>
                  <a:srgbClr val="FF0000"/>
                </a:solidFill>
                <a:latin typeface="Nanum Pen Script" charset="-127"/>
                <a:ea typeface="Nanum Pen Script" charset="-127"/>
                <a:cs typeface="Nanum Pen Script" charset="-127"/>
              </a:rPr>
              <a:t>Responsibility</a:t>
            </a:r>
            <a:endParaRPr kumimoji="1" lang="ko-KR" altLang="en-US" sz="1600" dirty="0">
              <a:solidFill>
                <a:srgbClr val="FF0000"/>
              </a:solidFill>
              <a:latin typeface="Nanum Pen Script" charset="-127"/>
              <a:ea typeface="Nanum Pen Script" charset="-127"/>
              <a:cs typeface="Nanum Pen Scrip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811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Basic Theory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09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MLE for GMM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72310"/>
            <a:ext cx="10515600" cy="435702"/>
          </a:xfrm>
        </p:spPr>
        <p:txBody>
          <a:bodyPr>
            <a:normAutofit lnSpcReduction="10000"/>
          </a:bodyPr>
          <a:lstStyle/>
          <a:p>
            <a:r>
              <a:rPr kumimoji="1" lang="ko-KR" altLang="en-US" dirty="0" smtClean="0"/>
              <a:t>시간이 없으니 전개는 생략하고 바로 답을 적어본다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4296"/>
            <a:ext cx="2030075" cy="15167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448" y="1997045"/>
            <a:ext cx="4232975" cy="9630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182" y="5383560"/>
            <a:ext cx="2013802" cy="70594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4676" y="4043239"/>
            <a:ext cx="1486785" cy="8344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6935" y="5226847"/>
            <a:ext cx="4204888" cy="101936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1544" y="5307736"/>
            <a:ext cx="1286387" cy="85759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3182" y="4043239"/>
            <a:ext cx="6699155" cy="92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GMM </a:t>
            </a:r>
            <a:r>
              <a:rPr kumimoji="1" lang="ko-KR" altLang="en-US" dirty="0" smtClean="0"/>
              <a:t>에 </a:t>
            </a:r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적용하기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ko-KR" altLang="en-US" dirty="0" smtClean="0"/>
              <a:t>초기화 단계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각 가우시안 분포의 평균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공분산과 </a:t>
            </a:r>
            <a:r>
              <a:rPr kumimoji="1" lang="en-US" altLang="ko-KR" dirty="0" smtClean="0"/>
              <a:t>pi </a:t>
            </a:r>
            <a:r>
              <a:rPr kumimoji="1" lang="ko-KR" altLang="en-US" dirty="0" smtClean="0"/>
              <a:t>값을 적당하게 초기화 한다</a:t>
            </a:r>
            <a:r>
              <a:rPr kumimoji="1" lang="en-US" altLang="ko-KR" dirty="0" smtClean="0"/>
              <a:t>.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 smtClean="0"/>
              <a:t>E </a:t>
            </a:r>
            <a:r>
              <a:rPr kumimoji="1" lang="ko-KR" altLang="en-US" dirty="0" smtClean="0"/>
              <a:t>단계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주어진 파라미터 값을 이용하여 </a:t>
            </a:r>
            <a:r>
              <a:rPr kumimoji="1" lang="en-US" altLang="ko-KR" dirty="0" smtClean="0"/>
              <a:t>r </a:t>
            </a:r>
            <a:r>
              <a:rPr kumimoji="1" lang="ko-KR" altLang="en-US" dirty="0" smtClean="0"/>
              <a:t>을 구한다</a:t>
            </a:r>
            <a:r>
              <a:rPr kumimoji="1" lang="en-US" altLang="ko-KR" dirty="0" smtClean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endParaRPr kumimoji="1" lang="en-US" altLang="ko-KR" dirty="0" smtClean="0"/>
          </a:p>
          <a:p>
            <a:r>
              <a:rPr kumimoji="1" lang="en-US" altLang="ko-KR" dirty="0" smtClean="0"/>
              <a:t>M</a:t>
            </a:r>
            <a:r>
              <a:rPr kumimoji="1" lang="ko-KR" altLang="en-US" dirty="0" smtClean="0"/>
              <a:t> 단계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주어진 </a:t>
            </a:r>
            <a:r>
              <a:rPr kumimoji="1" lang="en-US" altLang="ko-KR" dirty="0" smtClean="0"/>
              <a:t>r </a:t>
            </a:r>
            <a:r>
              <a:rPr kumimoji="1" lang="ko-KR" altLang="en-US" dirty="0" smtClean="0"/>
              <a:t>값을 이용하여 각각의 파라미터를 구한다</a:t>
            </a:r>
            <a:r>
              <a:rPr kumimoji="1" lang="en-US" altLang="ko-KR" dirty="0" smtClean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이를 반복한다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287" y="2787638"/>
            <a:ext cx="2470806" cy="8185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115" y="4221293"/>
            <a:ext cx="2260963" cy="7610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550" y="4864787"/>
            <a:ext cx="4148909" cy="9429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987" y="5011180"/>
            <a:ext cx="1270363" cy="6690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0993" y="4133820"/>
            <a:ext cx="1389208" cy="8158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6054" y="2191096"/>
            <a:ext cx="4985888" cy="324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3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을 보는 또 다른 시선들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4416622"/>
          </a:xfrm>
        </p:spPr>
        <p:txBody>
          <a:bodyPr>
            <a:normAutofit fontScale="92500" lnSpcReduction="20000"/>
          </a:bodyPr>
          <a:lstStyle/>
          <a:p>
            <a:r>
              <a:rPr kumimoji="1" lang="ko-KR" altLang="en-US" dirty="0" smtClean="0"/>
              <a:t>앞서 지루하게 풀었던 문제들을 되돌아 보자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모두 잠재 변수 </a:t>
            </a:r>
            <a:r>
              <a:rPr kumimoji="1" lang="en-US" altLang="ko-KR" dirty="0" smtClean="0"/>
              <a:t>z</a:t>
            </a:r>
            <a:r>
              <a:rPr kumimoji="1" lang="ko-KR" altLang="en-US" dirty="0" smtClean="0"/>
              <a:t> 를 도입하여 일반화된 모델로 만들 수 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z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에 대해 미리 알려진 바는 없다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이를 추가하여 조건부 분포로 전개한다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이런 방식이 </a:t>
            </a:r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의 전형적인 방식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en-US" altLang="ko-KR" dirty="0" smtClean="0"/>
              <a:t>SGD </a:t>
            </a:r>
            <a:r>
              <a:rPr kumimoji="1" lang="ko-KR" altLang="en-US" dirty="0" smtClean="0"/>
              <a:t>와 다른 점은 </a:t>
            </a:r>
            <a:r>
              <a:rPr kumimoji="1" lang="en-US" altLang="ko-KR" dirty="0" smtClean="0"/>
              <a:t>z </a:t>
            </a:r>
            <a:r>
              <a:rPr kumimoji="1" lang="ko-KR" altLang="en-US" dirty="0" smtClean="0"/>
              <a:t>를 도입하여 문제 풀이 방식을 고정한다는 것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생각보다 쉽게 모델을 설계할 수 있으므로 자주 사용하는 모델이다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하지만 발동할 수 있는 조건이 좀 까다롭다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9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Expectation of log likelihood.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3093915"/>
            <a:ext cx="10515600" cy="2144109"/>
          </a:xfrm>
        </p:spPr>
        <p:txBody>
          <a:bodyPr>
            <a:normAutofit/>
          </a:bodyPr>
          <a:lstStyle/>
          <a:p>
            <a:r>
              <a:rPr kumimoji="1" lang="ko-KR" altLang="en-US" dirty="0" smtClean="0"/>
              <a:t>안타깝지만 위 식으로 기존의</a:t>
            </a:r>
            <a:r>
              <a:rPr kumimoji="1" lang="en-US" altLang="ko-KR" dirty="0" smtClean="0"/>
              <a:t> MLE</a:t>
            </a:r>
            <a:r>
              <a:rPr kumimoji="1" lang="ko-KR" altLang="en-US" dirty="0" smtClean="0"/>
              <a:t> 방식을 적용할 수 없다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대신 우리는 다음의 식을 최대화하는 방법으로 </a:t>
            </a:r>
            <a:r>
              <a:rPr kumimoji="1" lang="en-US" altLang="ko-KR" dirty="0" smtClean="0"/>
              <a:t>MLE</a:t>
            </a:r>
            <a:r>
              <a:rPr kumimoji="1" lang="ko-KR" altLang="en-US" dirty="0" smtClean="0"/>
              <a:t>를 푼다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주어진 샘플에 대해 아래 조건을 만족하는 </a:t>
            </a:r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파라미터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“Z”</a:t>
            </a:r>
            <a:r>
              <a:rPr kumimoji="1" lang="ko-KR" altLang="en-US" dirty="0" smtClean="0"/>
              <a:t>를 구한다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번갈아가며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405" y="1694887"/>
            <a:ext cx="3431524" cy="9642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011" y="5381298"/>
            <a:ext cx="6496927" cy="99661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21142" y="2009415"/>
            <a:ext cx="278149" cy="29351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 rot="20462878">
            <a:off x="7795511" y="1742136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solidFill>
                  <a:srgbClr val="FF0000"/>
                </a:solidFill>
                <a:latin typeface="Nanum Pen Script" charset="-127"/>
                <a:ea typeface="Nanum Pen Script" charset="-127"/>
                <a:cs typeface="Nanum Pen Script" charset="-127"/>
              </a:rPr>
              <a:t>Not closed form</a:t>
            </a:r>
            <a:endParaRPr kumimoji="1" lang="ko-KR" altLang="en-US" sz="2400" dirty="0">
              <a:solidFill>
                <a:srgbClr val="FF0000"/>
              </a:solidFill>
              <a:latin typeface="Nanum Pen Script" charset="-127"/>
              <a:ea typeface="Nanum Pen Script" charset="-127"/>
              <a:cs typeface="Nanum Pen Scrip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855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General EM Algorithm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132" y="1788369"/>
            <a:ext cx="6545736" cy="47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22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을 사용할 수 있는 경우란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3445132"/>
          </a:xfrm>
        </p:spPr>
        <p:txBody>
          <a:bodyPr>
            <a:normAutofit/>
          </a:bodyPr>
          <a:lstStyle/>
          <a:p>
            <a:r>
              <a:rPr kumimoji="1" lang="ko-KR" altLang="en-US" dirty="0" smtClean="0"/>
              <a:t>조건이 충족되어어야 </a:t>
            </a:r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사용이 가능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일단 잠재 변수 </a:t>
            </a:r>
            <a:r>
              <a:rPr kumimoji="1" lang="en-US" altLang="ko-KR" dirty="0" smtClean="0"/>
              <a:t>z  </a:t>
            </a:r>
            <a:r>
              <a:rPr kumimoji="1" lang="ko-KR" altLang="en-US" dirty="0" smtClean="0"/>
              <a:t>를 도입할 수 있는 모델이어야 한다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잠재 변수 </a:t>
            </a:r>
            <a:r>
              <a:rPr kumimoji="1" lang="en-US" altLang="ko-KR" dirty="0" smtClean="0"/>
              <a:t>z</a:t>
            </a:r>
            <a:r>
              <a:rPr kumimoji="1" lang="ko-KR" altLang="en-US" dirty="0" smtClean="0"/>
              <a:t> 도입 전에는 문제 풀이에 어려움을 겪지만</a:t>
            </a:r>
            <a:r>
              <a:rPr kumimoji="1" lang="en-US" altLang="ko-KR" dirty="0" smtClean="0"/>
              <a:t>,</a:t>
            </a:r>
          </a:p>
          <a:p>
            <a:pPr lvl="1"/>
            <a:r>
              <a:rPr kumimoji="1" lang="en-US" altLang="ko-KR" dirty="0" smtClean="0"/>
              <a:t>z </a:t>
            </a:r>
            <a:r>
              <a:rPr kumimoji="1" lang="ko-KR" altLang="en-US" dirty="0" smtClean="0"/>
              <a:t>를 도입하고 나면 문제 풀이가 가능한 경우에만 사용할 수 있다</a:t>
            </a:r>
            <a:r>
              <a:rPr kumimoji="1" lang="en-US" altLang="ko-KR" dirty="0" smtClean="0"/>
              <a:t>.</a:t>
            </a:r>
          </a:p>
          <a:p>
            <a:pPr lvl="2"/>
            <a:r>
              <a:rPr kumimoji="1" lang="ko-KR" altLang="en-US" dirty="0" smtClean="0"/>
              <a:t>즉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어떤 모델을 설계할 때 </a:t>
            </a:r>
            <a:r>
              <a:rPr kumimoji="1" lang="en-US" altLang="ko-KR" dirty="0" smtClean="0"/>
              <a:t>Z </a:t>
            </a:r>
            <a:r>
              <a:rPr kumimoji="1" lang="ko-KR" altLang="en-US" dirty="0" smtClean="0"/>
              <a:t>가 알려지는 경우 우리가 잘 아는 분포로 도식화 가능하다고 생각되는 모델을 도입하게 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(GMM</a:t>
            </a:r>
            <a:r>
              <a:rPr kumimoji="1" lang="ko-KR" altLang="en-US" dirty="0" smtClean="0"/>
              <a:t>같은</a:t>
            </a:r>
            <a:r>
              <a:rPr kumimoji="1" lang="en-US" altLang="ko-KR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280" y="5613063"/>
            <a:ext cx="2629676" cy="8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5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알고리즘 정리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사실은 </a:t>
            </a:r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알고리즘에 대한 충분한 이해가 선행되어야 한다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en-US" altLang="ko-KR" dirty="0" smtClean="0"/>
              <a:t>MLE</a:t>
            </a:r>
            <a:r>
              <a:rPr kumimoji="1" lang="ko-KR" altLang="en-US" dirty="0" smtClean="0"/>
              <a:t> 문제도 좀 풀어보고 응용도 좀 풀어보고 해야 </a:t>
            </a:r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스타일에 적응할 수 있다</a:t>
            </a:r>
            <a:r>
              <a:rPr kumimoji="1" lang="en-US" altLang="ko-KR" dirty="0" smtClean="0"/>
              <a:t>.</a:t>
            </a:r>
          </a:p>
          <a:p>
            <a:pPr lvl="1"/>
            <a:endParaRPr kumimoji="1" lang="en-US" altLang="ko-KR" dirty="0" smtClean="0"/>
          </a:p>
          <a:p>
            <a:r>
              <a:rPr kumimoji="1" lang="ko-KR" altLang="en-US" dirty="0" smtClean="0"/>
              <a:t>하지만 여기서 그런 것을 다룰 수는 없지 않는가</a:t>
            </a:r>
            <a:r>
              <a:rPr kumimoji="1" lang="en-US" altLang="ko-KR" dirty="0" smtClean="0"/>
              <a:t>!!!</a:t>
            </a:r>
            <a:r>
              <a:rPr kumimoji="1" lang="ko-KR" altLang="en-US" dirty="0" smtClean="0"/>
              <a:t> 다음만 기억하자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일단 </a:t>
            </a:r>
            <a:r>
              <a:rPr kumimoji="1" lang="en-US" altLang="ko-KR" dirty="0" smtClean="0"/>
              <a:t>z </a:t>
            </a:r>
            <a:r>
              <a:rPr kumimoji="1" lang="ko-KR" altLang="en-US" dirty="0" smtClean="0"/>
              <a:t>를 알게되면 문제를 풀 수 있는 모델을 도입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하지만 실제로 </a:t>
            </a:r>
            <a:r>
              <a:rPr kumimoji="1" lang="en-US" altLang="ko-KR" dirty="0" smtClean="0"/>
              <a:t>z </a:t>
            </a:r>
            <a:r>
              <a:rPr kumimoji="1" lang="ko-KR" altLang="en-US" dirty="0" smtClean="0"/>
              <a:t>를 알 방법은 없음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그래서 적당한 </a:t>
            </a:r>
            <a:r>
              <a:rPr kumimoji="1" lang="en-US" altLang="ko-KR" dirty="0" smtClean="0"/>
              <a:t>z</a:t>
            </a:r>
            <a:r>
              <a:rPr kumimoji="1" lang="ko-KR" altLang="en-US" dirty="0" smtClean="0"/>
              <a:t>를 추정하는 문제로 하여 반복하여 에러를 최소화하는 문제로 풀이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EM </a:t>
            </a:r>
            <a:r>
              <a:rPr kumimoji="1" lang="ko-KR" altLang="en-US" dirty="0"/>
              <a:t>알고리즘 정리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(Cont’d)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611170"/>
            <a:ext cx="10515600" cy="3737041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ko-KR" dirty="0" smtClean="0"/>
              <a:t>EM </a:t>
            </a:r>
            <a:r>
              <a:rPr kumimoji="1" lang="ko-KR" altLang="en-US" dirty="0" smtClean="0"/>
              <a:t>은 잠재변수 </a:t>
            </a:r>
            <a:r>
              <a:rPr kumimoji="1" lang="en-US" altLang="ko-KR" dirty="0" smtClean="0"/>
              <a:t>Z</a:t>
            </a:r>
            <a:r>
              <a:rPr kumimoji="1" lang="ko-KR" altLang="en-US" dirty="0" smtClean="0"/>
              <a:t>를 가진 모델에서 </a:t>
            </a:r>
            <a:r>
              <a:rPr kumimoji="1" lang="en-US" altLang="ko-KR" dirty="0" smtClean="0"/>
              <a:t>MLE</a:t>
            </a:r>
            <a:r>
              <a:rPr kumimoji="1" lang="ko-KR" altLang="en-US" dirty="0" smtClean="0"/>
              <a:t>를 구하는 모델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en-US" altLang="ko-KR" dirty="0"/>
              <a:t>p</a:t>
            </a:r>
            <a:r>
              <a:rPr kumimoji="1" lang="en-US" altLang="ko-KR" dirty="0" smtClean="0"/>
              <a:t>(x) </a:t>
            </a:r>
            <a:r>
              <a:rPr kumimoji="1" lang="ko-KR" altLang="en-US" dirty="0" smtClean="0"/>
              <a:t>는 일반적인 분포 형태가 아니어서 바로 추정이 어렵다</a:t>
            </a:r>
            <a:r>
              <a:rPr kumimoji="1" lang="en-US" altLang="ko-KR" dirty="0" smtClean="0"/>
              <a:t>. (incomplete-data)</a:t>
            </a:r>
          </a:p>
          <a:p>
            <a:pPr lvl="1"/>
            <a:r>
              <a:rPr kumimoji="1" lang="en-US" altLang="ko-KR" dirty="0" smtClean="0"/>
              <a:t>p(x, z)</a:t>
            </a:r>
            <a:r>
              <a:rPr kumimoji="1" lang="ko-KR" altLang="en-US" dirty="0" smtClean="0"/>
              <a:t> 는 </a:t>
            </a:r>
            <a:r>
              <a:rPr kumimoji="1" lang="en-US" altLang="ko-KR" dirty="0" smtClean="0"/>
              <a:t>MLE</a:t>
            </a:r>
            <a:r>
              <a:rPr kumimoji="1" lang="ko-KR" altLang="en-US" dirty="0" smtClean="0"/>
              <a:t>로 쉽게 얻을 수 있는 분포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(complete-data) 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Z </a:t>
            </a:r>
            <a:r>
              <a:rPr kumimoji="1" lang="ko-KR" altLang="en-US" dirty="0" smtClean="0"/>
              <a:t>는 보통 이산변수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즉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PMF)</a:t>
            </a:r>
            <a:r>
              <a:rPr kumimoji="1" lang="ko-KR" altLang="en-US" dirty="0" smtClean="0"/>
              <a:t>로 놓고 문제를 푼다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물론 실수 변수 </a:t>
            </a:r>
            <a:r>
              <a:rPr kumimoji="1" lang="en-US" altLang="ko-KR" dirty="0" smtClean="0"/>
              <a:t>(PDF)</a:t>
            </a:r>
            <a:r>
              <a:rPr kumimoji="1" lang="ko-KR" altLang="en-US" dirty="0" smtClean="0"/>
              <a:t>도 불가능한 것은 아니지만 구조를 머리로 그려보기 힘들다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그럼 결국 </a:t>
            </a:r>
            <a:r>
              <a:rPr kumimoji="1" lang="en-US" altLang="ko-KR" dirty="0" smtClean="0"/>
              <a:t>p(</a:t>
            </a:r>
            <a:r>
              <a:rPr kumimoji="1" lang="en-US" altLang="ko-KR" dirty="0" err="1" smtClean="0"/>
              <a:t>z|x</a:t>
            </a:r>
            <a:r>
              <a:rPr kumimoji="1" lang="en-US" altLang="ko-KR" dirty="0" smtClean="0"/>
              <a:t>) </a:t>
            </a:r>
            <a:r>
              <a:rPr kumimoji="1" lang="ko-KR" altLang="en-US" dirty="0" smtClean="0"/>
              <a:t>를 풀어야 하는 문제로 귀결됨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 lvl="1"/>
            <a:r>
              <a:rPr kumimoji="1" lang="ko-KR" altLang="en-US" dirty="0" smtClean="0"/>
              <a:t>보통은 추정이 가능한 모델이라고 가정하고 문제를 푼다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(E-Step</a:t>
            </a:r>
            <a:r>
              <a:rPr kumimoji="1" lang="ko-KR" altLang="en-US" dirty="0" smtClean="0"/>
              <a:t>에서</a:t>
            </a:r>
            <a:r>
              <a:rPr kumimoji="1" lang="en-US" altLang="ko-KR" dirty="0" smtClean="0"/>
              <a:t>)</a:t>
            </a:r>
          </a:p>
          <a:p>
            <a:pPr lvl="1"/>
            <a:r>
              <a:rPr kumimoji="1" lang="ko-KR" altLang="en-US" dirty="0" smtClean="0"/>
              <a:t>그런데 그게 불가능하다면</a:t>
            </a:r>
            <a:r>
              <a:rPr kumimoji="1" lang="en-US" altLang="ko-KR" dirty="0" smtClean="0"/>
              <a:t>?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-&gt; VI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211" y="1579650"/>
            <a:ext cx="2943578" cy="86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31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General EM Algorithm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0487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q(z)</a:t>
            </a:r>
            <a:r>
              <a:rPr kumimoji="1" lang="ko-KR" altLang="en-US" dirty="0" smtClean="0"/>
              <a:t>의 도입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1932421"/>
          </a:xfrm>
        </p:spPr>
        <p:txBody>
          <a:bodyPr>
            <a:normAutofit fontScale="77500" lnSpcReduction="20000"/>
          </a:bodyPr>
          <a:lstStyle/>
          <a:p>
            <a:r>
              <a:rPr kumimoji="1" lang="ko-KR" altLang="en-US" dirty="0" smtClean="0"/>
              <a:t>이제 </a:t>
            </a:r>
            <a:r>
              <a:rPr kumimoji="1" lang="en-US" altLang="ko-KR" dirty="0" smtClean="0"/>
              <a:t>VI </a:t>
            </a:r>
            <a:r>
              <a:rPr kumimoji="1" lang="ko-KR" altLang="en-US" dirty="0" smtClean="0"/>
              <a:t>에서 무척이나 자주 등장하는 </a:t>
            </a:r>
            <a:r>
              <a:rPr kumimoji="1" lang="en-US" altLang="ko-KR" dirty="0" smtClean="0"/>
              <a:t>q(z)</a:t>
            </a:r>
            <a:r>
              <a:rPr kumimoji="1" lang="ko-KR" altLang="en-US" dirty="0" smtClean="0"/>
              <a:t>를 살펴보자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정의는 그냥 너무 황당한데 앞서 보았던 </a:t>
            </a:r>
            <a:r>
              <a:rPr kumimoji="1" lang="en-US" altLang="ko-KR" dirty="0" smtClean="0"/>
              <a:t>z </a:t>
            </a:r>
            <a:r>
              <a:rPr kumimoji="1" lang="ko-KR" altLang="en-US" dirty="0" smtClean="0"/>
              <a:t>와 관련된 그냥 어떤 함수 </a:t>
            </a:r>
            <a:r>
              <a:rPr kumimoji="1" lang="en-US" altLang="ko-KR" dirty="0" smtClean="0"/>
              <a:t>q() </a:t>
            </a:r>
            <a:r>
              <a:rPr kumimoji="1" lang="ko-KR" altLang="en-US" dirty="0" smtClean="0"/>
              <a:t>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그냥 </a:t>
            </a:r>
            <a:r>
              <a:rPr kumimoji="1" lang="en-US" altLang="ko-KR" dirty="0" smtClean="0"/>
              <a:t>z</a:t>
            </a:r>
            <a:r>
              <a:rPr kumimoji="1" lang="ko-KR" altLang="en-US" dirty="0" smtClean="0"/>
              <a:t>와 관련된 어떤 함수가 </a:t>
            </a:r>
            <a:r>
              <a:rPr kumimoji="1" lang="en-US" altLang="ko-KR" dirty="0" smtClean="0"/>
              <a:t>q(z)</a:t>
            </a:r>
            <a:r>
              <a:rPr kumimoji="1" lang="ko-KR" altLang="en-US" dirty="0" smtClean="0"/>
              <a:t>가 존재한다고 할 때 앞선 식을 다음과 같이 전개 가능하다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619" y="4721089"/>
            <a:ext cx="2780756" cy="9074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244" y="3977435"/>
            <a:ext cx="4023119" cy="5937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088" y="4721089"/>
            <a:ext cx="3957584" cy="154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4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Probability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2254188"/>
            <a:ext cx="10515600" cy="4035791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ko-KR" altLang="en-US" dirty="0"/>
              <a:t>“주사위의 한 면이 나올 확률은 </a:t>
            </a:r>
            <a:r>
              <a:rPr lang="en-US" altLang="ko-KR" dirty="0" smtClean="0"/>
              <a:t>1/6</a:t>
            </a:r>
            <a:r>
              <a:rPr lang="ko-KR" altLang="en-US" dirty="0"/>
              <a:t> 이야</a:t>
            </a:r>
            <a:r>
              <a:rPr lang="ko-KR" altLang="en-US" dirty="0" smtClean="0"/>
              <a:t>”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전지적 </a:t>
            </a:r>
            <a:r>
              <a:rPr lang="ko-KR" altLang="en-US" dirty="0"/>
              <a:t>관점에서의 </a:t>
            </a:r>
            <a:r>
              <a:rPr lang="ko-KR" altLang="en-US" dirty="0" smtClean="0"/>
              <a:t>확률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“</a:t>
            </a:r>
            <a:r>
              <a:rPr lang="ko-KR" altLang="en-US" dirty="0" smtClean="0"/>
              <a:t>주사위 굴리기를 </a:t>
            </a:r>
            <a:r>
              <a:rPr lang="en-US" altLang="ko-KR" dirty="0"/>
              <a:t>10</a:t>
            </a:r>
            <a:r>
              <a:rPr lang="ko-KR" altLang="en-US" dirty="0"/>
              <a:t>만번 반복한 결과 한 면이 나올 확률은 각각 </a:t>
            </a:r>
            <a:r>
              <a:rPr lang="en-US" altLang="ko-KR" dirty="0" smtClean="0"/>
              <a:t>1/6</a:t>
            </a:r>
            <a:r>
              <a:rPr lang="ko-KR" altLang="en-US" dirty="0"/>
              <a:t> 이고 오차 비율은 </a:t>
            </a:r>
            <a:r>
              <a:rPr lang="en-US" altLang="ko-KR" dirty="0"/>
              <a:t>XX</a:t>
            </a:r>
            <a:r>
              <a:rPr lang="ko-KR" altLang="en-US" dirty="0"/>
              <a:t>야</a:t>
            </a:r>
            <a:r>
              <a:rPr lang="en-US" altLang="ko-KR" dirty="0"/>
              <a:t>.”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빈도적 </a:t>
            </a:r>
            <a:r>
              <a:rPr lang="ko-KR" altLang="en-US" dirty="0"/>
              <a:t>관점에서의 </a:t>
            </a:r>
            <a:r>
              <a:rPr lang="ko-KR" altLang="en-US" dirty="0" smtClean="0"/>
              <a:t>확률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“</a:t>
            </a:r>
            <a:r>
              <a:rPr lang="ko-KR" altLang="en-US" dirty="0"/>
              <a:t>내일 지구가 멸망할 확률은 </a:t>
            </a:r>
            <a:r>
              <a:rPr lang="en-US" altLang="ko-KR" dirty="0" smtClean="0"/>
              <a:t>0.000000000000000001 </a:t>
            </a:r>
            <a:r>
              <a:rPr lang="ko-KR" altLang="en-US" dirty="0"/>
              <a:t>이야”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한번도 </a:t>
            </a:r>
            <a:r>
              <a:rPr lang="ko-KR" altLang="en-US" dirty="0"/>
              <a:t>일어나지 않은 사건에 대한 예측 </a:t>
            </a:r>
            <a:r>
              <a:rPr lang="ko-KR" altLang="en-US" dirty="0" smtClean="0"/>
              <a:t>확률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“</a:t>
            </a:r>
            <a:r>
              <a:rPr lang="ko-KR" altLang="en-US" dirty="0"/>
              <a:t>전문가의 예측에 따르면 내년에 한화가 우승할 확률은 </a:t>
            </a:r>
            <a:r>
              <a:rPr lang="ko-KR" altLang="en-US" dirty="0" smtClean="0"/>
              <a:t>내일 지구가 멸망할 확률과 같아</a:t>
            </a:r>
            <a:r>
              <a:rPr lang="en-US" altLang="ko-KR" dirty="0" smtClean="0"/>
              <a:t>.” </a:t>
            </a:r>
          </a:p>
          <a:p>
            <a:pPr lvl="1" fontAlgn="base"/>
            <a:r>
              <a:rPr lang="ko-KR" altLang="en-US" dirty="0" smtClean="0"/>
              <a:t>주관에 </a:t>
            </a:r>
            <a:r>
              <a:rPr lang="ko-KR" altLang="en-US" dirty="0"/>
              <a:t>따른 </a:t>
            </a:r>
            <a:r>
              <a:rPr lang="ko-KR" altLang="en-US" dirty="0" smtClean="0"/>
              <a:t>확률</a:t>
            </a:r>
            <a:endParaRPr lang="en-US" altLang="ko-KR" dirty="0"/>
          </a:p>
          <a:p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250094" y="1546259"/>
                <a:ext cx="145893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094" y="1546259"/>
                <a:ext cx="145893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77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Variational</a:t>
            </a:r>
            <a:r>
              <a:rPr kumimoji="1" lang="en-US" altLang="ko-KR" dirty="0" smtClean="0"/>
              <a:t> Inference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40" y="2257779"/>
            <a:ext cx="6176064" cy="3494028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8726311" y="3262489"/>
            <a:ext cx="1952978" cy="2585155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8726311" y="3905956"/>
            <a:ext cx="304800" cy="1941688"/>
          </a:xfrm>
          <a:prstGeom prst="straightConnector1">
            <a:avLst/>
          </a:prstGeom>
          <a:ln w="28575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9031111" y="3262490"/>
            <a:ext cx="1557867" cy="564443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10656711" y="3127023"/>
            <a:ext cx="135467" cy="1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15"/>
              <p:cNvSpPr txBox="1"/>
              <p:nvPr/>
            </p:nvSpPr>
            <p:spPr>
              <a:xfrm>
                <a:off x="10170734" y="2711524"/>
                <a:ext cx="1107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;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6" name="텍스트 상자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734" y="2711524"/>
                <a:ext cx="110741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04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16"/>
              <p:cNvSpPr txBox="1"/>
              <p:nvPr/>
            </p:nvSpPr>
            <p:spPr>
              <a:xfrm>
                <a:off x="9702800" y="4530224"/>
                <a:ext cx="1466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ko-K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7" name="텍스트 상자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800" y="4530224"/>
                <a:ext cx="146668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500" r="-4583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7"/>
              <p:cNvSpPr txBox="1"/>
              <p:nvPr/>
            </p:nvSpPr>
            <p:spPr>
              <a:xfrm>
                <a:off x="7898543" y="4599801"/>
                <a:ext cx="7574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𝐿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𝑞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텍스트 상자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543" y="4599801"/>
                <a:ext cx="75745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839" r="-8871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상자 18"/>
              <p:cNvSpPr txBox="1"/>
              <p:nvPr/>
            </p:nvSpPr>
            <p:spPr>
              <a:xfrm>
                <a:off x="8918222" y="3200400"/>
                <a:ext cx="9747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𝐾𝐿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𝑞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||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9" name="텍스트 상자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222" y="3200400"/>
                <a:ext cx="97475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750" r="-6875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044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EM for VI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421086" y="1905801"/>
                <a:ext cx="5932714" cy="4271161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en-US" altLang="ko-KR" dirty="0" smtClean="0"/>
                  <a:t>L</a:t>
                </a:r>
                <a:r>
                  <a:rPr kumimoji="1" lang="ko-KR" altLang="en-US" dirty="0" smtClean="0"/>
                  <a:t>은 범함수이다</a:t>
                </a:r>
                <a:r>
                  <a:rPr kumimoji="1" lang="en-US" altLang="ko-KR" dirty="0" smtClean="0"/>
                  <a:t>.</a:t>
                </a:r>
                <a:r>
                  <a:rPr kumimoji="1" lang="ko-KR" altLang="en-US" dirty="0" smtClean="0"/>
                  <a:t> </a:t>
                </a:r>
                <a:r>
                  <a:rPr kumimoji="1" lang="en-US" altLang="ko-KR" dirty="0" smtClean="0"/>
                  <a:t>(</a:t>
                </a:r>
                <a:r>
                  <a:rPr kumimoji="1" lang="ko-KR" altLang="en-US" dirty="0" smtClean="0"/>
                  <a:t>입력인 </a:t>
                </a:r>
                <a:r>
                  <a:rPr kumimoji="1" lang="en-US" altLang="ko-KR" dirty="0" smtClean="0"/>
                  <a:t>q </a:t>
                </a:r>
                <a:r>
                  <a:rPr kumimoji="1" lang="ko-KR" altLang="en-US" dirty="0" smtClean="0"/>
                  <a:t>가 함수임</a:t>
                </a:r>
                <a:r>
                  <a:rPr kumimoji="1" lang="en-US" altLang="ko-KR" dirty="0" smtClean="0"/>
                  <a:t>)</a:t>
                </a:r>
              </a:p>
              <a:p>
                <a:pPr lvl="1"/>
                <a:r>
                  <a:rPr kumimoji="1" lang="ko-KR" altLang="en-US" dirty="0" smtClean="0"/>
                  <a:t>하지만 </a:t>
                </a:r>
                <a14:m>
                  <m:oMath xmlns:m="http://schemas.openxmlformats.org/officeDocument/2006/math">
                    <m:r>
                      <a:rPr kumimoji="1"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에 대해서는 그냥 함수</a:t>
                </a:r>
                <a:r>
                  <a:rPr kumimoji="1" lang="en-US" altLang="ko-KR" dirty="0" smtClean="0"/>
                  <a:t>.</a:t>
                </a:r>
              </a:p>
              <a:p>
                <a:pPr lvl="1"/>
                <a:endParaRPr kumimoji="1" lang="en-US" altLang="ko-KR" dirty="0" smtClean="0"/>
              </a:p>
              <a:p>
                <a:r>
                  <a:rPr kumimoji="1" lang="en-US" altLang="ko-KR" dirty="0" smtClean="0"/>
                  <a:t>KL </a:t>
                </a:r>
                <a:r>
                  <a:rPr kumimoji="1" lang="ko-KR" altLang="en-US" dirty="0" smtClean="0"/>
                  <a:t>은 앞서 살펴보았다</a:t>
                </a:r>
                <a:r>
                  <a:rPr kumimoji="1" lang="en-US" altLang="ko-KR" dirty="0" smtClean="0"/>
                  <a:t>.</a:t>
                </a:r>
              </a:p>
              <a:p>
                <a:endParaRPr kumimoji="1" lang="en-US" altLang="ko-KR" dirty="0"/>
              </a:p>
              <a:p>
                <a:r>
                  <a:rPr kumimoji="1" lang="ko-KR" altLang="en-US" dirty="0" smtClean="0"/>
                  <a:t>맨 처음 이 식이 등장하면 모두 멘붕됨</a:t>
                </a:r>
                <a:r>
                  <a:rPr kumimoji="1" lang="en-US" altLang="ko-KR" dirty="0" smtClean="0"/>
                  <a:t>.</a:t>
                </a:r>
              </a:p>
              <a:p>
                <a:pPr lvl="1"/>
                <a:r>
                  <a:rPr kumimoji="1" lang="ko-KR" altLang="en-US" dirty="0" smtClean="0"/>
                  <a:t>하지만 전개를 할 수 있다면 이미 용자</a:t>
                </a:r>
                <a:r>
                  <a:rPr kumimoji="1" lang="en-US" altLang="ko-KR" dirty="0" smtClean="0"/>
                  <a:t>.</a:t>
                </a:r>
              </a:p>
              <a:p>
                <a:pPr lvl="1"/>
                <a:r>
                  <a:rPr kumimoji="1" lang="ko-KR" altLang="en-US" dirty="0" smtClean="0"/>
                  <a:t>전개가 어렵더라도 개념만 알면 된다</a:t>
                </a:r>
                <a:r>
                  <a:rPr kumimoji="1"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1086" y="1905801"/>
                <a:ext cx="5932714" cy="4271161"/>
              </a:xfrm>
              <a:blipFill rotWithShape="0">
                <a:blip r:embed="rId2"/>
                <a:stretch>
                  <a:fillRect l="-1848" t="-3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97" y="1895168"/>
            <a:ext cx="3854935" cy="5689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71" y="3497319"/>
            <a:ext cx="4832531" cy="189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4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증명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4481936"/>
          </a:xfrm>
        </p:spPr>
        <p:txBody>
          <a:bodyPr>
            <a:normAutofit lnSpcReduction="10000"/>
          </a:bodyPr>
          <a:lstStyle/>
          <a:p>
            <a:r>
              <a:rPr kumimoji="1" lang="ko-KR" altLang="en-US" dirty="0" smtClean="0"/>
              <a:t>증명을 생략하고 싶지만 아주 간단하게만 적어보자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 lvl="1"/>
            <a:r>
              <a:rPr lang="en-US" altLang="ko-KR" b="1" dirty="0"/>
              <a:t>Jensen’s Inequality</a:t>
            </a:r>
            <a:r>
              <a:rPr lang="en-US" altLang="ko-KR" dirty="0"/>
              <a:t> (</a:t>
            </a:r>
            <a:r>
              <a:rPr lang="ko-KR" altLang="en-US" dirty="0"/>
              <a:t>옌슨 부등식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mr-IN" altLang="ko-KR" dirty="0" smtClean="0"/>
              <a:t>–</a:t>
            </a:r>
            <a:r>
              <a:rPr lang="ko-KR" altLang="en-US" dirty="0" smtClean="0"/>
              <a:t> 함수 </a:t>
            </a:r>
            <a:r>
              <a:rPr lang="en-US" altLang="ko-KR" dirty="0" smtClean="0"/>
              <a:t>f</a:t>
            </a:r>
            <a:r>
              <a:rPr lang="ko-KR" altLang="en-US" dirty="0" smtClean="0"/>
              <a:t> 가 </a:t>
            </a:r>
            <a:r>
              <a:rPr lang="en-US" altLang="ko-KR" dirty="0" smtClean="0"/>
              <a:t>convex </a:t>
            </a:r>
            <a:r>
              <a:rPr lang="ko-KR" altLang="en-US" dirty="0" smtClean="0"/>
              <a:t>인 경우 다음을 만족</a:t>
            </a:r>
            <a:r>
              <a:rPr lang="en-US" altLang="ko-KR" dirty="0" smtClean="0"/>
              <a:t>.</a:t>
            </a:r>
          </a:p>
          <a:p>
            <a:pPr lvl="1"/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pPr lvl="1"/>
            <a:r>
              <a:rPr lang="en-US" altLang="ko-KR" b="1" dirty="0"/>
              <a:t>Gibb’s Inequality</a:t>
            </a:r>
            <a:r>
              <a:rPr lang="en-US" altLang="ko-KR" dirty="0"/>
              <a:t> (</a:t>
            </a:r>
            <a:r>
              <a:rPr lang="ko-KR" altLang="en-US" dirty="0"/>
              <a:t>깁스 부등식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mr-IN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p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q </a:t>
            </a:r>
            <a:r>
              <a:rPr lang="ko-KR" altLang="en-US" dirty="0" smtClean="0"/>
              <a:t>에 대해 항상 다음을 만족한다</a:t>
            </a:r>
            <a:r>
              <a:rPr lang="en-US" altLang="ko-KR" dirty="0" smtClean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단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p==q </a:t>
            </a:r>
            <a:r>
              <a:rPr kumimoji="1" lang="ko-KR" altLang="en-US" dirty="0" smtClean="0"/>
              <a:t>인 경우 </a:t>
            </a:r>
            <a:r>
              <a:rPr kumimoji="1" lang="en-US" altLang="ko-KR" dirty="0" smtClean="0"/>
              <a:t>0,</a:t>
            </a:r>
            <a:r>
              <a:rPr kumimoji="1" lang="ko-KR" altLang="en-US" dirty="0" smtClean="0"/>
              <a:t> 아닌 경우 </a:t>
            </a:r>
            <a:r>
              <a:rPr kumimoji="1" lang="en-US" altLang="ko-KR" dirty="0" smtClean="0"/>
              <a:t>0 </a:t>
            </a:r>
            <a:r>
              <a:rPr kumimoji="1" lang="ko-KR" altLang="en-US" dirty="0" smtClean="0"/>
              <a:t>보다 크다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3129727"/>
            <a:ext cx="2283097" cy="6170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597" y="4860471"/>
            <a:ext cx="1955800" cy="647700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7536794" y="3129727"/>
            <a:ext cx="3249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rgbClr val="FF0000"/>
                </a:solidFill>
                <a:latin typeface="Nanum Pen Script" charset="-127"/>
                <a:ea typeface="Nanum Pen Script" charset="-127"/>
                <a:cs typeface="Nanum Pen Script" charset="-127"/>
              </a:rPr>
              <a:t>참고로 </a:t>
            </a:r>
            <a:r>
              <a:rPr kumimoji="1" lang="en-US" altLang="ko-KR" sz="2400" dirty="0" smtClean="0">
                <a:solidFill>
                  <a:srgbClr val="FF0000"/>
                </a:solidFill>
                <a:latin typeface="Nanum Pen Script" charset="-127"/>
                <a:ea typeface="Nanum Pen Script" charset="-127"/>
                <a:cs typeface="Nanum Pen Script" charset="-127"/>
              </a:rPr>
              <a:t>concave </a:t>
            </a:r>
            <a:r>
              <a:rPr kumimoji="1" lang="ko-KR" altLang="en-US" sz="2400" dirty="0" smtClean="0">
                <a:solidFill>
                  <a:srgbClr val="FF0000"/>
                </a:solidFill>
                <a:latin typeface="Nanum Pen Script" charset="-127"/>
                <a:ea typeface="Nanum Pen Script" charset="-127"/>
                <a:cs typeface="Nanum Pen Script" charset="-127"/>
              </a:rPr>
              <a:t>인 경우 반대 성립</a:t>
            </a:r>
            <a:endParaRPr kumimoji="1" lang="ko-KR" altLang="en-US" sz="2400" dirty="0">
              <a:solidFill>
                <a:srgbClr val="FF0000"/>
              </a:solidFill>
              <a:latin typeface="Nanum Pen Script" charset="-127"/>
              <a:ea typeface="Nanum Pen Script" charset="-127"/>
              <a:cs typeface="Nanum Pen Scrip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8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증명 </a:t>
            </a:r>
            <a:r>
              <a:rPr kumimoji="1" lang="en-US" altLang="ko-KR" dirty="0" smtClean="0"/>
              <a:t>(Cont’d)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791" y="1548047"/>
            <a:ext cx="7258493" cy="8905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945" y="2682561"/>
            <a:ext cx="7732183" cy="366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ko-KR" dirty="0" smtClean="0"/>
                  <a:t>Decomposition of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𝑝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b="-107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05802"/>
                <a:ext cx="10515600" cy="66806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𝑞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𝑝</m:t>
                    </m:r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인 경우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𝐾𝐿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𝑞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||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𝑝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)=0</m:t>
                    </m:r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이 된다</a:t>
                </a:r>
                <a:r>
                  <a:rPr kumimoji="1" lang="en-US" altLang="ko-KR" dirty="0" smtClean="0"/>
                  <a:t>.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05802"/>
                <a:ext cx="10515600" cy="668065"/>
              </a:xfrm>
              <a:blipFill rotWithShape="0">
                <a:blip r:embed="rId3"/>
                <a:stretch>
                  <a:fillRect t="-155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865" y="3035880"/>
            <a:ext cx="5040489" cy="32166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838200" y="2868563"/>
                <a:ext cx="3517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 smtClean="0"/>
                  <a:t>이 때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𝑞</m:t>
                    </m:r>
                  </m:oMath>
                </a14:m>
                <a:r>
                  <a:rPr kumimoji="1" lang="ko-KR" altLang="en-US" dirty="0" smtClean="0"/>
                  <a:t> 는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𝐾𝐿</m:t>
                    </m:r>
                  </m:oMath>
                </a14:m>
                <a:r>
                  <a:rPr kumimoji="1" lang="ko-KR" altLang="en-US" dirty="0" smtClean="0"/>
                  <a:t>과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𝐿</m:t>
                    </m:r>
                  </m:oMath>
                </a14:m>
                <a:r>
                  <a:rPr kumimoji="1" lang="ko-KR" altLang="en-US" dirty="0" smtClean="0"/>
                  <a:t>에 모두 영향</a:t>
                </a:r>
                <a:r>
                  <a:rPr kumimoji="1" lang="en-US" altLang="ko-KR" dirty="0" smtClean="0"/>
                  <a:t>.</a:t>
                </a:r>
                <a:r>
                  <a:rPr kumimoji="1" lang="ko-KR" altLang="en-US" dirty="0" smtClean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68563"/>
                <a:ext cx="351775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560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구부러진 연결선[U] 6"/>
          <p:cNvCxnSpPr>
            <a:stCxn id="5" idx="2"/>
          </p:cNvCxnSpPr>
          <p:nvPr/>
        </p:nvCxnSpPr>
        <p:spPr>
          <a:xfrm rot="16200000" flipH="1">
            <a:off x="3833905" y="2001069"/>
            <a:ext cx="664029" cy="3137680"/>
          </a:xfrm>
          <a:prstGeom prst="curvedConnector2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/>
          <p:cNvCxnSpPr>
            <a:stCxn id="5" idx="2"/>
          </p:cNvCxnSpPr>
          <p:nvPr/>
        </p:nvCxnSpPr>
        <p:spPr>
          <a:xfrm rot="16200000" flipH="1">
            <a:off x="3611754" y="2223220"/>
            <a:ext cx="1954997" cy="3984346"/>
          </a:xfrm>
          <a:prstGeom prst="curvedConnector2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텍스트 상자 26"/>
              <p:cNvSpPr txBox="1"/>
              <p:nvPr/>
            </p:nvSpPr>
            <p:spPr>
              <a:xfrm>
                <a:off x="713233" y="5674267"/>
                <a:ext cx="516263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𝐾𝐿</m:t>
                    </m:r>
                    <m:r>
                      <a:rPr kumimoji="1" lang="en-US" altLang="ko-KR" i="1">
                        <a:latin typeface="Cambria Math" charset="0"/>
                      </a:rPr>
                      <m:t>(</m:t>
                    </m:r>
                    <m:r>
                      <a:rPr kumimoji="1" lang="en-US" altLang="ko-KR" i="1">
                        <a:latin typeface="Cambria Math" charset="0"/>
                      </a:rPr>
                      <m:t>𝑞</m:t>
                    </m:r>
                    <m:r>
                      <a:rPr kumimoji="1" lang="en-US" altLang="ko-KR" i="1">
                        <a:latin typeface="Cambria Math" charset="0"/>
                      </a:rPr>
                      <m:t>||</m:t>
                    </m:r>
                    <m:r>
                      <a:rPr kumimoji="1" lang="en-US" altLang="ko-KR" i="1">
                        <a:latin typeface="Cambria Math" charset="0"/>
                      </a:rPr>
                      <m:t>𝑝</m:t>
                    </m:r>
                    <m:r>
                      <a:rPr kumimoji="1" lang="en-US" altLang="ko-KR" i="1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ko-KR" altLang="en-US" dirty="0" smtClean="0"/>
                  <a:t>를 최소화하면 결국 이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𝑞</m:t>
                    </m:r>
                    <m:r>
                      <a:rPr kumimoji="1" lang="en-US" altLang="ko-KR" i="1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ko-KR" altLang="en-US" dirty="0" smtClean="0"/>
                  <a:t>가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𝐿</m:t>
                    </m:r>
                    <m:r>
                      <a:rPr kumimoji="1" lang="en-US" altLang="ko-KR" i="1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ko-KR" altLang="en-US" dirty="0" smtClean="0"/>
                  <a:t>을 최대화</a:t>
                </a:r>
                <a:endParaRPr kumimoji="1" lang="en-US" altLang="ko-KR" dirty="0" smtClean="0"/>
              </a:p>
              <a:p>
                <a:endParaRPr kumimoji="1" lang="en-US" altLang="ko-KR" dirty="0" smtClean="0"/>
              </a:p>
              <a:p>
                <a:r>
                  <a:rPr kumimoji="1" lang="ko-KR" altLang="en-US" dirty="0" smtClean="0"/>
                  <a:t>서로 상보적 관계가 된다</a:t>
                </a:r>
                <a:r>
                  <a:rPr kumimoji="1" lang="en-US" altLang="ko-KR" dirty="0" smtClean="0"/>
                  <a:t>.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27" name="텍스트 상자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3" y="5674267"/>
                <a:ext cx="5162632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945" t="-37748" r="-118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7441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E-Step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07467"/>
                <a:ext cx="10515600" cy="169333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kumimoji="1" lang="ko-KR" altLang="en-US" dirty="0" smtClean="0"/>
                  <a:t>파라미터 </a:t>
                </a:r>
                <a14:m>
                  <m:oMath xmlns:m="http://schemas.openxmlformats.org/officeDocument/2006/math">
                    <m:r>
                      <a:rPr kumimoji="1" lang="ko-KR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kumimoji="1" lang="ko-KR" altLang="en-US" dirty="0" smtClean="0"/>
                  <a:t> 를 고정시킨 상태에서 함수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𝑞</m:t>
                    </m:r>
                  </m:oMath>
                </a14:m>
                <a:r>
                  <a:rPr kumimoji="1" lang="ko-KR" altLang="en-US" dirty="0" smtClean="0"/>
                  <a:t> 를 최적화</a:t>
                </a:r>
                <a:endParaRPr kumimoji="1" lang="en-US" altLang="ko-KR" dirty="0" smtClean="0"/>
              </a:p>
              <a:p>
                <a:endParaRPr kumimoji="1" lang="en-US" altLang="ko-KR" dirty="0" smtClean="0"/>
              </a:p>
              <a:p>
                <a:r>
                  <a:rPr kumimoji="1"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𝐾𝐿</m:t>
                    </m:r>
                    <m:r>
                      <a:rPr kumimoji="1" lang="en-US" altLang="ko-KR" i="1">
                        <a:latin typeface="Cambria Math" charset="0"/>
                      </a:rPr>
                      <m:t>(</m:t>
                    </m:r>
                    <m:r>
                      <a:rPr kumimoji="1" lang="en-US" altLang="ko-KR" i="1">
                        <a:latin typeface="Cambria Math" charset="0"/>
                      </a:rPr>
                      <m:t>𝑞</m:t>
                    </m:r>
                    <m:r>
                      <a:rPr kumimoji="1" lang="en-US" altLang="ko-KR" i="1">
                        <a:latin typeface="Cambria Math" charset="0"/>
                      </a:rPr>
                      <m:t>||</m:t>
                    </m:r>
                    <m:r>
                      <a:rPr kumimoji="1" lang="en-US" altLang="ko-KR" i="1">
                        <a:latin typeface="Cambria Math" charset="0"/>
                      </a:rPr>
                      <m:t>𝑝</m:t>
                    </m:r>
                    <m:r>
                      <a:rPr kumimoji="1" lang="en-US" altLang="ko-KR" i="1">
                        <a:latin typeface="Cambria Math" charset="0"/>
                      </a:rPr>
                      <m:t>)=0</m:t>
                    </m:r>
                  </m:oMath>
                </a14:m>
                <a:r>
                  <a:rPr kumimoji="1" lang="ko-KR" altLang="en-US" dirty="0" smtClean="0"/>
                  <a:t> 상태를 만드려고 노력한다</a:t>
                </a:r>
                <a:r>
                  <a:rPr kumimoji="1" lang="en-US" altLang="ko-KR" dirty="0" smtClean="0"/>
                  <a:t>.</a:t>
                </a:r>
                <a:r>
                  <a:rPr kumimoji="1" lang="ko-KR" altLang="en-US" dirty="0" smtClean="0"/>
                  <a:t> </a:t>
                </a:r>
                <a:endParaRPr kumimoji="1" lang="en-US" altLang="ko-KR" dirty="0" smtClean="0"/>
              </a:p>
              <a:p>
                <a:endParaRPr kumimoji="1" lang="en-US" altLang="ko-KR" dirty="0"/>
              </a:p>
              <a:p>
                <a:r>
                  <a:rPr kumimoji="1" lang="ko-KR" altLang="en-US" dirty="0" smtClean="0"/>
                  <a:t>적합한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𝑞</m:t>
                    </m:r>
                  </m:oMath>
                </a14:m>
                <a:r>
                  <a:rPr kumimoji="1" lang="ko-KR" altLang="en-US" dirty="0" smtClean="0"/>
                  <a:t> 를 구할수록 </a:t>
                </a:r>
                <a:r>
                  <a:rPr kumimoji="1" lang="en-US" altLang="ko-KR" dirty="0" smtClean="0"/>
                  <a:t>Bound </a:t>
                </a:r>
                <a:r>
                  <a:rPr kumimoji="1" lang="ko-KR" altLang="en-US" dirty="0" smtClean="0"/>
                  <a:t>값인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𝐿</m:t>
                    </m:r>
                  </m:oMath>
                </a14:m>
                <a:r>
                  <a:rPr kumimoji="1" lang="ko-KR" altLang="en-US" dirty="0" smtClean="0"/>
                  <a:t> 은 커진다</a:t>
                </a:r>
                <a:r>
                  <a:rPr kumimoji="1" lang="en-US" altLang="ko-KR" dirty="0" smtClean="0"/>
                  <a:t>.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07467"/>
                <a:ext cx="10515600" cy="1693333"/>
              </a:xfrm>
              <a:blipFill rotWithShape="0">
                <a:blip r:embed="rId2"/>
                <a:stretch>
                  <a:fillRect l="-522" t="-6115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1591733"/>
            <a:ext cx="4814316" cy="264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762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M-Step</a:t>
            </a:r>
            <a:endParaRPr kumimoji="1"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167" y="1573517"/>
            <a:ext cx="3436056" cy="2908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838200" y="4707467"/>
                <a:ext cx="10515600" cy="16933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defRPr>
                </a:lvl1pPr>
                <a:lvl2pPr marL="685800" indent="-228600" algn="l" defTabSz="914400" rtl="0" eaLnBrk="1" latinLnBrk="1" hangingPunct="1">
                  <a:lnSpc>
                    <a:spcPct val="15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defRPr>
                </a:lvl2pPr>
                <a:lvl3pPr marL="1143000" indent="-228600" algn="l" defTabSz="914400" rtl="0" eaLnBrk="1" latinLnBrk="1" hangingPunct="1">
                  <a:lnSpc>
                    <a:spcPct val="15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ko-KR" altLang="en-US" dirty="0" smtClean="0"/>
                  <a:t>함수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𝑞</m:t>
                    </m:r>
                    <m:r>
                      <a:rPr kumimoji="1" lang="en-US" altLang="ko-KR" i="1">
                        <a:latin typeface="Cambria Math" charset="0"/>
                      </a:rPr>
                      <m:t> 를 </m:t>
                    </m:r>
                  </m:oMath>
                </a14:m>
                <a:r>
                  <a:rPr kumimoji="1" lang="ko-KR" altLang="en-US" dirty="0" smtClean="0"/>
                  <a:t>고정한 상태에서 파라미터 </a:t>
                </a:r>
                <a14:m>
                  <m:oMath xmlns:m="http://schemas.openxmlformats.org/officeDocument/2006/math">
                    <m:r>
                      <a:rPr kumimoji="1" lang="ko-KR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kumimoji="1" lang="ko-KR" altLang="en-US" dirty="0" smtClean="0"/>
                  <a:t> 를 최적화</a:t>
                </a:r>
                <a:endParaRPr kumimoji="1" lang="en-US" altLang="ko-KR" dirty="0" smtClean="0"/>
              </a:p>
              <a:p>
                <a:endParaRPr kumimoji="1" lang="en-US" altLang="ko-KR" dirty="0" smtClean="0"/>
              </a:p>
              <a:p>
                <a:r>
                  <a:rPr kumimoji="1" lang="ko-KR" altLang="en-US" dirty="0" smtClean="0"/>
                  <a:t>보통</a:t>
                </a:r>
                <a:r>
                  <a:rPr kumimoji="1" lang="en-US" altLang="ko-KR" dirty="0" smtClean="0"/>
                  <a:t> MLE </a:t>
                </a:r>
                <a:r>
                  <a:rPr kumimoji="1" lang="ko-KR" altLang="en-US" dirty="0" smtClean="0"/>
                  <a:t>를 활용하여 최적의 </a:t>
                </a:r>
                <a14:m>
                  <m:oMath xmlns:m="http://schemas.openxmlformats.org/officeDocument/2006/math">
                    <m:r>
                      <a:rPr kumimoji="1" lang="ko-KR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kumimoji="1" lang="ko-KR" altLang="en-US" dirty="0" smtClean="0"/>
                  <a:t> 를 찾게 된다</a:t>
                </a:r>
                <a:r>
                  <a:rPr kumimoji="1" lang="en-US" altLang="ko-KR" dirty="0" smtClean="0"/>
                  <a:t>.</a:t>
                </a:r>
              </a:p>
              <a:p>
                <a:endParaRPr kumimoji="1" lang="en-US" altLang="ko-KR" dirty="0"/>
              </a:p>
              <a:p>
                <a:r>
                  <a:rPr kumimoji="1" lang="ko-KR" altLang="en-US" dirty="0" smtClean="0"/>
                  <a:t>새로 생성된 </a:t>
                </a:r>
                <a14:m>
                  <m:oMath xmlns:m="http://schemas.openxmlformats.org/officeDocument/2006/math">
                    <m:r>
                      <a:rPr kumimoji="1" lang="ko-KR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kumimoji="1" lang="ko-KR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에 의해 </m:t>
                    </m:r>
                  </m:oMath>
                </a14:m>
                <a:r>
                  <a:rPr kumimoji="1" lang="en-US" altLang="ko-KR" dirty="0" smtClean="0"/>
                  <a:t>Bound </a:t>
                </a:r>
                <a:r>
                  <a:rPr kumimoji="1" lang="ko-KR" altLang="en-US" dirty="0" smtClean="0"/>
                  <a:t>값인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𝐿</m:t>
                    </m:r>
                  </m:oMath>
                </a14:m>
                <a:r>
                  <a:rPr kumimoji="1" lang="ko-KR" altLang="en-US" dirty="0" smtClean="0"/>
                  <a:t> 은 커진다</a:t>
                </a:r>
                <a:r>
                  <a:rPr kumimoji="1" lang="en-US" altLang="ko-KR" dirty="0" smtClean="0"/>
                  <a:t>.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07467"/>
                <a:ext cx="10515600" cy="1693333"/>
              </a:xfrm>
              <a:prstGeom prst="rect">
                <a:avLst/>
              </a:prstGeom>
              <a:blipFill rotWithShape="0">
                <a:blip r:embed="rId3"/>
                <a:stretch>
                  <a:fillRect l="-522" t="-28058" b="-291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6212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Overview for EM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052710" y="1787171"/>
                <a:ext cx="7969956" cy="498616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ko-KR" altLang="en-US" dirty="0" smtClean="0"/>
                  <a:t>이 </a:t>
                </a:r>
                <a:r>
                  <a:rPr lang="ko-KR" altLang="en-US" dirty="0"/>
                  <a:t>그림이 </a:t>
                </a:r>
                <a:r>
                  <a:rPr lang="en-US" altLang="ko-KR" dirty="0" smtClean="0"/>
                  <a:t>EM</a:t>
                </a:r>
                <a:r>
                  <a:rPr lang="ko-KR" altLang="en-US" dirty="0" smtClean="0"/>
                  <a:t>의 모든 </a:t>
                </a:r>
                <a:r>
                  <a:rPr lang="ko-KR" altLang="en-US" dirty="0"/>
                  <a:t>것을 요약하는 그림이다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우선 </a:t>
                </a:r>
                <a:r>
                  <a:rPr lang="ko-KR" altLang="en-US" dirty="0"/>
                  <a:t>임의의 파라미터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ko-KR" altLang="en-US" dirty="0"/>
                  <a:t> 로부터 </a:t>
                </a:r>
                <a:r>
                  <a:rPr lang="en-US" altLang="ko-KR" dirty="0"/>
                  <a:t>EM </a:t>
                </a:r>
                <a:r>
                  <a:rPr lang="ko-KR" altLang="en-US" dirty="0"/>
                  <a:t>알고리즘이 </a:t>
                </a:r>
                <a:r>
                  <a:rPr lang="ko-KR" altLang="en-US" dirty="0" smtClean="0"/>
                  <a:t>시작됨</a:t>
                </a:r>
                <a:endParaRPr lang="en-US" altLang="ko-KR" dirty="0" smtClean="0"/>
              </a:p>
              <a:p>
                <a:endParaRPr lang="ko-KR" altLang="en-US" dirty="0"/>
              </a:p>
              <a:p>
                <a:r>
                  <a:rPr lang="ko-KR" altLang="en-US" dirty="0"/>
                  <a:t>해당 지점에서 로그 가능도 함수와 최대한 근사한 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</a:rPr>
                      <m:t>𝐿</m:t>
                    </m:r>
                  </m:oMath>
                </a14:m>
                <a:r>
                  <a:rPr lang="ko-KR" altLang="en-US" dirty="0"/>
                  <a:t> 함수를 만들게 된다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이 때 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</a:rPr>
                      <m:t>𝐿</m:t>
                    </m:r>
                    <m:r>
                      <a:rPr lang="en-US" altLang="ko-KR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ko-KR" altLang="en-US" dirty="0"/>
                  <a:t> 함수는 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</a:rPr>
                          <m:t>𝑜𝑙𝑑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ko-KR" altLang="en-US" dirty="0"/>
                  <a:t> 에 대해 </a:t>
                </a:r>
                <a:r>
                  <a:rPr lang="en-US" altLang="ko-KR" dirty="0"/>
                  <a:t>concave </a:t>
                </a:r>
                <a:r>
                  <a:rPr lang="ko-KR" altLang="en-US" dirty="0"/>
                  <a:t>함수이으로 위와 같은 그림이 된다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파란색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ko-KR" altLang="en-US" dirty="0"/>
                  <a:t>이 단계가 </a:t>
                </a:r>
                <a:r>
                  <a:rPr lang="en-US" altLang="ko-KR" dirty="0"/>
                  <a:t>E-Step</a:t>
                </a:r>
                <a:r>
                  <a:rPr lang="ko-KR" altLang="en-US" dirty="0"/>
                  <a:t>에서 이루어진다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얻어진 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</a:rPr>
                      <m:t>𝐿</m:t>
                    </m:r>
                    <m:r>
                      <a:rPr lang="en-US" altLang="ko-KR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ko-KR" altLang="en-US" dirty="0"/>
                  <a:t> 함수를 최대화하는 새로운 파라미터 값을 선정하게 된다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위의 그림에서는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</a:rPr>
                          <m:t>𝑛𝑒𝑤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ko-KR" altLang="en-US" dirty="0"/>
                  <a:t> 이다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이를 이용하여 새로운 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</a:rPr>
                      <m:t>𝐿</m:t>
                    </m:r>
                    <m:r>
                      <a:rPr lang="en-US" altLang="ko-KR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ko-KR" altLang="en-US" dirty="0"/>
                  <a:t> 함수를 얻음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초록색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ko-KR" altLang="en-US" dirty="0"/>
                  <a:t>이 단계가 </a:t>
                </a:r>
                <a:r>
                  <a:rPr lang="en-US" altLang="ko-KR" dirty="0"/>
                  <a:t>M-Step </a:t>
                </a:r>
                <a:r>
                  <a:rPr lang="ko-KR" altLang="en-US" dirty="0"/>
                  <a:t>단계이다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수렴 조건을 만족할 때까지 반복하게 된다</a:t>
                </a:r>
                <a:r>
                  <a:rPr lang="en-US" altLang="ko-KR" dirty="0"/>
                  <a:t>.</a:t>
                </a:r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2710" y="1787171"/>
                <a:ext cx="7969956" cy="4986161"/>
              </a:xfrm>
              <a:blipFill rotWithShape="0">
                <a:blip r:embed="rId2"/>
                <a:stretch>
                  <a:fillRect l="-536" t="-18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78" y="2698977"/>
            <a:ext cx="3598333" cy="256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121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Variational</a:t>
            </a:r>
            <a:r>
              <a:rPr kumimoji="1" lang="en-US" altLang="ko-KR" dirty="0" smtClean="0"/>
              <a:t> Inference</a:t>
            </a:r>
            <a:endParaRPr kumimoji="1"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이제 시작입니다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0407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변분법 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Variational</a:t>
            </a:r>
            <a:r>
              <a:rPr kumimoji="1" lang="en-US" altLang="ko-KR" dirty="0" smtClean="0"/>
              <a:t> Method)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ko-KR" altLang="en-US" dirty="0" smtClean="0"/>
              <a:t>변분법은 오일러와 라그랑지안의 변분 이론에서 출발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보통 함수는 실수를 입력받아 실수를 반환하게 되는데</a:t>
            </a:r>
            <a:r>
              <a:rPr kumimoji="1" lang="en-US" altLang="ko-KR" dirty="0" smtClean="0"/>
              <a:t>,</a:t>
            </a:r>
          </a:p>
          <a:p>
            <a:pPr lvl="1"/>
            <a:r>
              <a:rPr kumimoji="1" lang="ko-KR" altLang="en-US" dirty="0" smtClean="0"/>
              <a:t>범함수</a:t>
            </a:r>
            <a:r>
              <a:rPr kumimoji="1" lang="en-US" altLang="ko-KR" dirty="0" smtClean="0"/>
              <a:t>(functional)</a:t>
            </a:r>
            <a:r>
              <a:rPr kumimoji="1" lang="ko-KR" altLang="en-US" dirty="0" smtClean="0"/>
              <a:t>는 함수를 입력받아 실수를 내어준다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이 때 범함수를 최소화하는 입력 함수를 결정짓는 문제</a:t>
            </a:r>
            <a:endParaRPr kumimoji="1" lang="en-US" altLang="ko-KR" dirty="0" smtClean="0"/>
          </a:p>
          <a:p>
            <a:pPr lvl="1"/>
            <a:endParaRPr kumimoji="1" lang="en-US" altLang="ko-KR" dirty="0" smtClean="0"/>
          </a:p>
          <a:p>
            <a:r>
              <a:rPr kumimoji="1" lang="ko-KR" altLang="en-US" dirty="0" smtClean="0"/>
              <a:t>변분법 자체는 근사 기법이 아니다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하지만 </a:t>
            </a:r>
            <a:r>
              <a:rPr kumimoji="1" lang="en-US" altLang="ko-KR" dirty="0" smtClean="0"/>
              <a:t>VI </a:t>
            </a:r>
            <a:r>
              <a:rPr kumimoji="1" lang="ko-KR" altLang="en-US" dirty="0" smtClean="0"/>
              <a:t>에서는 이런 함수를 고정된 형태로 제한하여 종국엔 함수를 근사하도록 함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제한하는 함수 형태란</a:t>
            </a:r>
            <a:r>
              <a:rPr kumimoji="1" lang="en-US" altLang="ko-KR" dirty="0" smtClean="0"/>
              <a:t>?</a:t>
            </a:r>
          </a:p>
          <a:p>
            <a:pPr lvl="2"/>
            <a:r>
              <a:rPr kumimoji="1" lang="ko-KR" altLang="en-US" dirty="0" smtClean="0"/>
              <a:t>이차함수</a:t>
            </a:r>
            <a:r>
              <a:rPr kumimoji="1" lang="en-US" altLang="ko-KR" dirty="0" smtClean="0"/>
              <a:t>(quadratic) or </a:t>
            </a:r>
            <a:r>
              <a:rPr kumimoji="1" lang="ko-KR" altLang="en-US" dirty="0" smtClean="0"/>
              <a:t>기저 함수를 포함한 선형 결합 </a:t>
            </a:r>
            <a:r>
              <a:rPr kumimoji="1" lang="en-US" altLang="ko-KR" dirty="0" smtClean="0"/>
              <a:t>or </a:t>
            </a:r>
            <a:r>
              <a:rPr kumimoji="1" lang="ko-KR" altLang="en-US" dirty="0" smtClean="0"/>
              <a:t>인수 분해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78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Probability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(Cont’d)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412005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기계 </a:t>
            </a:r>
            <a:r>
              <a:rPr lang="ko-KR" altLang="en-US" dirty="0"/>
              <a:t>학습에 확률 이론을 도입하기 </a:t>
            </a:r>
            <a:r>
              <a:rPr lang="ko-KR" altLang="en-US" dirty="0" smtClean="0"/>
              <a:t>위해서는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애매모호한 확률 개념 대신 아주 </a:t>
            </a:r>
            <a:r>
              <a:rPr lang="ko-KR" altLang="en-US" dirty="0"/>
              <a:t>명확한 정의를 통해 확률을 사용할 수 있어야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kumimoji="1" lang="ko-KR" altLang="en-US" b="1" dirty="0"/>
              <a:t>확률은 함수다</a:t>
            </a:r>
            <a:r>
              <a:rPr kumimoji="1" lang="en-US" altLang="ko-KR" b="1" dirty="0"/>
              <a:t>.</a:t>
            </a:r>
            <a:r>
              <a:rPr kumimoji="1" lang="ko-KR" altLang="en-US" b="1" dirty="0"/>
              <a:t> </a:t>
            </a:r>
            <a:r>
              <a:rPr kumimoji="1" lang="en-US" altLang="ko-KR" b="1" dirty="0" smtClean="0"/>
              <a:t>&lt;=</a:t>
            </a:r>
            <a:r>
              <a:rPr kumimoji="1" lang="ko-KR" altLang="en-US" b="1" dirty="0" smtClean="0"/>
              <a:t> </a:t>
            </a:r>
            <a:r>
              <a:rPr kumimoji="1" lang="ko-KR" altLang="en-US" b="1" dirty="0"/>
              <a:t>이 사실만 기억하면 된다</a:t>
            </a:r>
            <a:r>
              <a:rPr kumimoji="1" lang="en-US" altLang="ko-KR" b="1" dirty="0"/>
              <a:t>.</a:t>
            </a:r>
          </a:p>
          <a:p>
            <a:pPr lvl="1"/>
            <a:r>
              <a:rPr kumimoji="1" lang="ko-KR" altLang="en-US" dirty="0"/>
              <a:t>실수 벡터를 입력으로 받아 실수 값을 출력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아무 함수는 아니고 특정한 </a:t>
            </a:r>
            <a:r>
              <a:rPr kumimoji="1" lang="en-US" altLang="ko-KR" b="1" dirty="0">
                <a:solidFill>
                  <a:srgbClr val="FF0000"/>
                </a:solidFill>
              </a:rPr>
              <a:t>“</a:t>
            </a:r>
            <a:r>
              <a:rPr kumimoji="1" lang="ko-KR" altLang="en-US" b="1" dirty="0">
                <a:solidFill>
                  <a:srgbClr val="FF0000"/>
                </a:solidFill>
              </a:rPr>
              <a:t>제약</a:t>
            </a:r>
            <a:r>
              <a:rPr kumimoji="1" lang="en-US" altLang="ko-KR" b="1" dirty="0">
                <a:solidFill>
                  <a:srgbClr val="FF0000"/>
                </a:solidFill>
              </a:rPr>
              <a:t>”</a:t>
            </a:r>
            <a:r>
              <a:rPr kumimoji="1" lang="ko-KR" altLang="en-US" dirty="0"/>
              <a:t> 을 가진 </a:t>
            </a:r>
            <a:r>
              <a:rPr kumimoji="1" lang="ko-KR" altLang="en-US" dirty="0" smtClean="0"/>
              <a:t>함수</a:t>
            </a:r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확률 관련 좋은 자료 </a:t>
            </a:r>
            <a:r>
              <a:rPr kumimoji="1" lang="en-US" altLang="ko-KR" dirty="0"/>
              <a:t>(</a:t>
            </a:r>
            <a:r>
              <a:rPr kumimoji="1" lang="ko-KR" altLang="en-US" dirty="0"/>
              <a:t>단점은 영문임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>
                <a:hlinkClick r:id="rId2"/>
              </a:rPr>
              <a:t>http://</a:t>
            </a:r>
            <a:r>
              <a:rPr kumimoji="1" lang="en-US" altLang="ko-KR" dirty="0" smtClean="0">
                <a:hlinkClick r:id="rId2"/>
              </a:rPr>
              <a:t>cs229.stanford.edu/section/cs229-prob.pdf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lang="en-US" altLang="ko-KR" dirty="0" smtClean="0"/>
          </a:p>
          <a:p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5250094" y="1546259"/>
                <a:ext cx="145893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094" y="1546259"/>
                <a:ext cx="145893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3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베이지언 모델로의 통합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962401"/>
            <a:ext cx="10515600" cy="2468880"/>
          </a:xfrm>
        </p:spPr>
        <p:txBody>
          <a:bodyPr>
            <a:normAutofit fontScale="92500" lnSpcReduction="10000"/>
          </a:bodyPr>
          <a:lstStyle/>
          <a:p>
            <a:r>
              <a:rPr kumimoji="1" lang="ko-KR" altLang="en-US" dirty="0" smtClean="0"/>
              <a:t>사용되던 파라미터들을 모두 잠재 변수로 통합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즉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모든 파라미터를 랜덤 변수로 취급하는 </a:t>
            </a:r>
            <a:r>
              <a:rPr kumimoji="1" lang="en-US" altLang="ko-KR" dirty="0" smtClean="0"/>
              <a:t>Full </a:t>
            </a:r>
            <a:r>
              <a:rPr kumimoji="1" lang="ko-KR" altLang="en-US" dirty="0" smtClean="0"/>
              <a:t>베이지언 모델을 채택</a:t>
            </a:r>
            <a:endParaRPr kumimoji="1" lang="en-US" altLang="ko-KR" dirty="0" smtClean="0"/>
          </a:p>
          <a:p>
            <a:pPr lvl="1"/>
            <a:endParaRPr kumimoji="1" lang="en-US" altLang="ko-KR" dirty="0" smtClean="0"/>
          </a:p>
          <a:p>
            <a:r>
              <a:rPr kumimoji="1" lang="ko-KR" altLang="en-US" dirty="0" smtClean="0"/>
              <a:t>기본적인 식은 연속형 변수로 취급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필요한 경우 적분을 합산 공식으로 변환하여 사용하면 된다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80" y="2412048"/>
            <a:ext cx="3395784" cy="6925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288" y="1940339"/>
            <a:ext cx="4370457" cy="164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579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Factorized distributions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27680"/>
                <a:ext cx="10515600" cy="314928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ko-KR" altLang="en-US" dirty="0" smtClean="0"/>
                  <a:t>각각의 </a:t>
                </a:r>
                <a14:m>
                  <m:oMath xmlns:m="http://schemas.openxmlformats.org/officeDocument/2006/math">
                    <m:r>
                      <a:rPr kumimoji="1" lang="en-US" altLang="ko-KR" b="0" i="1" dirty="0" smtClean="0">
                        <a:latin typeface="Cambria Math" charset="0"/>
                      </a:rPr>
                      <m:t>𝑧</m:t>
                    </m:r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는 적당한 단위의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𝑞</m:t>
                    </m:r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함수로 나누어질 수 있다</a:t>
                </a:r>
                <a:r>
                  <a:rPr kumimoji="1" lang="en-US" altLang="ko-KR" dirty="0" smtClean="0"/>
                  <a:t>.</a:t>
                </a:r>
              </a:p>
              <a:p>
                <a:endParaRPr kumimoji="1" lang="en-US" altLang="ko-KR" dirty="0" smtClean="0"/>
              </a:p>
              <a:p>
                <a:r>
                  <a:rPr kumimoji="1" lang="ko-KR" altLang="en-US" dirty="0" smtClean="0"/>
                  <a:t>즉</a:t>
                </a:r>
                <a:r>
                  <a:rPr kumimoji="1" lang="en-US" altLang="ko-KR" dirty="0" smtClean="0"/>
                  <a:t>,</a:t>
                </a:r>
                <a:r>
                  <a:rPr kumimoji="1" lang="ko-KR" altLang="en-US" dirty="0" smtClean="0"/>
                  <a:t> 임의의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𝑧</m:t>
                    </m:r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에 대해 독립적이라는 가정을 할 수 있음</a:t>
                </a:r>
                <a:r>
                  <a:rPr kumimoji="1" lang="en-US" altLang="ko-KR" dirty="0" smtClean="0"/>
                  <a:t>.</a:t>
                </a:r>
              </a:p>
              <a:p>
                <a:endParaRPr kumimoji="1" lang="en-US" altLang="ko-KR" dirty="0"/>
              </a:p>
              <a:p>
                <a:r>
                  <a:rPr kumimoji="1" lang="ko-KR" altLang="en-US" dirty="0" smtClean="0"/>
                  <a:t>이런 가정 하에서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𝐿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𝑞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를 최대화하는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𝑞</m:t>
                    </m:r>
                  </m:oMath>
                </a14:m>
                <a:r>
                  <a:rPr kumimoji="1" lang="ko-KR" altLang="en-US" dirty="0" smtClean="0"/>
                  <a:t> 를 구한다</a:t>
                </a:r>
                <a:r>
                  <a:rPr kumimoji="1" lang="en-US" altLang="ko-KR" dirty="0" smtClean="0"/>
                  <a:t>.</a:t>
                </a:r>
              </a:p>
              <a:p>
                <a:endParaRPr kumimoji="1" lang="en-US" altLang="ko-KR" dirty="0" smtClean="0"/>
              </a:p>
              <a:p>
                <a:r>
                  <a:rPr kumimoji="1" lang="ko-KR" altLang="en-US" dirty="0" smtClean="0"/>
                  <a:t>이러한 기법을 평균장 이론 </a:t>
                </a:r>
                <a:r>
                  <a:rPr kumimoji="1" lang="en-US" altLang="ko-KR" dirty="0" smtClean="0"/>
                  <a:t>(mean-field theory) </a:t>
                </a:r>
                <a:r>
                  <a:rPr kumimoji="1" lang="ko-KR" altLang="en-US" dirty="0" smtClean="0"/>
                  <a:t>이라고 한다</a:t>
                </a:r>
                <a:r>
                  <a:rPr kumimoji="1" lang="en-US" altLang="ko-KR" dirty="0" smtClean="0"/>
                  <a:t>.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27680"/>
                <a:ext cx="10515600" cy="3149282"/>
              </a:xfrm>
              <a:blipFill rotWithShape="0">
                <a:blip r:embed="rId2"/>
                <a:stretch>
                  <a:fillRect l="-928" t="-3876" b="-3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650" y="1764030"/>
            <a:ext cx="1672590" cy="85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85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평균장 이론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3113239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평균장 이론물리학에서 개발된 근사 프레임워크로 자기 모순 없는 장 </a:t>
            </a:r>
            <a:r>
              <a:rPr lang="ko-KR" altLang="en-US" dirty="0" smtClean="0"/>
              <a:t>이론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/>
              <a:t>self-consistent field theory)</a:t>
            </a:r>
            <a:r>
              <a:rPr lang="ko-KR" altLang="en-US" dirty="0"/>
              <a:t>라고도 함</a:t>
            </a:r>
          </a:p>
          <a:p>
            <a:pPr>
              <a:lnSpc>
                <a:spcPct val="170000"/>
              </a:lnSpc>
            </a:pPr>
            <a:r>
              <a:rPr lang="ko-KR" altLang="en-US" dirty="0"/>
              <a:t>다수의 상호작용이 있는 복잡한</a:t>
            </a:r>
            <a:r>
              <a:rPr lang="en-US" altLang="ko-KR" dirty="0"/>
              <a:t>(many-body) </a:t>
            </a:r>
            <a:r>
              <a:rPr lang="ko-KR" altLang="en-US" dirty="0"/>
              <a:t>문제를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단순한 </a:t>
            </a:r>
            <a:r>
              <a:rPr lang="ko-KR" altLang="en-US" dirty="0"/>
              <a:t>하나의 상호작용</a:t>
            </a:r>
            <a:r>
              <a:rPr lang="en-US" altLang="ko-KR" dirty="0"/>
              <a:t>(one-body)</a:t>
            </a:r>
            <a:r>
              <a:rPr lang="ko-KR" altLang="en-US" dirty="0"/>
              <a:t>의 단순 모델로 표현하는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endParaRPr lang="ko-KR" altLang="en-US" dirty="0"/>
          </a:p>
          <a:p>
            <a:r>
              <a:rPr lang="ko-KR" altLang="en-US" dirty="0"/>
              <a:t>각각의 요소에 대한 상호작용을 이해하고 계산하기 어려우니</a:t>
            </a:r>
            <a:r>
              <a:rPr lang="en-US" altLang="ko-KR" dirty="0"/>
              <a:t>, </a:t>
            </a:r>
            <a:r>
              <a:rPr lang="ko-KR" altLang="en-US" dirty="0"/>
              <a:t>평균 상호 작용으로 취급하는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6996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Factorized </a:t>
            </a:r>
            <a:r>
              <a:rPr kumimoji="1" lang="en-US" altLang="ko-KR" dirty="0" smtClean="0"/>
              <a:t>distributions</a:t>
            </a:r>
            <a:r>
              <a:rPr kumimoji="1" lang="ko-KR" altLang="en-US" dirty="0" smtClean="0"/>
              <a:t> </a:t>
            </a:r>
            <a:r>
              <a:rPr kumimoji="1" lang="en-US" altLang="ko-KR" smtClean="0"/>
              <a:t>(Cont’d)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890" y="2384146"/>
            <a:ext cx="6610350" cy="326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Probability</a:t>
            </a:r>
            <a:r>
              <a:rPr kumimoji="1" lang="ko-KR" altLang="en-US" dirty="0"/>
              <a:t> </a:t>
            </a:r>
            <a:r>
              <a:rPr kumimoji="1" lang="en-US" altLang="ko-KR" dirty="0"/>
              <a:t>(Cont’d)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8252637" cy="4271161"/>
          </a:xfrm>
        </p:spPr>
        <p:txBody>
          <a:bodyPr>
            <a:normAutofit fontScale="92500" lnSpcReduction="10000"/>
          </a:bodyPr>
          <a:lstStyle/>
          <a:p>
            <a:r>
              <a:rPr kumimoji="1" lang="ko-KR" altLang="en-US" dirty="0"/>
              <a:t>확률 함수 </a:t>
            </a:r>
            <a:r>
              <a:rPr kumimoji="1" lang="en-US" altLang="ko-KR" dirty="0"/>
              <a:t>(Probability function ??)</a:t>
            </a:r>
          </a:p>
          <a:p>
            <a:pPr lvl="1"/>
            <a:r>
              <a:rPr kumimoji="1" lang="ko-KR" altLang="en-US" dirty="0"/>
              <a:t>실수 벡터를 입력으로 받아 실수 값을 출력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 smtClean="0"/>
              <a:t>입력 실수 </a:t>
            </a:r>
            <a:r>
              <a:rPr kumimoji="1" lang="ko-KR" altLang="en-US" dirty="0"/>
              <a:t>벡터는 랜덤 변수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합이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이거나 </a:t>
            </a:r>
            <a:r>
              <a:rPr kumimoji="1" lang="en-US" altLang="ko-KR" dirty="0"/>
              <a:t>(PMF) </a:t>
            </a:r>
            <a:r>
              <a:rPr kumimoji="1" lang="ko-KR" altLang="en-US" dirty="0"/>
              <a:t>적분이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(PDF).</a:t>
            </a:r>
          </a:p>
          <a:p>
            <a:pPr lvl="1"/>
            <a:r>
              <a:rPr kumimoji="1" lang="ko-KR" altLang="en-US" dirty="0"/>
              <a:t>출력 실수 값은 </a:t>
            </a:r>
            <a:r>
              <a:rPr kumimoji="1" lang="en-US" altLang="ko-KR" dirty="0"/>
              <a:t>0</a:t>
            </a:r>
            <a:r>
              <a:rPr kumimoji="1" lang="ko-KR" altLang="en-US" dirty="0"/>
              <a:t>보다 커야 한다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해야 할 이야기는 많지만 시간이 없는 관계로 생략한다</a:t>
            </a:r>
            <a:r>
              <a:rPr kumimoji="1" lang="en-US" altLang="ko-KR" dirty="0"/>
              <a:t>. 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PMF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PDF</a:t>
            </a:r>
            <a:r>
              <a:rPr kumimoji="1" lang="ko-KR" altLang="en-US" dirty="0"/>
              <a:t>의 차이를 알고 있어야 한다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  <a:p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8478197" y="2223175"/>
                <a:ext cx="1032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197" y="2223175"/>
                <a:ext cx="103214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550" r="-3550" b="-2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9801811" y="2208043"/>
                <a:ext cx="1141916" cy="292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kumimoji="1" lang="is-I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p>
                      <m:e>
                        <m:r>
                          <a:rPr kumimoji="1"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en-US" altLang="ko-KR" dirty="0" smtClean="0"/>
                  <a:t>=1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811" y="2208043"/>
                <a:ext cx="1141916" cy="292131"/>
              </a:xfrm>
              <a:prstGeom prst="rect">
                <a:avLst/>
              </a:prstGeom>
              <a:blipFill rotWithShape="0">
                <a:blip r:embed="rId3"/>
                <a:stretch>
                  <a:fillRect l="-37968" t="-160417" r="-11765" b="-25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/>
          <p:cNvCxnSpPr>
            <a:stCxn id="7" idx="0"/>
          </p:cNvCxnSpPr>
          <p:nvPr/>
        </p:nvCxnSpPr>
        <p:spPr>
          <a:xfrm flipV="1">
            <a:off x="8830122" y="2500174"/>
            <a:ext cx="5534" cy="3161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8498099" y="2816361"/>
            <a:ext cx="664046" cy="462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rgbClr val="002060"/>
                </a:solidFill>
              </a:rPr>
              <a:t>R.V</a:t>
            </a:r>
            <a:endParaRPr kumimoji="1"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78020" y="1905801"/>
            <a:ext cx="620079" cy="299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ysClr val="windowText" lastClr="000000"/>
                </a:solidFill>
              </a:rPr>
              <a:t>PMF</a:t>
            </a:r>
            <a:endParaRPr kumimoji="1" lang="ko-KR" altLang="en-US" sz="12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8498099" y="3936598"/>
                <a:ext cx="10298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099" y="3936598"/>
                <a:ext cx="102983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550" r="-4142" b="-2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9786571" y="3742581"/>
                <a:ext cx="1408271" cy="597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is-IS" altLang="ko-KR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kumimoji="1"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is-I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p>
                        <m:e>
                          <m:r>
                            <a:rPr kumimoji="1"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571" y="3742581"/>
                <a:ext cx="1408271" cy="5975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>
            <a:stCxn id="7" idx="4"/>
          </p:cNvCxnSpPr>
          <p:nvPr/>
        </p:nvCxnSpPr>
        <p:spPr>
          <a:xfrm>
            <a:off x="8830122" y="3278373"/>
            <a:ext cx="11745" cy="629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878020" y="3590774"/>
            <a:ext cx="620079" cy="299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ysClr val="windowText" lastClr="000000"/>
                </a:solidFill>
              </a:rPr>
              <a:t>PDF</a:t>
            </a:r>
            <a:endParaRPr kumimoji="1" lang="ko-KR" alt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8195" y="4911906"/>
            <a:ext cx="1525284" cy="131165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9182" y="4858741"/>
            <a:ext cx="1832639" cy="150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주요 확률식 </a:t>
            </a:r>
            <a:r>
              <a:rPr kumimoji="1" lang="en-US" altLang="ko-KR" dirty="0" smtClean="0"/>
              <a:t>(2</a:t>
            </a:r>
            <a:r>
              <a:rPr kumimoji="1" lang="ko-KR" altLang="en-US" dirty="0" smtClean="0"/>
              <a:t>개의 랜덤 변수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사이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1699437" y="1750545"/>
                <a:ext cx="1333827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437" y="1750545"/>
                <a:ext cx="1333827" cy="398507"/>
              </a:xfrm>
              <a:prstGeom prst="rect">
                <a:avLst/>
              </a:prstGeom>
              <a:blipFill rotWithShape="0">
                <a:blip r:embed="rId2"/>
                <a:stretch>
                  <a:fillRect l="-3653" b="-21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437" y="2352385"/>
            <a:ext cx="2168029" cy="7430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6590414" y="1750545"/>
                <a:ext cx="3228320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ko-KR" sz="24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sz="2400" i="1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ko-KR" sz="24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)</m:t>
                      </m:r>
                      <m:sSub>
                        <m:sSubPr>
                          <m:ctrlPr>
                            <a:rPr kumimoji="1" lang="en-US" altLang="ko-KR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4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ko-KR" sz="2400" i="1">
                          <a:latin typeface="Cambria Math" charset="0"/>
                        </a:rPr>
                        <m:t>(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ko-KR" sz="24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414" y="1750545"/>
                <a:ext cx="3228320" cy="398507"/>
              </a:xfrm>
              <a:prstGeom prst="rect">
                <a:avLst/>
              </a:prstGeom>
              <a:blipFill rotWithShape="0">
                <a:blip r:embed="rId4"/>
                <a:stretch>
                  <a:fillRect l="-1132" r="-2264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텍스트 상자 6"/>
          <p:cNvSpPr txBox="1"/>
          <p:nvPr/>
        </p:nvSpPr>
        <p:spPr>
          <a:xfrm>
            <a:off x="7653669" y="2404097"/>
            <a:ext cx="2483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>
                <a:latin typeface="Nanum Brush Script" charset="-127"/>
                <a:ea typeface="Nanum Brush Script" charset="-127"/>
                <a:cs typeface="Nanum Brush Script" charset="-127"/>
              </a:rPr>
              <a:t>두 </a:t>
            </a:r>
            <a:r>
              <a:rPr kumimoji="1" lang="en-US" altLang="ko-KR" sz="2800" dirty="0" smtClean="0">
                <a:latin typeface="Nanum Brush Script" charset="-127"/>
                <a:ea typeface="Nanum Brush Script" charset="-127"/>
                <a:cs typeface="Nanum Brush Script" charset="-127"/>
              </a:rPr>
              <a:t>R.V. </a:t>
            </a:r>
            <a:r>
              <a:rPr kumimoji="1" lang="ko-KR" altLang="en-US" sz="2800" dirty="0" smtClean="0">
                <a:latin typeface="Nanum Brush Script" charset="-127"/>
                <a:ea typeface="Nanum Brush Script" charset="-127"/>
                <a:cs typeface="Nanum Brush Script" charset="-127"/>
              </a:rPr>
              <a:t>가 독립인 경우</a:t>
            </a:r>
            <a:endParaRPr kumimoji="1" lang="ko-KR" altLang="en-US" sz="2800" dirty="0">
              <a:latin typeface="Nanum Brush Script" charset="-127"/>
              <a:ea typeface="Nanum Brush Script" charset="-127"/>
              <a:cs typeface="Nanum Brush Script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1699437" y="4004015"/>
                <a:ext cx="1452449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ko-KR" alt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kumimoji="1" lang="ko-KR" alt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437" y="4004015"/>
                <a:ext cx="1452449" cy="398507"/>
              </a:xfrm>
              <a:prstGeom prst="rect">
                <a:avLst/>
              </a:prstGeom>
              <a:blipFill rotWithShape="0">
                <a:blip r:embed="rId5"/>
                <a:stretch>
                  <a:fillRect l="-3361" t="-130769" b="-15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텍스트 상자 8"/>
          <p:cNvSpPr txBox="1"/>
          <p:nvPr/>
        </p:nvSpPr>
        <p:spPr>
          <a:xfrm>
            <a:off x="1699437" y="4603053"/>
            <a:ext cx="3605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latin typeface="Nanum Pen Script" charset="-127"/>
                <a:ea typeface="Nanum Pen Script" charset="-127"/>
                <a:cs typeface="Nanum Pen Script" charset="-127"/>
              </a:rPr>
              <a:t>어쨌거나 </a:t>
            </a:r>
            <a:r>
              <a:rPr kumimoji="1" lang="en-US" altLang="ko-KR" sz="2400" dirty="0" smtClean="0">
                <a:latin typeface="Nanum Pen Script" charset="-127"/>
                <a:ea typeface="Nanum Pen Script" charset="-127"/>
                <a:cs typeface="Nanum Pen Script" charset="-127"/>
              </a:rPr>
              <a:t>x</a:t>
            </a:r>
            <a:r>
              <a:rPr kumimoji="1" lang="ko-KR" altLang="en-US" sz="2400" dirty="0" smtClean="0">
                <a:latin typeface="Nanum Pen Script" charset="-127"/>
                <a:ea typeface="Nanum Pen Script" charset="-127"/>
                <a:cs typeface="Nanum Pen Script" charset="-127"/>
              </a:rPr>
              <a:t>와 </a:t>
            </a:r>
            <a:r>
              <a:rPr kumimoji="1" lang="en-US" altLang="ko-KR" sz="2400" dirty="0" smtClean="0">
                <a:latin typeface="Nanum Pen Script" charset="-127"/>
                <a:ea typeface="Nanum Pen Script" charset="-127"/>
                <a:cs typeface="Nanum Pen Script" charset="-127"/>
              </a:rPr>
              <a:t>y </a:t>
            </a:r>
            <a:r>
              <a:rPr kumimoji="1" lang="ko-KR" altLang="en-US" sz="2400" dirty="0" smtClean="0">
                <a:latin typeface="Nanum Pen Script" charset="-127"/>
                <a:ea typeface="Nanum Pen Script" charset="-127"/>
                <a:cs typeface="Nanum Pen Script" charset="-127"/>
              </a:rPr>
              <a:t>에 관한 함수이긴 한데</a:t>
            </a:r>
            <a:r>
              <a:rPr kumimoji="1" lang="en-US" altLang="ko-KR" sz="2400" dirty="0">
                <a:latin typeface="Nanum Pen Script" charset="-127"/>
                <a:ea typeface="Nanum Pen Script" charset="-127"/>
                <a:cs typeface="Nanum Pen Script" charset="-127"/>
              </a:rPr>
              <a:t/>
            </a:r>
            <a:br>
              <a:rPr kumimoji="1" lang="en-US" altLang="ko-KR" sz="2400" dirty="0">
                <a:latin typeface="Nanum Pen Script" charset="-127"/>
                <a:ea typeface="Nanum Pen Script" charset="-127"/>
                <a:cs typeface="Nanum Pen Script" charset="-127"/>
              </a:rPr>
            </a:br>
            <a:r>
              <a:rPr kumimoji="1" lang="en-US" altLang="ko-KR" sz="2400" dirty="0" smtClean="0">
                <a:latin typeface="Nanum Pen Script" charset="-127"/>
                <a:ea typeface="Nanum Pen Script" charset="-127"/>
                <a:cs typeface="Nanum Pen Script" charset="-127"/>
              </a:rPr>
              <a:t>y </a:t>
            </a:r>
            <a:r>
              <a:rPr kumimoji="1" lang="ko-KR" altLang="en-US" sz="2400" dirty="0" smtClean="0">
                <a:latin typeface="Nanum Pen Script" charset="-127"/>
                <a:ea typeface="Nanum Pen Script" charset="-127"/>
                <a:cs typeface="Nanum Pen Script" charset="-127"/>
              </a:rPr>
              <a:t>가 결정되어야 뭘 알아낼 수 있다</a:t>
            </a:r>
            <a:r>
              <a:rPr kumimoji="1" lang="en-US" altLang="ko-KR" sz="2400" dirty="0" smtClean="0">
                <a:latin typeface="Nanum Pen Script" charset="-127"/>
                <a:ea typeface="Nanum Pen Script" charset="-127"/>
                <a:cs typeface="Nanum Pen Script" charset="-127"/>
              </a:rPr>
              <a:t>.</a:t>
            </a:r>
            <a:endParaRPr kumimoji="1" lang="ko-KR" altLang="en-US" sz="2400" dirty="0">
              <a:latin typeface="Nanum Pen Script" charset="-127"/>
              <a:ea typeface="Nanum Pen Script" charset="-127"/>
              <a:cs typeface="Nanum Pen Script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6674179" y="3899939"/>
                <a:ext cx="2869632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179" y="3899939"/>
                <a:ext cx="2869632" cy="7822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0323" y="4855296"/>
            <a:ext cx="1188672" cy="12609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1651090" y="5566187"/>
                <a:ext cx="1423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ko-KR" alt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/>
                      </m:sSub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=3|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090" y="5566187"/>
                <a:ext cx="142398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292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3151886" y="5566186"/>
                <a:ext cx="1829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ko-KR" alt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/>
                      </m:sSub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=3|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86" y="5566186"/>
                <a:ext cx="182954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667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3151886" y="6026124"/>
                <a:ext cx="1829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ko-KR" alt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/>
                      </m:sSub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=3|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86" y="6026124"/>
                <a:ext cx="182954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667" t="-144444" b="-18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1651090" y="5994451"/>
                <a:ext cx="13272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ko-KR" alt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090" y="5994451"/>
                <a:ext cx="132728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4587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0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조건부 분포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2553087" y="2347012"/>
                <a:ext cx="147989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36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ko-KR" altLang="en-US" sz="3600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087" y="2347012"/>
                <a:ext cx="1479892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136" y="1800827"/>
            <a:ext cx="5036233" cy="4639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607682" y="4200621"/>
                <a:ext cx="26853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36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=1.1</m:t>
                          </m:r>
                        </m:e>
                      </m:d>
                    </m:oMath>
                  </m:oMathPara>
                </a14:m>
                <a:endParaRPr kumimoji="1" lang="ko-KR" altLang="en-US" sz="36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82" y="4200621"/>
                <a:ext cx="2685351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607682" y="4968604"/>
                <a:ext cx="354135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36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</a:rPr>
                            <m:t>=1|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kumimoji="1" lang="en-US" altLang="ko-KR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=1.1</m:t>
                          </m:r>
                        </m:e>
                      </m:d>
                    </m:oMath>
                  </m:oMathPara>
                </a14:m>
                <a:endParaRPr kumimoji="1" lang="ko-KR" altLang="en-US" sz="3600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82" y="4968604"/>
                <a:ext cx="3541354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24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Probability Distribution with Parameter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801"/>
            <a:ext cx="10515600" cy="3675192"/>
          </a:xfrm>
        </p:spPr>
        <p:txBody>
          <a:bodyPr>
            <a:normAutofit/>
          </a:bodyPr>
          <a:lstStyle/>
          <a:p>
            <a:r>
              <a:rPr kumimoji="1" lang="ko-KR" altLang="en-US" dirty="0" smtClean="0"/>
              <a:t>분포</a:t>
            </a:r>
            <a:r>
              <a:rPr kumimoji="1" lang="en-US" altLang="ko-KR" dirty="0" smtClean="0"/>
              <a:t>(distribution)</a:t>
            </a:r>
            <a:r>
              <a:rPr kumimoji="1" lang="ko-KR" altLang="en-US" dirty="0" smtClean="0"/>
              <a:t>는 사실 그냥 확률 함수와 같은 개념이라 생각하면 된다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어떤 경우에는 파라미터를 가진 확률 함수를 나타내는데 사용되기도 한다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파라미터</a:t>
            </a:r>
            <a:r>
              <a:rPr kumimoji="1" lang="en-US" altLang="ko-KR" dirty="0" smtClean="0"/>
              <a:t>(parameter)</a:t>
            </a:r>
            <a:r>
              <a:rPr kumimoji="1" lang="ko-KR" altLang="en-US" dirty="0" smtClean="0"/>
              <a:t>를 가진 확률 함수들은 보통 파라미터를 결정 하기만 하면</a:t>
            </a:r>
            <a:r>
              <a:rPr kumimoji="1" lang="en-US" altLang="ko-KR" dirty="0" smtClean="0"/>
              <a:t>,</a:t>
            </a:r>
            <a:br>
              <a:rPr kumimoji="1" lang="en-US" altLang="ko-KR" dirty="0" smtClean="0"/>
            </a:br>
            <a:r>
              <a:rPr kumimoji="1" lang="ko-KR" altLang="en-US" dirty="0" smtClean="0"/>
              <a:t>해당 확률 함수의 모양을 결정 지을 수 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인터넷을 찾아보자</a:t>
            </a:r>
            <a:r>
              <a:rPr kumimoji="1" lang="en-US" altLang="ko-KR" dirty="0" smtClean="0"/>
              <a:t>)</a:t>
            </a:r>
          </a:p>
          <a:p>
            <a:pPr lvl="2"/>
            <a:r>
              <a:rPr kumimoji="1" lang="en-US" altLang="ko-KR" dirty="0" smtClean="0"/>
              <a:t>Ex) </a:t>
            </a:r>
            <a:r>
              <a:rPr kumimoji="1" lang="ko-KR" altLang="en-US" dirty="0" smtClean="0"/>
              <a:t>정규분포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포아상분포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이항분포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베타분포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감마분포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디리슈레분포 등등</a:t>
            </a:r>
            <a:endParaRPr kumimoji="1"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5060664" y="5088550"/>
                <a:ext cx="145893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;</m:t>
                      </m:r>
                      <m:r>
                        <a:rPr kumimoji="1" lang="en-US" altLang="ko-KR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kumimoji="1" lang="en-US" altLang="ko-KR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664" y="5088550"/>
                <a:ext cx="145893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8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18770</TotalTime>
  <Words>2442</Words>
  <Application>Microsoft Macintosh PowerPoint</Application>
  <PresentationFormat>와이드스크린</PresentationFormat>
  <Paragraphs>377</Paragraphs>
  <Slides>53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1" baseType="lpstr">
      <vt:lpstr>맑은 고딕</vt:lpstr>
      <vt:lpstr>Apple SD Gothic Neo</vt:lpstr>
      <vt:lpstr>Cambria Math</vt:lpstr>
      <vt:lpstr>Mangal</vt:lpstr>
      <vt:lpstr>Nanum Brush Script</vt:lpstr>
      <vt:lpstr>Nanum Pen Script</vt:lpstr>
      <vt:lpstr>Arial</vt:lpstr>
      <vt:lpstr>Office 테마</vt:lpstr>
      <vt:lpstr>Variational Inference</vt:lpstr>
      <vt:lpstr>Information</vt:lpstr>
      <vt:lpstr>Basic Theory</vt:lpstr>
      <vt:lpstr>Probability</vt:lpstr>
      <vt:lpstr>Probability (Cont’d)</vt:lpstr>
      <vt:lpstr>Probability (Cont’d)</vt:lpstr>
      <vt:lpstr>주요 확률식 (2개의 랜덤 변수 사이)</vt:lpstr>
      <vt:lpstr>조건부 분포</vt:lpstr>
      <vt:lpstr>Probability Distribution with Parameter</vt:lpstr>
      <vt:lpstr>PowerPoint 프레젠테이션</vt:lpstr>
      <vt:lpstr>MLE (Maximum Likelihood Estimation)</vt:lpstr>
      <vt:lpstr>Expectation</vt:lpstr>
      <vt:lpstr>Expectation (Cont’d)</vt:lpstr>
      <vt:lpstr>Information</vt:lpstr>
      <vt:lpstr>Information (Cont’d)</vt:lpstr>
      <vt:lpstr>Entropy</vt:lpstr>
      <vt:lpstr>Entropy (Cont’d)</vt:lpstr>
      <vt:lpstr>KL-divergence </vt:lpstr>
      <vt:lpstr>KL-divergence (Cont’d)</vt:lpstr>
      <vt:lpstr>KL-divergence (Cont’d)</vt:lpstr>
      <vt:lpstr>KL-divergence (Cont’d)</vt:lpstr>
      <vt:lpstr>EM (Expectation-Maximization)</vt:lpstr>
      <vt:lpstr>Mixture Distribution</vt:lpstr>
      <vt:lpstr>K-means 알고리즘</vt:lpstr>
      <vt:lpstr>K-means 알고리즘</vt:lpstr>
      <vt:lpstr>K-means 를 구하기 위한 EM</vt:lpstr>
      <vt:lpstr>GMM (Gaussian Mixture Model)</vt:lpstr>
      <vt:lpstr>GMM (Gaussian Mixture Model) (Cont’d)</vt:lpstr>
      <vt:lpstr>GMM with latent variable</vt:lpstr>
      <vt:lpstr>MLE for GMM</vt:lpstr>
      <vt:lpstr>GMM 에 EM 적용하기.</vt:lpstr>
      <vt:lpstr>EM 을 보는 또 다른 시선들.</vt:lpstr>
      <vt:lpstr>Expectation of log likelihood.</vt:lpstr>
      <vt:lpstr>General EM Algorithm</vt:lpstr>
      <vt:lpstr>EM 을 사용할 수 있는 경우란?</vt:lpstr>
      <vt:lpstr>EM 알고리즘 정리.</vt:lpstr>
      <vt:lpstr>EM 알고리즘 정리. (Cont’d)</vt:lpstr>
      <vt:lpstr>General EM Algorithm</vt:lpstr>
      <vt:lpstr>q(z)의 도입</vt:lpstr>
      <vt:lpstr>Variational Inference</vt:lpstr>
      <vt:lpstr>EM for VI</vt:lpstr>
      <vt:lpstr>증명</vt:lpstr>
      <vt:lpstr>증명 (Cont’d)</vt:lpstr>
      <vt:lpstr>Decomposition of p(x)</vt:lpstr>
      <vt:lpstr>E-Step</vt:lpstr>
      <vt:lpstr>M-Step</vt:lpstr>
      <vt:lpstr>Overview for EM</vt:lpstr>
      <vt:lpstr>Variational Inference</vt:lpstr>
      <vt:lpstr>변분법 (Variational Method)</vt:lpstr>
      <vt:lpstr>베이지언 모델로의 통합.</vt:lpstr>
      <vt:lpstr>Factorized distributions</vt:lpstr>
      <vt:lpstr>평균장 이론</vt:lpstr>
      <vt:lpstr>Factorized distributions (Cont’d)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Inference</dc:title>
  <dc:creator>Microsoft Office 사용자</dc:creator>
  <cp:lastModifiedBy>Microsoft Office 사용자</cp:lastModifiedBy>
  <cp:revision>101</cp:revision>
  <dcterms:created xsi:type="dcterms:W3CDTF">2016-12-12T18:36:01Z</dcterms:created>
  <dcterms:modified xsi:type="dcterms:W3CDTF">2017-02-12T13:49:43Z</dcterms:modified>
</cp:coreProperties>
</file>