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2" r:id="rId5"/>
    <p:sldId id="263" r:id="rId6"/>
    <p:sldId id="292" r:id="rId7"/>
    <p:sldId id="293" r:id="rId8"/>
    <p:sldId id="296" r:id="rId9"/>
    <p:sldId id="290" r:id="rId10"/>
    <p:sldId id="294" r:id="rId11"/>
    <p:sldId id="295" r:id="rId12"/>
    <p:sldId id="287" r:id="rId13"/>
    <p:sldId id="288" r:id="rId14"/>
    <p:sldId id="258" r:id="rId15"/>
    <p:sldId id="260" r:id="rId16"/>
    <p:sldId id="261" r:id="rId17"/>
    <p:sldId id="265" r:id="rId18"/>
    <p:sldId id="264" r:id="rId19"/>
    <p:sldId id="266" r:id="rId20"/>
    <p:sldId id="289" r:id="rId21"/>
    <p:sldId id="267" r:id="rId22"/>
    <p:sldId id="269" r:id="rId23"/>
    <p:sldId id="273" r:id="rId24"/>
    <p:sldId id="272" r:id="rId25"/>
    <p:sldId id="297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02" r:id="rId34"/>
    <p:sldId id="303" r:id="rId35"/>
    <p:sldId id="281" r:id="rId36"/>
    <p:sldId id="282" r:id="rId37"/>
    <p:sldId id="300" r:id="rId38"/>
    <p:sldId id="298" r:id="rId39"/>
    <p:sldId id="301" r:id="rId40"/>
    <p:sldId id="307" r:id="rId41"/>
    <p:sldId id="284" r:id="rId42"/>
    <p:sldId id="285" r:id="rId43"/>
    <p:sldId id="286" r:id="rId44"/>
    <p:sldId id="305" r:id="rId45"/>
    <p:sldId id="304" r:id="rId46"/>
    <p:sldId id="306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3"/>
    <p:restoredTop sz="94604"/>
  </p:normalViewPr>
  <p:slideViewPr>
    <p:cSldViewPr snapToGrid="0" snapToObjects="1">
      <p:cViewPr varScale="1">
        <p:scale>
          <a:sx n="113" d="100"/>
          <a:sy n="113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DB5A-9175-8242-AC70-6B1527B184C1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F89B-AC6D-B84A-BB74-6503406751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8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마스터 부제목 스타일 편집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7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7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271161"/>
          </a:xfrm>
        </p:spPr>
        <p:txBody>
          <a:bodyPr/>
          <a:lstStyle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[R] 8"/>
          <p:cNvCxnSpPr/>
          <p:nvPr userDrawn="1"/>
        </p:nvCxnSpPr>
        <p:spPr>
          <a:xfrm>
            <a:off x="838200" y="14437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3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1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1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1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2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441D-1AB8-9E4D-8D62-C080E7801396}" type="datetimeFigureOut">
              <a:rPr kumimoji="1" lang="ko-KR" altLang="en-US" smtClean="0"/>
              <a:t>2017. 2. 9.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ear013@gmail.com" TargetMode="External"/><Relationship Id="rId4" Type="http://schemas.openxmlformats.org/officeDocument/2006/relationships/hyperlink" Target="norman3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4" Type="http://schemas.openxmlformats.org/officeDocument/2006/relationships/image" Target="../media/image90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29.stanford.edu/section/cs229-prob.pdf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Variational</a:t>
            </a:r>
            <a:r>
              <a:rPr kumimoji="1"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Inference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42534"/>
            <a:ext cx="9144000" cy="1415265"/>
          </a:xfrm>
        </p:spPr>
        <p:txBody>
          <a:bodyPr/>
          <a:lstStyle/>
          <a:p>
            <a:r>
              <a:rPr kumimoji="1" lang="en-US" altLang="ko-KR" dirty="0" smtClean="0">
                <a:hlinkClick r:id="rId3"/>
              </a:rPr>
              <a:t>swear013@gmail.com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4" action="ppaction://hlinkfile"/>
              </a:rPr>
              <a:t>norman3.github.io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6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2893" y="967563"/>
            <a:ext cx="10994065" cy="1233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5" y="391214"/>
            <a:ext cx="3060453" cy="22327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20" y="391214"/>
            <a:ext cx="2945057" cy="22327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24" y="2856120"/>
            <a:ext cx="1739900" cy="774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41" y="2682497"/>
            <a:ext cx="266700" cy="685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18" y="391214"/>
            <a:ext cx="3302000" cy="21934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468" y="2919620"/>
            <a:ext cx="4330700" cy="7112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675861" y="285612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이산 균등분포</a:t>
            </a:r>
            <a:endParaRPr kumimoji="1" lang="ko-KR" altLang="en-US" sz="16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3846720" y="27503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포아상분포</a:t>
            </a:r>
            <a:endParaRPr kumimoji="1" lang="ko-KR" altLang="en-US" sz="16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7262468" y="27503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이항분포</a:t>
            </a:r>
            <a:endParaRPr kumimoji="1"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65" y="3750366"/>
            <a:ext cx="3129207" cy="19803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15" y="5746235"/>
            <a:ext cx="2565400" cy="787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966" y="3750366"/>
            <a:ext cx="2884289" cy="2122013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4752836" y="597065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연속 균등분포</a:t>
            </a:r>
            <a:endParaRPr kumimoji="1" lang="ko-KR" altLang="en-US" sz="1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3708" y="3750366"/>
            <a:ext cx="2743805" cy="20158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3708" y="5928212"/>
            <a:ext cx="3619500" cy="762000"/>
          </a:xfrm>
          <a:prstGeom prst="rect">
            <a:avLst/>
          </a:prstGeom>
        </p:spPr>
      </p:pic>
      <p:sp>
        <p:nvSpPr>
          <p:cNvPr id="36" name="텍스트 상자 35"/>
          <p:cNvSpPr txBox="1"/>
          <p:nvPr/>
        </p:nvSpPr>
        <p:spPr>
          <a:xfrm>
            <a:off x="7576306" y="5766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감마분포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(Maximum Likelihood Estimation)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𝑀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구름 4"/>
          <p:cNvSpPr/>
          <p:nvPr/>
        </p:nvSpPr>
        <p:spPr>
          <a:xfrm>
            <a:off x="939511" y="1995033"/>
            <a:ext cx="2221387" cy="143490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전체</a:t>
            </a:r>
            <a:endParaRPr kumimoji="1" lang="en-US" altLang="ko-KR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데이터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10" y="1894277"/>
            <a:ext cx="2903323" cy="163641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0"/>
            <a:endCxn id="9" idx="1"/>
          </p:cNvCxnSpPr>
          <p:nvPr/>
        </p:nvCxnSpPr>
        <p:spPr>
          <a:xfrm>
            <a:off x="3159047" y="2712486"/>
            <a:ext cx="4535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3159047" y="274767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가정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모든 데이터는 특정 분포로부터 발현된다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2010251" y="5472169"/>
            <a:ext cx="1279345" cy="9324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샘플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3" y="5064258"/>
            <a:ext cx="1770170" cy="17794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288530" y="5938402"/>
            <a:ext cx="4606573" cy="15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814447" y="556907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샘플만으로 원래 분포를 추정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857786" y="4725704"/>
            <a:ext cx="4162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이런 이유로 </a:t>
            </a:r>
            <a:r>
              <a:rPr kumimoji="1" lang="en-US" altLang="ko-KR" sz="1600" dirty="0" smtClean="0"/>
              <a:t>likelihood </a:t>
            </a:r>
            <a:r>
              <a:rPr kumimoji="1" lang="ko-KR" altLang="en-US" sz="1600" dirty="0" smtClean="0"/>
              <a:t>라는 이름이 생겼다</a:t>
            </a:r>
            <a:r>
              <a:rPr kumimoji="1" lang="en-US" altLang="ko-KR" sz="1600" dirty="0" smtClean="0"/>
              <a:t>.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구부러진 연결선[U] 15"/>
          <p:cNvCxnSpPr>
            <a:stCxn id="9" idx="2"/>
          </p:cNvCxnSpPr>
          <p:nvPr/>
        </p:nvCxnSpPr>
        <p:spPr>
          <a:xfrm rot="5400000">
            <a:off x="4900454" y="1280165"/>
            <a:ext cx="1994789" cy="6495848"/>
          </a:xfrm>
          <a:prstGeom prst="curvedConnector3">
            <a:avLst>
              <a:gd name="adj1" fmla="val 6260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309" y="4029138"/>
            <a:ext cx="4433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 smtClean="0"/>
              <a:t>샘플 또한 </a:t>
            </a:r>
            <a:r>
              <a:rPr kumimoji="1" lang="en-US" altLang="ko-KR" sz="1600" dirty="0" smtClean="0"/>
              <a:t>p(x)</a:t>
            </a:r>
            <a:r>
              <a:rPr kumimoji="1" lang="ko-KR" altLang="en-US" sz="1600" dirty="0" smtClean="0"/>
              <a:t>로부터 발현된 데이터이므로</a:t>
            </a:r>
            <a:r>
              <a:rPr kumimoji="1" lang="en-US" altLang="ko-KR" sz="1600" dirty="0" smtClean="0"/>
              <a:t>,</a:t>
            </a:r>
          </a:p>
          <a:p>
            <a:r>
              <a:rPr kumimoji="1" lang="ko-KR" altLang="en-US" sz="1600" dirty="0" smtClean="0"/>
              <a:t>이 성질을 이용하여 적절한 </a:t>
            </a:r>
            <a:r>
              <a:rPr kumimoji="1" lang="en-US" altLang="ko-KR" sz="1600" dirty="0" smtClean="0"/>
              <a:t>L </a:t>
            </a:r>
            <a:r>
              <a:rPr kumimoji="1" lang="ko-KR" altLang="en-US" sz="1600" dirty="0" smtClean="0"/>
              <a:t>함수를 설계한다</a:t>
            </a:r>
            <a:r>
              <a:rPr kumimoji="1" lang="en-US" altLang="ko-KR" sz="1600" dirty="0" smtClean="0"/>
              <a:t>.</a:t>
            </a:r>
            <a:endParaRPr kumimoji="1" lang="en-US" altLang="ko-KR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665272" y="3667404"/>
            <a:ext cx="926" cy="86068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9701620" y="3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추정</a:t>
            </a:r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텍스트 상자 19"/>
              <p:cNvSpPr txBox="1"/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;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03" r="-200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</p:spPr>
            <p:txBody>
              <a:bodyPr/>
              <a:lstStyle/>
              <a:p>
                <a:r>
                  <a:rPr kumimoji="1" lang="ko-KR" altLang="en-US" dirty="0" smtClean="0"/>
                  <a:t>보통 값에 대한 기대값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평균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만을 생각하는 경우가 많다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>
                        <a:latin typeface="Cambria Math" charset="0"/>
                      </a:rPr>
                      <m:t>[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en-US" altLang="ko-KR" dirty="0" smtClean="0"/>
                  <a:t>)</a:t>
                </a:r>
                <a:endParaRPr kumimoji="1" lang="en-US" altLang="ko-KR" dirty="0"/>
              </a:p>
              <a:p>
                <a:r>
                  <a:rPr kumimoji="1" lang="ko-KR" altLang="en-US" dirty="0" smtClean="0"/>
                  <a:t>하지만 정말 중요한 것은 함수에 대한 기대값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원래 표준어로는 기댓값이 맞지만 어색하므로 기대값이라 하자</a:t>
                </a:r>
                <a:r>
                  <a:rPr kumimoji="1" lang="en-US" altLang="ko-KR" dirty="0" smtClean="0"/>
                  <a:t>.</a:t>
                </a:r>
              </a:p>
              <a:p>
                <a:pPr lvl="2"/>
                <a:r>
                  <a:rPr kumimoji="1" lang="ko-KR" altLang="en-US" dirty="0" smtClean="0"/>
                  <a:t>아래 함수의 기대값은 얼마인가</a:t>
                </a:r>
                <a:r>
                  <a:rPr kumimoji="1" lang="en-US" altLang="ko-KR" dirty="0" smtClean="0"/>
                  <a:t>?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  <a:blipFill rotWithShape="0"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>
                        <a:latin typeface="Cambria Math" charset="0"/>
                      </a:rPr>
                      <m:t>[</m:t>
                    </m:r>
                    <m:r>
                      <a:rPr kumimoji="1" lang="en-US" altLang="ko-KR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r>
                  <a:rPr kumimoji="1" lang="en-US" altLang="ko-KR" sz="3200" b="0" i="1" dirty="0" smtClean="0">
                    <a:latin typeface="Cambria Math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0" smtClean="0">
                        <a:latin typeface="Cambria Math" charset="0"/>
                      </a:rPr>
                      <m:t>[</m:t>
                    </m:r>
                    <m:r>
                      <a:rPr kumimoji="1" lang="en-US" altLang="ko-KR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blipFill rotWithShape="0">
                <a:blip r:embed="rId3"/>
                <a:stretch>
                  <a:fillRect t="-22581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1" y="4523141"/>
            <a:ext cx="3262518" cy="20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67138"/>
            <a:ext cx="3330598" cy="2070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78" y="1922428"/>
            <a:ext cx="6891878" cy="4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0"/>
            <a:ext cx="10515600" cy="386317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Shannon </a:t>
            </a:r>
            <a:r>
              <a:rPr lang="ko-KR" altLang="en-US" dirty="0" smtClean="0"/>
              <a:t>횽아가 정의한 개념이다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생각하자면 그냥 “놀람”의 정도를 수치화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뜬금없다 생각말고 사람이 만든 추상적 척도 개념이라 생각하자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주가 </a:t>
            </a:r>
            <a:r>
              <a:rPr lang="ko-KR" altLang="en-US" dirty="0"/>
              <a:t>지수 같은 </a:t>
            </a:r>
            <a:r>
              <a:rPr lang="ko-KR" altLang="en-US" dirty="0" smtClean="0"/>
              <a:t>그런 거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정말 </a:t>
            </a:r>
            <a:r>
              <a:rPr lang="ko-KR" altLang="en-US" dirty="0"/>
              <a:t>중요한 점은 </a:t>
            </a:r>
            <a:r>
              <a:rPr lang="ko-KR" altLang="en-US" dirty="0" smtClean="0">
                <a:solidFill>
                  <a:srgbClr val="FF0000"/>
                </a:solidFill>
              </a:rPr>
              <a:t>확률</a:t>
            </a:r>
            <a:r>
              <a:rPr lang="ko-KR" altLang="en-US" dirty="0" smtClean="0"/>
              <a:t> </a:t>
            </a:r>
            <a:r>
              <a:rPr lang="ko-KR" altLang="en-US" dirty="0"/>
              <a:t>함수를 이용하여 정의된다는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사실은 이를 증명하는 식은 무척이나 신비롭고 놀라운 이야기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얼마나 위대한 발견인지 볼츠만 횽아는 이 식을 자기 묘비에 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우리는 이걸 다 볼 필요는 없고 </a:t>
            </a:r>
            <a:r>
              <a:rPr lang="ko-KR" altLang="en-US" b="1" dirty="0" smtClean="0"/>
              <a:t>느낌적 느낌</a:t>
            </a:r>
            <a:r>
              <a:rPr lang="ko-KR" altLang="en-US" dirty="0" smtClean="0"/>
              <a:t>만 알고 대충 넘어가도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2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sz="32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32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0"/>
            <a:ext cx="3081867" cy="27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 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237342" cy="4271161"/>
          </a:xfrm>
        </p:spPr>
        <p:txBody>
          <a:bodyPr/>
          <a:lstStyle/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주사위 눈금이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나올 확률에 대한 정보량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8,145,060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23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45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=−</m:t>
                    </m:r>
                    <m:func>
                      <m:funcPr>
                        <m:ctrlPr>
                          <a:rPr kumimoji="1" lang="mr-IN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mr-IN" altLang="ko-KR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ko-KR" sz="24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en-US" altLang="ko-KR" sz="2400" dirty="0" smtClean="0"/>
                  <a:t>.6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blipFill rotWithShape="0">
                <a:blip r:embed="rId4"/>
                <a:stretch>
                  <a:fillRect t="-1099" r="-506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48162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Entropy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하나의 계</a:t>
            </a:r>
            <a:r>
              <a:rPr kumimoji="1" lang="en-US" altLang="ko-KR" dirty="0" smtClean="0"/>
              <a:t>(system)</a:t>
            </a:r>
            <a:r>
              <a:rPr kumimoji="1" lang="ko-KR" altLang="en-US" dirty="0" smtClean="0"/>
              <a:t>가 가지는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평균</a:t>
            </a:r>
            <a:r>
              <a:rPr kumimoji="1" lang="ko-KR" altLang="en-US" dirty="0" smtClean="0"/>
              <a:t> 정보량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이렇게 이야기하면 좀 멋져 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생각해보면 별 의미 없는 말인데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어쨌거나 이런 값을 이용하면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계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정보량 싸움을 붙일 수 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참고로 함수에 대한 평균 정의는 다음과 같다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smtClean="0"/>
              <a:t>Entropy </a:t>
            </a:r>
            <a:r>
              <a:rPr kumimoji="1" lang="ko-KR" altLang="en-US" dirty="0" smtClean="0"/>
              <a:t>가 참 놀라운게 지수가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인 로그를 사용하는 경우</a:t>
            </a:r>
            <a:r>
              <a:rPr kumimoji="1" lang="en-US" altLang="ko-KR" dirty="0" smtClean="0"/>
              <a:t>,</a:t>
            </a:r>
          </a:p>
          <a:p>
            <a:pPr lvl="2"/>
            <a:r>
              <a:rPr kumimoji="1" lang="ko-KR" altLang="en-US" dirty="0" smtClean="0"/>
              <a:t>우리가 사용하는 컴퓨터의 저장 단위인 </a:t>
            </a:r>
            <a:r>
              <a:rPr kumimoji="1" lang="en-US" altLang="ko-KR" dirty="0" smtClean="0"/>
              <a:t>bit </a:t>
            </a:r>
            <a:r>
              <a:rPr kumimoji="1" lang="ko-KR" altLang="en-US" dirty="0" smtClean="0"/>
              <a:t>와 물리적 단위를 일치시킬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쓸모가 아주 많아지게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평균 정보량 계산 등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mr-IN" altLang="ko-KR" sz="24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blipFill rotWithShape="0">
                <a:blip r:embed="rId3"/>
                <a:stretch>
                  <a:fillRect t="-184286" r="-2760" b="-25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i="1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333" r="-4524" b="-25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 (Cont’d)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88" y="1595843"/>
            <a:ext cx="8115838" cy="5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 smtClean="0"/>
              <a:t>KL</a:t>
            </a:r>
            <a:r>
              <a:rPr lang="en-US" altLang="ko-KR" dirty="0"/>
              <a:t>-</a:t>
            </a:r>
            <a:r>
              <a:rPr lang="cs-CZ" altLang="ko-KR" dirty="0" smtClean="0"/>
              <a:t>divergence</a:t>
            </a:r>
            <a:r>
              <a:rPr lang="cs-CZ" altLang="ko-KR" dirty="0"/>
              <a:t>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630923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사람들이 대부분 제대로 모르면서 아는 척하는 개념</a:t>
            </a:r>
            <a:r>
              <a:rPr kumimoji="1" lang="en-US" altLang="ko-KR" dirty="0" smtClean="0"/>
              <a:t>. (</a:t>
            </a:r>
            <a:r>
              <a:rPr kumimoji="1" lang="ko-KR" altLang="en-US" dirty="0" smtClean="0"/>
              <a:t>발표자도 잘 모름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라는 확률 분포로 부터 발생한 데이터를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Q </a:t>
            </a:r>
            <a:r>
              <a:rPr kumimoji="1" lang="ko-KR" altLang="en-US" dirty="0" smtClean="0"/>
              <a:t>라는 확률 분포에서 나왔다고 가정했을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이로 </a:t>
            </a:r>
            <a:r>
              <a:rPr kumimoji="1" lang="ko-KR" altLang="en-US" dirty="0" smtClean="0"/>
              <a:t>인해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발생되는 </a:t>
            </a:r>
            <a:r>
              <a:rPr kumimoji="1" lang="ko-KR" altLang="en-US" dirty="0" smtClean="0"/>
              <a:t>추가 정보량을 </a:t>
            </a:r>
            <a:r>
              <a:rPr kumimoji="1" lang="en-US" altLang="ko-KR" dirty="0" smtClean="0"/>
              <a:t>KL-divergence </a:t>
            </a:r>
            <a:r>
              <a:rPr kumimoji="1" lang="ko-KR" altLang="en-US" dirty="0" smtClean="0"/>
              <a:t>이라고 한다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역시 어렵다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잊지말자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P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Q</a:t>
            </a:r>
            <a:r>
              <a:rPr kumimoji="1" lang="ko-KR" altLang="en-US" dirty="0" smtClean="0"/>
              <a:t>가 같으면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 값은 </a:t>
            </a:r>
            <a:r>
              <a:rPr kumimoji="1" lang="en-US" altLang="ko-KR" dirty="0" smtClean="0"/>
              <a:t>0.</a:t>
            </a:r>
            <a:r>
              <a:rPr kumimoji="1" lang="ko-KR" altLang="en-US" dirty="0" smtClean="0"/>
              <a:t> 서로 다르면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값은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클수록 차이가 크다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2419350"/>
            <a:ext cx="5344704" cy="743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94" y="2419350"/>
            <a:ext cx="2769325" cy="798844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 flipV="1">
            <a:off x="4586242" y="3014133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6714198" y="3016577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3" y="1932173"/>
            <a:ext cx="6886902" cy="4438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711510"/>
            <a:ext cx="5260622" cy="73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356" y="2561777"/>
            <a:ext cx="3788546" cy="361682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833557" y="3962400"/>
            <a:ext cx="2639688" cy="2596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구부러진 연결선[U] 10"/>
          <p:cNvCxnSpPr>
            <a:endCxn id="3" idx="3"/>
          </p:cNvCxnSpPr>
          <p:nvPr/>
        </p:nvCxnSpPr>
        <p:spPr>
          <a:xfrm>
            <a:off x="1783644" y="3014133"/>
            <a:ext cx="3436486" cy="3164471"/>
          </a:xfrm>
          <a:prstGeom prst="curvedConnector4">
            <a:avLst>
              <a:gd name="adj1" fmla="val 48646"/>
              <a:gd name="adj2" fmla="val 105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아이디어는 간단하다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복잡한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를 좀 더 간단한 형태의 분포로 근사하자는 것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물론 근사 분포를 사용하는 모델은 이것 말고도 많다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이런 스타일을 사용하는 모델 중 하나라고 생각하면 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까지 바로 달려가기 위해 이론들을 최대한 압축하여 설명함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93" y="2007475"/>
            <a:ext cx="8017638" cy="3764710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367866" y="5966539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Asymmetric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 용도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우리가 원래의 분포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를 모르는 상태에서 샘플은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로부터 얻어진 상황이라면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어떤 </a:t>
            </a:r>
            <a:r>
              <a:rPr kumimoji="1" lang="en-US" altLang="ko-KR" dirty="0"/>
              <a:t>Q</a:t>
            </a:r>
            <a:r>
              <a:rPr kumimoji="1" lang="ko-KR" altLang="en-US" dirty="0"/>
              <a:t>라는 분포 함수를 도입하여 마치 이걸 </a:t>
            </a:r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인양 </a:t>
            </a:r>
            <a:r>
              <a:rPr kumimoji="1" lang="ko-KR" altLang="en-US" dirty="0"/>
              <a:t>막 쓴다고 하자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그럼 이런 상황으로 인해 발생되는 오차율을 </a:t>
            </a:r>
            <a:r>
              <a:rPr kumimoji="1" lang="en-US" altLang="ko-KR" dirty="0"/>
              <a:t>KL </a:t>
            </a:r>
            <a:r>
              <a:rPr kumimoji="1" lang="ko-KR" altLang="en-US" dirty="0"/>
              <a:t>값을 이용하여 상대 비교가 가능함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예를 들어 </a:t>
            </a:r>
            <a:r>
              <a:rPr kumimoji="1" lang="en-US" altLang="ko-KR" dirty="0"/>
              <a:t>Q1, Q2 </a:t>
            </a:r>
            <a:r>
              <a:rPr kumimoji="1" lang="ko-KR" altLang="en-US" dirty="0"/>
              <a:t>를 가정하고 각각 </a:t>
            </a:r>
            <a:r>
              <a:rPr kumimoji="1" lang="en-US" altLang="ko-KR" dirty="0"/>
              <a:t>KL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대해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구해보니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이 더 작다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그러면 </a:t>
            </a:r>
            <a:r>
              <a:rPr kumimoji="1" lang="en-US" altLang="ko-KR" dirty="0"/>
              <a:t>Q1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Q2 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더 가까운 모양이라고 고려할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(</a:t>
            </a:r>
            <a:r>
              <a:rPr lang="en-US" altLang="ko-KR" dirty="0" smtClean="0"/>
              <a:t>Expectation-Maxim</a:t>
            </a:r>
            <a:r>
              <a:rPr lang="en-US" altLang="ko-KR" dirty="0"/>
              <a:t>i</a:t>
            </a:r>
            <a:r>
              <a:rPr lang="en-US" altLang="ko-KR" dirty="0" smtClean="0"/>
              <a:t>zation)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갑작스럽지만 바로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알고리즘을 살펴도록 하자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Mixture Distribution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데이터가 아주 귀하던 시절에는 적은 수의 데이터를 표현하는 적절한 수단이 필요했다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위해 기초적인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들을 널리 사용했다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균등분포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스튜던트</a:t>
            </a:r>
            <a:r>
              <a:rPr kumimoji="1" lang="en-US" altLang="ko-KR" dirty="0" smtClean="0"/>
              <a:t>-t </a:t>
            </a:r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 분포 등등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데이터가 풍성해지자 단순한 분포로는 표현하기 어려운 데이터들이 생겨났다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기존의 분포들을 서로 묶어 새로운 분포를 만들고자 하는 시도가 생겨났다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 중 가장 유명한 모델로 </a:t>
            </a:r>
            <a:r>
              <a:rPr kumimoji="1" lang="en-US" altLang="ko-KR" dirty="0" smtClean="0"/>
              <a:t>GMM (Gaussian Mixture Model)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(latent variable)</a:t>
            </a:r>
            <a:r>
              <a:rPr kumimoji="1" lang="ko-KR" altLang="en-US" dirty="0" smtClean="0"/>
              <a:t>을 도입하여 정교한 모델을 도입하게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81" y="2237621"/>
            <a:ext cx="1484424" cy="11719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93" y="4654735"/>
            <a:ext cx="1675251" cy="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00590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알고리즘은 </a:t>
            </a:r>
            <a:r>
              <a:rPr kumimoji="1" lang="ko-KR" altLang="en-US" dirty="0" smtClean="0"/>
              <a:t>매우 </a:t>
            </a:r>
            <a:r>
              <a:rPr kumimoji="1" lang="ko-KR" altLang="en-US" dirty="0" smtClean="0"/>
              <a:t>관련이 </a:t>
            </a:r>
            <a:r>
              <a:rPr kumimoji="1" lang="ko-KR" altLang="en-US" dirty="0" smtClean="0"/>
              <a:t>깊다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주어진 데이터를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집합으로 클러스터링하는 문제이다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최종 목표는 주어진 데이터를 어느 하나의 클러스터에 속하도록 배정하는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위해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중심점</a:t>
            </a:r>
            <a:r>
              <a:rPr kumimoji="1" lang="en-US" altLang="ko-KR" dirty="0" smtClean="0"/>
              <a:t>(central point)</a:t>
            </a:r>
            <a:r>
              <a:rPr kumimoji="1" lang="ko-KR" altLang="en-US" dirty="0" smtClean="0"/>
              <a:t>을 지정하고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모든 데이터는 자신과 가장 가까운 중심점에 속하도록 학습한다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위한 목적 함수는 다음과 같다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𝐽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is-IS" altLang="ko-KR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blipFill rotWithShape="0"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6771515" y="500438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Binary indicator variables</a:t>
            </a:r>
            <a:endParaRPr kumimoji="1" lang="ko-KR" altLang="en-US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K-means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8" y="2607635"/>
            <a:ext cx="2473842" cy="108230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38200" y="198828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구해보자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38" y="3903220"/>
            <a:ext cx="1982824" cy="929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6508898" y="2835021"/>
            <a:ext cx="4955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 개의 파라미터가 서로 연관되어 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두려워할 필요는 없음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각각 업데이트를 수행하는 방식을 채택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반복하면서 수렴할때까지 진행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GD</a:t>
            </a:r>
            <a:r>
              <a:rPr kumimoji="1" lang="ko-KR" altLang="en-US" dirty="0" smtClean="0"/>
              <a:t>와 유사하다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94870" y="407707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5981" y="445525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4073" y="5373511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54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구하기 위한 </a:t>
            </a:r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905801"/>
            <a:ext cx="5614850" cy="429905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r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u </a:t>
            </a:r>
            <a:r>
              <a:rPr kumimoji="1" lang="ko-KR" altLang="en-US" dirty="0" smtClean="0"/>
              <a:t>를 구하는 단계는 크게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단계로 나눔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임의의 값으로 초기화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고정한 상태에서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를 최소화하는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구함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고정한 상태에서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갱신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적당히 수렴할 때까지 위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단계를 반복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왼쪽 그림은 </a:t>
            </a:r>
            <a:r>
              <a:rPr kumimoji="1" lang="en-US" altLang="ko-KR" dirty="0" smtClean="0"/>
              <a:t>K=2</a:t>
            </a:r>
            <a:r>
              <a:rPr kumimoji="1" lang="ko-KR" altLang="en-US" dirty="0" smtClean="0"/>
              <a:t> 인 경우 문제 풀이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선을 긋는 과정이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를 구하는 과정임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1735983"/>
            <a:ext cx="5068389" cy="4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(Gaussian Mixture Model)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1908552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일단은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좀 더 다른 관점으로 확장한 것이라 생각해보자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확률 분포 </a:t>
            </a:r>
            <a:r>
              <a:rPr kumimoji="1" lang="en-US" altLang="ko-KR" dirty="0" smtClean="0"/>
              <a:t>p(x)</a:t>
            </a:r>
            <a:r>
              <a:rPr kumimoji="1" lang="ko-KR" altLang="en-US" dirty="0" smtClean="0"/>
              <a:t>를 간단한 하나의 분포로 표현하기 어렵다는 문제의식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여러 개의 가우시안 분포의 선형 결합으로 다룬다는 아이디어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K-means</a:t>
            </a:r>
            <a:r>
              <a:rPr kumimoji="1" lang="ko-KR" altLang="en-US" dirty="0" smtClean="0"/>
              <a:t>와 유사한 점은 하나의 데이터는 각각의 가우시안 분포에 특정 비율로 속하게 된다는 것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3814354"/>
            <a:ext cx="5346700" cy="246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72" y="3814354"/>
            <a:ext cx="4126411" cy="2535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GMM (Gaussian Mixture Model</a:t>
            </a:r>
            <a:r>
              <a:rPr kumimoji="1" lang="en-US" altLang="ko-KR" dirty="0" smtClean="0"/>
              <a:t>)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2875381"/>
            <a:ext cx="7222067" cy="2407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741896"/>
            <a:ext cx="3771900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1509"/>
            <a:ext cx="1892300" cy="143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4968422"/>
            <a:ext cx="199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with latent variable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624" y="1731251"/>
            <a:ext cx="9146176" cy="4445711"/>
          </a:xfrm>
        </p:spPr>
        <p:txBody>
          <a:bodyPr/>
          <a:lstStyle/>
          <a:p>
            <a:r>
              <a:rPr kumimoji="1" lang="ko-KR" altLang="en-US" dirty="0" smtClean="0"/>
              <a:t>은닉 변수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</a:t>
            </a:r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을 표현한다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1" y="1612332"/>
            <a:ext cx="988337" cy="1699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4" y="3936941"/>
            <a:ext cx="2182882" cy="455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60" y="2462302"/>
            <a:ext cx="2090697" cy="627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47" y="2125122"/>
            <a:ext cx="2090697" cy="1181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34" y="2447259"/>
            <a:ext cx="3426551" cy="65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008" y="3738136"/>
            <a:ext cx="4626488" cy="1094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008" y="5189365"/>
            <a:ext cx="7726085" cy="1070656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342637" y="5142744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Responsibility</a:t>
            </a:r>
            <a:endParaRPr kumimoji="1" lang="ko-KR" altLang="en-US" sz="16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Basic Theory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for GMM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72310"/>
            <a:ext cx="10515600" cy="435702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시간이 없으니 전개는 생략하고 바로 답을 적어본다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296"/>
            <a:ext cx="2030075" cy="1516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8" y="1997045"/>
            <a:ext cx="4232975" cy="963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82" y="5383560"/>
            <a:ext cx="2013802" cy="705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676" y="4043239"/>
            <a:ext cx="1486785" cy="834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35" y="5226847"/>
            <a:ext cx="4204888" cy="1019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44" y="5307736"/>
            <a:ext cx="1286387" cy="857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182" y="4043239"/>
            <a:ext cx="6699155" cy="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적용하기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ko-KR" altLang="en-US" dirty="0" smtClean="0"/>
              <a:t>초기화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가우시안 분포의 평균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공분산과 </a:t>
            </a:r>
            <a:r>
              <a:rPr kumimoji="1" lang="en-US" altLang="ko-KR" dirty="0" smtClean="0"/>
              <a:t>pi </a:t>
            </a:r>
            <a:r>
              <a:rPr kumimoji="1" lang="ko-KR" altLang="en-US" dirty="0" smtClean="0"/>
              <a:t>값을 적당하게 초기화 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E </a:t>
            </a:r>
            <a:r>
              <a:rPr kumimoji="1" lang="ko-KR" altLang="en-US" dirty="0" smtClean="0"/>
              <a:t>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파라미터 값을 이용하여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을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M</a:t>
            </a:r>
            <a:r>
              <a:rPr kumimoji="1" lang="ko-KR" altLang="en-US" dirty="0" smtClean="0"/>
              <a:t>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값을 이용하여 각각의 파라미터를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이를 반복한다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87" y="2787638"/>
            <a:ext cx="2470806" cy="818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5" y="4221293"/>
            <a:ext cx="2260963" cy="76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50" y="4864787"/>
            <a:ext cx="4148909" cy="942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87" y="5011180"/>
            <a:ext cx="1270363" cy="669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93" y="4133820"/>
            <a:ext cx="1389208" cy="815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054" y="2191096"/>
            <a:ext cx="4985888" cy="32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보는 또 다른 시선들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16622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앞서 지루하게 풀었던 문제들을 되돌아 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모두 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를 도입하여 일반화된 모델로 만들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대해 미리 알려진 바는 없다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이를 추가하여 조건부 분포로 전개한다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방식이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의 전형적인 방식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SGD </a:t>
            </a:r>
            <a:r>
              <a:rPr kumimoji="1" lang="ko-KR" altLang="en-US" dirty="0" smtClean="0"/>
              <a:t>와 다른 점은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문제 풀이 방식을 고정한다는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생각보다 쉽게 모델을 설계할 수 있으므로 자주 사용하는 모델이다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발동할 수 있는 조건이 좀 까다롭다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of log likelihood.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093915"/>
            <a:ext cx="10515600" cy="214410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안타깝지만 위 식으로 기존의</a:t>
            </a:r>
            <a:r>
              <a:rPr kumimoji="1" lang="en-US" altLang="ko-KR" dirty="0" smtClean="0"/>
              <a:t> MLE</a:t>
            </a:r>
            <a:r>
              <a:rPr kumimoji="1" lang="ko-KR" altLang="en-US" dirty="0" smtClean="0"/>
              <a:t> 방식을 적용할 수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대신 우리는 다음의 식을 최대화하는 방법으로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주어진 샘플에 대해 아래 조건을 만족하는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“Z”</a:t>
            </a:r>
            <a:r>
              <a:rPr kumimoji="1" lang="ko-KR" altLang="en-US" dirty="0" smtClean="0"/>
              <a:t>를 구한다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번갈아가며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05" y="1694887"/>
            <a:ext cx="3431524" cy="964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1" y="5381298"/>
            <a:ext cx="6496927" cy="996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1142" y="2009415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 rot="20462878">
            <a:off x="7795511" y="1742136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Not closed form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55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32" y="1788369"/>
            <a:ext cx="6545736" cy="47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2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사용할 수 있는 경우란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44513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조건이 충족되어어야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사용이 가능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잠재 변수 </a:t>
            </a:r>
            <a:r>
              <a:rPr kumimoji="1" lang="en-US" altLang="ko-KR" dirty="0" smtClean="0"/>
              <a:t>z  </a:t>
            </a:r>
            <a:r>
              <a:rPr kumimoji="1" lang="ko-KR" altLang="en-US" dirty="0" smtClean="0"/>
              <a:t>를 도입할 수 있는 모델이어야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도입 전에는 문제 풀이에 어려움을 겪지만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도입하고 나면 문제 풀이가 가능한 경우에만 사용할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어떤 모델을 설계할 때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가 알려지는 경우 우리가 잘 아는 분포로 도식화 가능하다고 생각되는 모델을 도입하게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(GMM</a:t>
            </a:r>
            <a:r>
              <a:rPr kumimoji="1" lang="ko-KR" altLang="en-US" dirty="0" smtClean="0"/>
              <a:t>같은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80" y="5613063"/>
            <a:ext cx="2629676" cy="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 정리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사실은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알고리즘에 대한 충분한 이해가 선행되어야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 문제도 좀 풀어보고 응용도 좀 풀어보고 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스타일에 적응할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하지만 여기서 그런 것을 다룰 수는 없지 않는가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다음만 기억하자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알게되면 문제를 풀 수 있는 모델을 도입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실제로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 방법은 없음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그래서 적당한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추정하는 문제로 하여 반복하여 에러를 최소화하는 문제로 풀이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 </a:t>
            </a:r>
            <a:r>
              <a:rPr kumimoji="1" lang="ko-KR" altLang="en-US" dirty="0"/>
              <a:t>알고리즘 정리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11170"/>
            <a:ext cx="10515600" cy="373704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은 잠재변수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가진 모델에서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구하는 모델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(x) </a:t>
            </a:r>
            <a:r>
              <a:rPr kumimoji="1" lang="ko-KR" altLang="en-US" dirty="0" smtClean="0"/>
              <a:t>는 일반적인 분포 형태가 아니어서 바로 추정이 어렵다</a:t>
            </a:r>
            <a:r>
              <a:rPr kumimoji="1" lang="en-US" altLang="ko-KR" dirty="0" smtClean="0"/>
              <a:t>. (incomplete-data)</a:t>
            </a:r>
          </a:p>
          <a:p>
            <a:pPr lvl="1"/>
            <a:r>
              <a:rPr kumimoji="1" lang="en-US" altLang="ko-KR" dirty="0" smtClean="0"/>
              <a:t>p(x, z)</a:t>
            </a:r>
            <a:r>
              <a:rPr kumimoji="1" lang="ko-KR" altLang="en-US" dirty="0" smtClean="0"/>
              <a:t> 는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로 쉽게 얻을 수 있는 분포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(complete-data)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는 보통 이산변수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PMF)</a:t>
            </a:r>
            <a:r>
              <a:rPr kumimoji="1" lang="ko-KR" altLang="en-US" dirty="0" smtClean="0"/>
              <a:t>로 놓고 문제를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물론 실수 변수 </a:t>
            </a:r>
            <a:r>
              <a:rPr kumimoji="1" lang="en-US" altLang="ko-KR" dirty="0" smtClean="0"/>
              <a:t>(PDF)</a:t>
            </a:r>
            <a:r>
              <a:rPr kumimoji="1" lang="ko-KR" altLang="en-US" dirty="0" smtClean="0"/>
              <a:t>도 불가능한 것은 아니지만 구조를 머리로 그려보기 힘들다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그럼 결국 </a:t>
            </a:r>
            <a:r>
              <a:rPr kumimoji="1" lang="en-US" altLang="ko-KR" dirty="0" smtClean="0"/>
              <a:t>p(</a:t>
            </a:r>
            <a:r>
              <a:rPr kumimoji="1" lang="en-US" altLang="ko-KR" dirty="0" err="1" smtClean="0"/>
              <a:t>z|x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를 풀어야 하는 문제로 귀결됨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보통은 추정이 가능한 모델이라고 가정하고 문제를 푼다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(E-Step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그런데 그게 불가능하다면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VI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11" y="1579650"/>
            <a:ext cx="2943578" cy="8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048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의 도입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1932421"/>
          </a:xfrm>
        </p:spPr>
        <p:txBody>
          <a:bodyPr>
            <a:normAutofit fontScale="77500" lnSpcReduction="2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 무척이나 자주 등장하는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를 살펴보자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정의는 그냥 너무 황당한데 앞서 보았던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와 관련된 그냥 어떤 함수 </a:t>
            </a:r>
            <a:r>
              <a:rPr kumimoji="1" lang="en-US" altLang="ko-KR" dirty="0" smtClean="0"/>
              <a:t>q() </a:t>
            </a:r>
            <a:r>
              <a:rPr kumimoji="1" lang="ko-KR" altLang="en-US" dirty="0" smtClean="0"/>
              <a:t>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그냥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와 관련된 어떤 함수가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가 존재한다고 할 때 앞선 식을 다음과 같이 전개 가능하다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19" y="4721089"/>
            <a:ext cx="2780756" cy="907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4" y="3977435"/>
            <a:ext cx="4023119" cy="593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88" y="4721089"/>
            <a:ext cx="3957584" cy="15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2254188"/>
            <a:ext cx="10515600" cy="40357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“주사위의 한 면이 나올 확률은 </a:t>
            </a:r>
            <a:r>
              <a:rPr lang="en-US" altLang="ko-KR" dirty="0" smtClean="0"/>
              <a:t>1/6</a:t>
            </a:r>
            <a:r>
              <a:rPr lang="ko-KR" altLang="en-US" dirty="0"/>
              <a:t> 이야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전지적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 smtClean="0"/>
              <a:t>주사위 굴리기를 </a:t>
            </a:r>
            <a:r>
              <a:rPr lang="en-US" altLang="ko-KR" dirty="0"/>
              <a:t>10</a:t>
            </a:r>
            <a:r>
              <a:rPr lang="ko-KR" altLang="en-US" dirty="0"/>
              <a:t>만번 반복한 결과 한 면이 나올 확률은 각각 </a:t>
            </a:r>
            <a:r>
              <a:rPr lang="en-US" altLang="ko-KR" dirty="0" smtClean="0"/>
              <a:t>1/6</a:t>
            </a:r>
            <a:r>
              <a:rPr lang="ko-KR" altLang="en-US" dirty="0"/>
              <a:t> 이고 오차 비율은 </a:t>
            </a:r>
            <a:r>
              <a:rPr lang="en-US" altLang="ko-KR" dirty="0"/>
              <a:t>XX</a:t>
            </a:r>
            <a:r>
              <a:rPr lang="ko-KR" altLang="en-US" dirty="0"/>
              <a:t>야</a:t>
            </a:r>
            <a:r>
              <a:rPr lang="en-US" altLang="ko-KR" dirty="0"/>
              <a:t>.”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빈도적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내일 지구가 멸망할 확률은 </a:t>
            </a:r>
            <a:r>
              <a:rPr lang="en-US" altLang="ko-KR" dirty="0" smtClean="0"/>
              <a:t>0.000000000000000001 </a:t>
            </a:r>
            <a:r>
              <a:rPr lang="ko-KR" altLang="en-US" dirty="0"/>
              <a:t>이야”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한번도 </a:t>
            </a:r>
            <a:r>
              <a:rPr lang="ko-KR" altLang="en-US" dirty="0"/>
              <a:t>일어나지 않은 사건에 대한 예측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전문가의 예측에 따르면 내년에 한화가 우승할 확률은 </a:t>
            </a:r>
            <a:r>
              <a:rPr lang="ko-KR" altLang="en-US" dirty="0" smtClean="0"/>
              <a:t>내일 지구가 멸망할 확률과 같아</a:t>
            </a:r>
            <a:r>
              <a:rPr lang="en-US" altLang="ko-KR" dirty="0" smtClean="0"/>
              <a:t>.” </a:t>
            </a:r>
          </a:p>
          <a:p>
            <a:pPr lvl="1" fontAlgn="base"/>
            <a:r>
              <a:rPr lang="ko-KR" altLang="en-US" dirty="0" smtClean="0"/>
              <a:t>주관에 </a:t>
            </a:r>
            <a:r>
              <a:rPr lang="ko-KR" altLang="en-US" dirty="0"/>
              <a:t>따른 </a:t>
            </a:r>
            <a:r>
              <a:rPr lang="ko-KR" altLang="en-US" dirty="0" smtClean="0"/>
              <a:t>확률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2257779"/>
            <a:ext cx="6176064" cy="349402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726311" y="3262489"/>
            <a:ext cx="1952978" cy="258515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726311" y="3905956"/>
            <a:ext cx="304800" cy="1941688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031111" y="3262490"/>
            <a:ext cx="1557867" cy="56444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656711" y="3127023"/>
            <a:ext cx="135467" cy="1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" r="-45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39" r="-887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𝐾𝐿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||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50" r="-687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4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for VI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R" dirty="0" smtClean="0"/>
                  <a:t>L</a:t>
                </a:r>
                <a:r>
                  <a:rPr kumimoji="1" lang="ko-KR" altLang="en-US" dirty="0" smtClean="0"/>
                  <a:t>은 범함수이다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입력인 </a:t>
                </a:r>
                <a:r>
                  <a:rPr kumimoji="1" lang="en-US" altLang="ko-KR" dirty="0" smtClean="0"/>
                  <a:t>q </a:t>
                </a:r>
                <a:r>
                  <a:rPr kumimoji="1" lang="ko-KR" altLang="en-US" dirty="0" smtClean="0"/>
                  <a:t>가 함수임</a:t>
                </a:r>
                <a:r>
                  <a:rPr kumimoji="1" lang="en-US" altLang="ko-KR" dirty="0" smtClean="0"/>
                  <a:t>)</a:t>
                </a:r>
              </a:p>
              <a:p>
                <a:pPr lvl="1"/>
                <a:r>
                  <a:rPr kumimoji="1" lang="ko-KR" altLang="en-US" dirty="0" smtClean="0"/>
                  <a:t>하지만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대해서는 그냥 함수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endParaRPr kumimoji="1" lang="en-US" altLang="ko-KR" dirty="0" smtClean="0"/>
              </a:p>
              <a:p>
                <a:r>
                  <a:rPr kumimoji="1" lang="en-US" altLang="ko-KR" dirty="0" smtClean="0"/>
                  <a:t>KL </a:t>
                </a:r>
                <a:r>
                  <a:rPr kumimoji="1" lang="ko-KR" altLang="en-US" dirty="0" smtClean="0"/>
                  <a:t>은 앞서 살펴보았다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맨 처음 이 식이 등장하면 모두 멘붕됨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하지만 전개를 할 수 있다면 이미 용자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전개가 어렵더라도 개념만 알면 된다</a:t>
                </a:r>
                <a:r>
                  <a:rPr kumimoji="1"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  <a:blipFill rotWithShape="0">
                <a:blip r:embed="rId2"/>
                <a:stretch>
                  <a:fillRect l="-1848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7" y="1895168"/>
            <a:ext cx="3854935" cy="568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1" y="3497319"/>
            <a:ext cx="4832531" cy="18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81936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증명을 생략하고 </a:t>
            </a:r>
            <a:r>
              <a:rPr kumimoji="1" lang="ko-KR" altLang="en-US" dirty="0" smtClean="0"/>
              <a:t>싶지만 아주 간단하게만 적어보자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lang="en-US" altLang="ko-KR" b="1" dirty="0"/>
              <a:t>Jensen’s Inequality</a:t>
            </a:r>
            <a:r>
              <a:rPr lang="en-US" altLang="ko-KR" dirty="0"/>
              <a:t> (</a:t>
            </a:r>
            <a:r>
              <a:rPr lang="ko-KR" altLang="en-US" dirty="0"/>
              <a:t>옌슨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 가 </a:t>
            </a:r>
            <a:r>
              <a:rPr lang="en-US" altLang="ko-KR" dirty="0" smtClean="0"/>
              <a:t>convex </a:t>
            </a:r>
            <a:r>
              <a:rPr lang="ko-KR" altLang="en-US" dirty="0" smtClean="0"/>
              <a:t>인 경우 다음을 만족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r>
              <a:rPr lang="en-US" altLang="ko-KR" b="1" dirty="0"/>
              <a:t>Gibb’s Inequality</a:t>
            </a:r>
            <a:r>
              <a:rPr lang="en-US" altLang="ko-KR" dirty="0"/>
              <a:t> (</a:t>
            </a:r>
            <a:r>
              <a:rPr lang="ko-KR" altLang="en-US" dirty="0"/>
              <a:t>깁스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q </a:t>
            </a:r>
            <a:r>
              <a:rPr lang="ko-KR" altLang="en-US" dirty="0" smtClean="0"/>
              <a:t>에 대해 항상 다음을 만족한다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p==q </a:t>
            </a:r>
            <a:r>
              <a:rPr kumimoji="1" lang="ko-KR" altLang="en-US" dirty="0" smtClean="0"/>
              <a:t>인 경우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아닌 경우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129727"/>
            <a:ext cx="2283097" cy="617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97" y="4860471"/>
            <a:ext cx="1955800" cy="6477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536794" y="3129727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참고로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concave </a:t>
            </a:r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인 경우 반대 성립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91" y="1548047"/>
            <a:ext cx="7258493" cy="890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45" y="2682561"/>
            <a:ext cx="7732183" cy="36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Decomposition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10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인 경우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||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 </a:t>
                </a:r>
                <a:r>
                  <a:rPr kumimoji="1" lang="ko-KR" altLang="en-US" dirty="0" smtClean="0"/>
                  <a:t>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  <a:blipFill rotWithShape="0">
                <a:blip r:embed="rId3"/>
                <a:stretch>
                  <a:fillRect t="-15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65" y="3035880"/>
            <a:ext cx="5040489" cy="32166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상자 4"/>
              <p:cNvSpPr txBox="1"/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</m:oMath>
                </a14:m>
                <a:r>
                  <a:rPr kumimoji="1"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에 </a:t>
                </a:r>
                <a:r>
                  <a:rPr kumimoji="1" lang="ko-KR" altLang="en-US" dirty="0" smtClean="0"/>
                  <a:t>모두 영향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구부러진 연결선[U] 6"/>
          <p:cNvCxnSpPr>
            <a:stCxn id="5" idx="2"/>
          </p:cNvCxnSpPr>
          <p:nvPr/>
        </p:nvCxnSpPr>
        <p:spPr>
          <a:xfrm rot="16200000" flipH="1">
            <a:off x="3833905" y="2001069"/>
            <a:ext cx="664029" cy="3137680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/>
          <p:cNvCxnSpPr>
            <a:stCxn id="5" idx="2"/>
          </p:cNvCxnSpPr>
          <p:nvPr/>
        </p:nvCxnSpPr>
        <p:spPr>
          <a:xfrm rot="16200000" flipH="1">
            <a:off x="3611754" y="2223220"/>
            <a:ext cx="1954997" cy="3984346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텍스트 상자 26"/>
              <p:cNvSpPr txBox="1"/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ko-KR" altLang="en-US" dirty="0" smtClean="0"/>
                  <a:t>를 최소화하면 결국 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을 최대화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서로 상보적 관계가 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945" t="-37748" r="-11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4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E-Step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ko-KR" altLang="en-US" dirty="0" smtClean="0"/>
                  <a:t>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고정시킨 상태에서 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ko-KR" altLang="en-US" dirty="0" smtClean="0"/>
                  <a:t> 상태를 만드려고 노력한다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적합한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구할수록 </a:t>
                </a:r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ko-KR" altLang="en-US" dirty="0" smtClean="0"/>
                  <a:t>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  <a:blipFill rotWithShape="0">
                <a:blip r:embed="rId2"/>
                <a:stretch>
                  <a:fillRect l="-522" t="-6115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591733"/>
            <a:ext cx="4814316" cy="26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6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M-Step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67" y="1573517"/>
            <a:ext cx="3436056" cy="2908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1pPr>
                <a:lvl2pPr marL="6858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를 </m:t>
                    </m:r>
                  </m:oMath>
                </a14:m>
                <a:r>
                  <a:rPr kumimoji="1" lang="ko-KR" altLang="en-US" dirty="0" smtClean="0"/>
                  <a:t>고정한 상태에서 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</a:t>
                </a:r>
                <a:r>
                  <a:rPr kumimoji="1" lang="ko-KR" altLang="en-US" dirty="0" smtClean="0"/>
                  <a:t>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보통</a:t>
                </a:r>
                <a:r>
                  <a:rPr kumimoji="1" lang="en-US" altLang="ko-KR" dirty="0" smtClean="0"/>
                  <a:t> MLE </a:t>
                </a:r>
                <a:r>
                  <a:rPr kumimoji="1" lang="ko-KR" altLang="en-US" dirty="0" smtClean="0"/>
                  <a:t>를 활용하여 최적의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찾게 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새로 생성된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에 의해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  <a:blipFill rotWithShape="0">
                <a:blip r:embed="rId3"/>
                <a:stretch>
                  <a:fillRect l="-522" t="-28058" b="-2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2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Overview for EM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그림이 </a:t>
                </a:r>
                <a:r>
                  <a:rPr lang="en-US" altLang="ko-KR" dirty="0" smtClean="0"/>
                  <a:t>EM</a:t>
                </a:r>
                <a:r>
                  <a:rPr lang="ko-KR" altLang="en-US" dirty="0" smtClean="0"/>
                  <a:t>의 모든 </a:t>
                </a:r>
                <a:r>
                  <a:rPr lang="ko-KR" altLang="en-US" dirty="0"/>
                  <a:t>것을 요약하는 그림이다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우선 </a:t>
                </a:r>
                <a:r>
                  <a:rPr lang="ko-KR" altLang="en-US" dirty="0"/>
                  <a:t>임의의 파라미터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ko-KR" altLang="en-US" dirty="0"/>
                  <a:t> 로부터 </a:t>
                </a:r>
                <a:r>
                  <a:rPr lang="en-US" altLang="ko-KR" dirty="0"/>
                  <a:t>EM </a:t>
                </a:r>
                <a:r>
                  <a:rPr lang="ko-KR" altLang="en-US" dirty="0"/>
                  <a:t>알고리즘이 </a:t>
                </a:r>
                <a:r>
                  <a:rPr lang="ko-KR" altLang="en-US" dirty="0" smtClean="0"/>
                  <a:t>시작됨</a:t>
                </a:r>
                <a:endParaRPr lang="en-US" altLang="ko-KR" dirty="0" smtClean="0"/>
              </a:p>
              <a:p>
                <a:endParaRPr lang="ko-KR" altLang="en-US" dirty="0"/>
              </a:p>
              <a:p>
                <a:r>
                  <a:rPr lang="ko-KR" altLang="en-US" dirty="0"/>
                  <a:t>해당 지점에서 로그 가능도 함수와 최대한 근사한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ko-KR" altLang="en-US" dirty="0"/>
                  <a:t> 함수를 만들게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 때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함수는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𝑜𝑙𝑑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에 대해 </a:t>
                </a:r>
                <a:r>
                  <a:rPr lang="en-US" altLang="ko-KR" dirty="0"/>
                  <a:t>concave </a:t>
                </a:r>
                <a:r>
                  <a:rPr lang="ko-KR" altLang="en-US" dirty="0"/>
                  <a:t>함수이으로 위와 같은 그림이 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파란색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E-Step</a:t>
                </a:r>
                <a:r>
                  <a:rPr lang="ko-KR" altLang="en-US" dirty="0"/>
                  <a:t>에서 이루어진다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얻어진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최대화하는 새로운 파라미터 값을 선정하게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위의 그림에서는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이를 이용하여 새로운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얻음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초록색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M-Step </a:t>
                </a:r>
                <a:r>
                  <a:rPr lang="ko-KR" altLang="en-US" dirty="0"/>
                  <a:t>단계이다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수렴 조건을 만족할 때까지 반복하게 된다</a:t>
                </a:r>
                <a:r>
                  <a:rPr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  <a:blipFill rotWithShape="0">
                <a:blip r:embed="rId2"/>
                <a:stretch>
                  <a:fillRect l="-536" t="-1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" y="2698977"/>
            <a:ext cx="3598333" cy="2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0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1200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기계 </a:t>
            </a:r>
            <a:r>
              <a:rPr lang="ko-KR" altLang="en-US" dirty="0"/>
              <a:t>학습에 확률 이론을 도입하기 </a:t>
            </a:r>
            <a:r>
              <a:rPr lang="ko-KR" altLang="en-US" dirty="0" smtClean="0"/>
              <a:t>위해서는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애매모호한 확률 개념 대신 아주 </a:t>
            </a:r>
            <a:r>
              <a:rPr lang="ko-KR" altLang="en-US" dirty="0"/>
              <a:t>명확한 정의를 통해 확률을 사용할 수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kumimoji="1" lang="ko-KR" altLang="en-US" b="1" dirty="0"/>
              <a:t>확률은 함수다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en-US" altLang="ko-KR" b="1" dirty="0" smtClean="0"/>
              <a:t>&lt;=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이 사실만 기억하면 된다</a:t>
            </a:r>
            <a:r>
              <a:rPr kumimoji="1" lang="en-US" altLang="ko-KR" b="1" dirty="0"/>
              <a:t>.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아무 함수는 아니고 특정한 </a:t>
            </a:r>
            <a:r>
              <a:rPr kumimoji="1" lang="en-US" altLang="ko-KR" b="1" dirty="0">
                <a:solidFill>
                  <a:srgbClr val="FF0000"/>
                </a:solidFill>
              </a:rPr>
              <a:t>“</a:t>
            </a:r>
            <a:r>
              <a:rPr kumimoji="1" lang="ko-KR" altLang="en-US" b="1" dirty="0">
                <a:solidFill>
                  <a:srgbClr val="FF0000"/>
                </a:solidFill>
              </a:rPr>
              <a:t>제약</a:t>
            </a:r>
            <a:r>
              <a:rPr kumimoji="1" lang="en-US" altLang="ko-KR" b="1" dirty="0">
                <a:solidFill>
                  <a:srgbClr val="FF0000"/>
                </a:solidFill>
              </a:rPr>
              <a:t>”</a:t>
            </a:r>
            <a:r>
              <a:rPr kumimoji="1" lang="ko-KR" altLang="en-US" dirty="0"/>
              <a:t> 을 가진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확률 관련 좋은 자료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단점은 영문임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cs229.stanford.edu/section/cs229-prob.pdf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en-US" altLang="ko-KR" dirty="0" smtClean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Probability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8252637" cy="4271161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확률 함수 </a:t>
            </a:r>
            <a:r>
              <a:rPr kumimoji="1" lang="en-US" altLang="ko-KR" dirty="0"/>
              <a:t>(Probability function ??)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smtClean="0"/>
              <a:t>입력 실수 </a:t>
            </a:r>
            <a:r>
              <a:rPr kumimoji="1" lang="ko-KR" altLang="en-US" dirty="0"/>
              <a:t>벡터는 랜덤 변수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합이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이거나 </a:t>
            </a:r>
            <a:r>
              <a:rPr kumimoji="1" lang="en-US" altLang="ko-KR" dirty="0"/>
              <a:t>(PMF) </a:t>
            </a:r>
            <a:r>
              <a:rPr kumimoji="1" lang="ko-KR" altLang="en-US" dirty="0"/>
              <a:t>적분이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(PDF).</a:t>
            </a:r>
          </a:p>
          <a:p>
            <a:pPr lvl="1"/>
            <a:r>
              <a:rPr kumimoji="1" lang="ko-KR" altLang="en-US" dirty="0"/>
              <a:t>출력 실수 값은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보다 커야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해야 할 이야기는 많지만 시간이 없는 관계로 생략한다</a:t>
            </a:r>
            <a:r>
              <a:rPr kumimoji="1" lang="en-US" altLang="ko-KR" dirty="0"/>
              <a:t>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PMF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의 차이를 알고 있어야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50" r="-355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is-I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=1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blipFill rotWithShape="0">
                <a:blip r:embed="rId3"/>
                <a:stretch>
                  <a:fillRect l="-37968" t="-160417" r="-11765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8830122" y="2500174"/>
            <a:ext cx="5534" cy="31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98099" y="2816361"/>
            <a:ext cx="664046" cy="462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rgbClr val="002060"/>
                </a:solidFill>
              </a:rPr>
              <a:t>R.V</a:t>
            </a:r>
            <a:endParaRPr kumimoji="1"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78020" y="1905801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PMF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50" r="-414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ko-K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is-I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7" idx="4"/>
          </p:cNvCxnSpPr>
          <p:nvPr/>
        </p:nvCxnSpPr>
        <p:spPr>
          <a:xfrm>
            <a:off x="8830122" y="3278373"/>
            <a:ext cx="11745" cy="62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78020" y="3590774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PDF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195" y="4911906"/>
            <a:ext cx="1525284" cy="1311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182" y="4858741"/>
            <a:ext cx="1832639" cy="15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주요 확률식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개의 랜덤 </a:t>
            </a:r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blipFill rotWithShape="0">
                <a:blip r:embed="rId2"/>
                <a:stretch>
                  <a:fillRect l="-3653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37" y="2352385"/>
            <a:ext cx="2168029" cy="743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1132" r="-226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6"/>
          <p:cNvSpPr txBox="1"/>
          <p:nvPr/>
        </p:nvSpPr>
        <p:spPr>
          <a:xfrm>
            <a:off x="7653669" y="2404097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두 </a:t>
            </a:r>
            <a:r>
              <a:rPr kumimoji="1" lang="en-US" altLang="ko-KR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R.V. </a:t>
            </a:r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가 독립인 경우</a:t>
            </a:r>
            <a:endParaRPr kumimoji="1" lang="ko-KR" altLang="en-US" sz="2800" dirty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blipFill rotWithShape="0">
                <a:blip r:embed="rId5"/>
                <a:stretch>
                  <a:fillRect l="-3361" t="-130769" b="-15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상자 8"/>
          <p:cNvSpPr txBox="1"/>
          <p:nvPr/>
        </p:nvSpPr>
        <p:spPr>
          <a:xfrm>
            <a:off x="1699437" y="4603053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어쨌거나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x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와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에 관한 함수이긴 한데</a:t>
            </a:r>
            <a: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  <a:t/>
            </a:r>
            <a:b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</a:b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가 결정되어야 뭘 알아낼 수 있다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.</a:t>
            </a:r>
            <a:endParaRPr kumimoji="1" lang="ko-KR" altLang="en-US" sz="2400" dirty="0"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323" y="4855296"/>
            <a:ext cx="1188672" cy="1260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92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6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667" t="-144444" b="-18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조건부 분포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36" y="1800827"/>
            <a:ext cx="5036233" cy="463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=1|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2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 Distribution with Parameter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67519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는 사실 그냥 확률 함수와 같은 개념이라 생각하면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어떤 경우에는 파라미터를 가진 확률 함수를 나타내는데 사용되기도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(parameter)</a:t>
            </a:r>
            <a:r>
              <a:rPr kumimoji="1" lang="ko-KR" altLang="en-US" dirty="0" smtClean="0"/>
              <a:t>를 가진 확률 함수들은 보통 파라미터를 결정 하기만 하면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해당 확률 함수의 모양을 결정 지을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인터넷을 찾아보자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Ex) </a:t>
            </a:r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이항분포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디리슈레분포 등등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16588</TotalTime>
  <Words>2248</Words>
  <Application>Microsoft Macintosh PowerPoint</Application>
  <PresentationFormat>와이드스크린</PresentationFormat>
  <Paragraphs>345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맑은 고딕</vt:lpstr>
      <vt:lpstr>Apple SD Gothic Neo</vt:lpstr>
      <vt:lpstr>Cambria Math</vt:lpstr>
      <vt:lpstr>Mangal</vt:lpstr>
      <vt:lpstr>Nanum Brush Script</vt:lpstr>
      <vt:lpstr>Nanum Pen Script</vt:lpstr>
      <vt:lpstr>Arial</vt:lpstr>
      <vt:lpstr>Office 테마</vt:lpstr>
      <vt:lpstr>Variational Inference</vt:lpstr>
      <vt:lpstr>Information</vt:lpstr>
      <vt:lpstr>Basic Theory</vt:lpstr>
      <vt:lpstr>Probability</vt:lpstr>
      <vt:lpstr>Probability (Cont’d)</vt:lpstr>
      <vt:lpstr>Probability (Cont’d)</vt:lpstr>
      <vt:lpstr>주요 확률식 (2개의 랜덤 변수 사이)</vt:lpstr>
      <vt:lpstr>조건부 분포</vt:lpstr>
      <vt:lpstr>Probability Distribution with Parameter</vt:lpstr>
      <vt:lpstr>PowerPoint 프레젠테이션</vt:lpstr>
      <vt:lpstr>MLE (Maximum Likelihood Estimation)</vt:lpstr>
      <vt:lpstr>Expectation</vt:lpstr>
      <vt:lpstr>Expectation (Cont’d)</vt:lpstr>
      <vt:lpstr>Information</vt:lpstr>
      <vt:lpstr>Information (Cont’d)</vt:lpstr>
      <vt:lpstr>Entropy</vt:lpstr>
      <vt:lpstr>Entropy (Cont’d)</vt:lpstr>
      <vt:lpstr>KL-divergence </vt:lpstr>
      <vt:lpstr>KL-divergence (Cont’d)</vt:lpstr>
      <vt:lpstr>KL-divergence (Cont’d)</vt:lpstr>
      <vt:lpstr>KL-divergence (Cont’d)</vt:lpstr>
      <vt:lpstr>EM (Expectation-Maximization)</vt:lpstr>
      <vt:lpstr>Mixture Distribution</vt:lpstr>
      <vt:lpstr>K-means 알고리즘</vt:lpstr>
      <vt:lpstr>K-means 알고리즘</vt:lpstr>
      <vt:lpstr>K-means 를 구하기 위한 EM</vt:lpstr>
      <vt:lpstr>GMM (Gaussian Mixture Model)</vt:lpstr>
      <vt:lpstr>GMM (Gaussian Mixture Model) (Cont’d)</vt:lpstr>
      <vt:lpstr>GMM with latent variable</vt:lpstr>
      <vt:lpstr>MLE for GMM</vt:lpstr>
      <vt:lpstr>GMM 에 EM 적용하기.</vt:lpstr>
      <vt:lpstr>EM 을 보는 또 다른 시선들.</vt:lpstr>
      <vt:lpstr>Expectation of log likelihood.</vt:lpstr>
      <vt:lpstr>General EM Algorithm</vt:lpstr>
      <vt:lpstr>EM 을 사용할 수 있는 경우란?</vt:lpstr>
      <vt:lpstr>EM 알고리즘 정리.</vt:lpstr>
      <vt:lpstr>EM 알고리즘 정리. (Cont’d)</vt:lpstr>
      <vt:lpstr>General EM Algorithm</vt:lpstr>
      <vt:lpstr>q(z)의 도입</vt:lpstr>
      <vt:lpstr>Variational Inference</vt:lpstr>
      <vt:lpstr>EM for VI</vt:lpstr>
      <vt:lpstr>증명</vt:lpstr>
      <vt:lpstr>증명 (Cont’d)</vt:lpstr>
      <vt:lpstr>Decomposition of p(x)</vt:lpstr>
      <vt:lpstr>E-Step</vt:lpstr>
      <vt:lpstr>M-Step</vt:lpstr>
      <vt:lpstr>Overview for EM</vt:lpstr>
      <vt:lpstr>Variational Inference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Microsoft Office 사용자</dc:creator>
  <cp:lastModifiedBy>Microsoft Office 사용자</cp:lastModifiedBy>
  <cp:revision>93</cp:revision>
  <dcterms:created xsi:type="dcterms:W3CDTF">2016-12-12T18:36:01Z</dcterms:created>
  <dcterms:modified xsi:type="dcterms:W3CDTF">2017-02-09T17:18:03Z</dcterms:modified>
</cp:coreProperties>
</file>