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7" r:id="rId5"/>
    <p:sldId id="258" r:id="rId6"/>
    <p:sldId id="259"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F43A93C-8A57-4C39-BCD2-9090CE88B6D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F43A93C-8A57-4C39-BCD2-9090CE88B6D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F43A93C-8A57-4C39-BCD2-9090CE88B6D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F43A93C-8A57-4C39-BCD2-9090CE88B6D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43A93C-8A57-4C39-BCD2-9090CE88B6D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F43A93C-8A57-4C39-BCD2-9090CE88B6D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F43A93C-8A57-4C39-BCD2-9090CE88B6D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F43A93C-8A57-4C39-BCD2-9090CE88B6D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3A93C-8A57-4C39-BCD2-9090CE88B6D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F43A93C-8A57-4C39-BCD2-9090CE88B6D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F43A93C-8A57-4C39-BCD2-9090CE88B6D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927B2D-99FA-4CBD-88F5-530FB9E2196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3A93C-8A57-4C39-BCD2-9090CE88B6D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27B2D-99FA-4CBD-88F5-530FB9E2196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 Id="rId3" Type="http://schemas.openxmlformats.org/officeDocument/2006/relationships/image" Target="../media/image1.jpeg"/><Relationship Id="rId2" Type="http://schemas.openxmlformats.org/officeDocument/2006/relationships/hyperlink" Target="https://www.linkedin.com/in/kunta-harshini-751484314/" TargetMode="External"/><Relationship Id="rId1" Type="http://schemas.openxmlformats.org/officeDocument/2006/relationships/hyperlink" Target="mailto:kuntaharshinipatel@gmail.com"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6246" y="1122364"/>
            <a:ext cx="8849032" cy="185326"/>
          </a:xfrm>
        </p:spPr>
        <p:txBody>
          <a:bodyPr>
            <a:normAutofit fontScale="90000"/>
          </a:bodyPr>
          <a:lstStyle/>
          <a:p>
            <a:r>
              <a:rPr lang="en-US" dirty="0">
                <a:latin typeface="Bahnschrift Light Condensed" panose="020B0502040204020203" pitchFamily="34" charset="0"/>
              </a:rPr>
              <a:t>      </a:t>
            </a:r>
            <a:r>
              <a:rPr lang="en-US" sz="3100" dirty="0">
                <a:latin typeface="Times New Roman" panose="02020603050405020304" pitchFamily="18" charset="0"/>
                <a:ea typeface="Verdana" panose="020B0604030504040204" pitchFamily="34" charset="0"/>
                <a:cs typeface="Times New Roman" panose="02020603050405020304" pitchFamily="18" charset="0"/>
              </a:rPr>
              <a:t>Indian Government Data Analysis on Gram Panchayat development plan</a:t>
            </a:r>
            <a:endParaRPr lang="en-IN" sz="31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Subtitle 2"/>
          <p:cNvSpPr>
            <a:spLocks noGrp="1"/>
          </p:cNvSpPr>
          <p:nvPr>
            <p:ph type="subTitle" idx="1"/>
          </p:nvPr>
        </p:nvSpPr>
        <p:spPr>
          <a:xfrm>
            <a:off x="3156155" y="3716593"/>
            <a:ext cx="4886632" cy="2659567"/>
          </a:xfrm>
        </p:spPr>
        <p:txBody>
          <a:bodyPr>
            <a:normAutofit/>
          </a:bodyPr>
          <a:lstStyle/>
          <a:p>
            <a:r>
              <a:rPr lang="en-US" sz="1600" dirty="0">
                <a:hlinkClick r:id="rId1"/>
              </a:rPr>
              <a:t>kuntaharshinipatel@gmail.com</a:t>
            </a:r>
            <a:endParaRPr lang="en-US" sz="1600" dirty="0"/>
          </a:p>
          <a:p>
            <a:r>
              <a:rPr lang="en-US" sz="1600" dirty="0"/>
              <a:t>                    </a:t>
            </a:r>
            <a:r>
              <a:rPr lang="en-US" sz="1600" dirty="0">
                <a:hlinkClick r:id="rId2"/>
              </a:rPr>
              <a:t>https://www.linkedin.com/in/kunta-harshini-751484314/</a:t>
            </a:r>
            <a:endParaRPr lang="en-US" sz="1600" dirty="0"/>
          </a:p>
          <a:p>
            <a:r>
              <a:rPr lang="en-US" sz="1600" dirty="0"/>
              <a:t>Statewise-district-wise-gpdp-data.csv</a:t>
            </a:r>
            <a:endParaRPr lang="en-US" sz="1600" dirty="0"/>
          </a:p>
          <a:p>
            <a:r>
              <a:rPr lang="en-US" sz="1800" dirty="0">
                <a:latin typeface="Bahnschrift Light Condensed" panose="020B0502040204020203" pitchFamily="34" charset="0"/>
              </a:rPr>
              <a:t>Dataset source url: www.data.gov.in</a:t>
            </a:r>
            <a:endParaRPr lang="en-US" sz="1800" dirty="0">
              <a:latin typeface="Bahnschrift Light Condensed" panose="020B0502040204020203" pitchFamily="34"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561" y="1307690"/>
            <a:ext cx="3106994" cy="24089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444" y="3716593"/>
            <a:ext cx="462117" cy="255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135" y="4087730"/>
            <a:ext cx="825910" cy="2556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5031" y="4483551"/>
            <a:ext cx="530942" cy="5136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9948" y="5181600"/>
            <a:ext cx="5447071" cy="1022556"/>
          </a:xfrm>
        </p:spPr>
        <p:txBody>
          <a:bodyPr>
            <a:normAutofit/>
          </a:bodyPr>
          <a:lstStyle/>
          <a:p>
            <a:r>
              <a:rPr lang="en-US" sz="1600" dirty="0">
                <a:latin typeface="Times New Roman" panose="02020603050405020304" pitchFamily="18" charset="0"/>
                <a:cs typeface="Times New Roman" panose="02020603050405020304" pitchFamily="18" charset="0"/>
              </a:rPr>
              <a:t>GPDP Approved is very closer to the applied Total </a:t>
            </a:r>
            <a:r>
              <a:rPr lang="en-US" sz="1600" dirty="0" err="1">
                <a:latin typeface="Times New Roman" panose="02020603050405020304" pitchFamily="18" charset="0"/>
                <a:cs typeface="Times New Roman" panose="02020603050405020304" pitchFamily="18" charset="0"/>
              </a:rPr>
              <a:t>Gp</a:t>
            </a:r>
            <a:endParaRPr lang="en-IN" sz="1600" dirty="0">
              <a:latin typeface="Times New Roman" panose="02020603050405020304" pitchFamily="18" charset="0"/>
              <a:cs typeface="Times New Roman" panose="02020603050405020304" pitchFamily="18" charset="0"/>
            </a:endParaRPr>
          </a:p>
        </p:txBody>
      </p:sp>
      <p:pic>
        <p:nvPicPr>
          <p:cNvPr id="4"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77941" y="501936"/>
            <a:ext cx="7249537" cy="434400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8525"/>
          </a:xfrm>
        </p:spPr>
        <p:txBody>
          <a:bodyPr>
            <a:normAutofit/>
          </a:bodyPr>
          <a:lstStyle/>
          <a:p>
            <a:r>
              <a:rPr lang="en-US" sz="2800" dirty="0">
                <a:latin typeface="Times New Roman" panose="02020603050405020304" pitchFamily="18" charset="0"/>
                <a:cs typeface="Times New Roman" panose="02020603050405020304" pitchFamily="18" charset="0"/>
              </a:rPr>
              <a:t>Dataset Observations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0765"/>
            <a:ext cx="10515600" cy="5603240"/>
          </a:xfrm>
        </p:spPr>
        <p:txBody>
          <a:bodyPr>
            <a:noAutofit/>
          </a:bodyPr>
          <a:lstStyle/>
          <a:p>
            <a:endParaRPr lang="en-US" sz="12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The dataset contains 2,190 rows and 10 columns, representing state and district-wise GPDP (Gram Panchayat Development Plans) data.</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No Missing Values: There are no null values in the dataset, ensuring data completeness.</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Highest Approval District: Visakhapatnam in Andhra Pradesh has the highest GPDP approval rate.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Lowest Approval District: Udalguri in Assam recorded the lowest GPDP approval rate.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Highest GPDP State: Andhra Pradesh reported the highest total GPDP approved.</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Lowest GPDP State: Lakshadweep had the lowest GPDP approval rate.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Districts with High Sabha Attendance: Visakhapatnam, Andhra Pradesh had the highest sabha attendance rate.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Districts with Low Sabha Attendance: Districts such as Ramgarh in Jharkhand and several in Manipur showed zero sabha attendance.</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Total States Covered: The dataset includes data from 36 states/UTs.</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States with Maximum Districts: Uttar Pradesh has the most districts, with 75 districts.</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Total GPDP Distribution: Andhra Pradesh leads with the highest number of GPDP approvals.</a:t>
            </a:r>
            <a:endParaRPr lang="en-US" altLang="en-US" sz="1800" dirty="0">
              <a:latin typeface="Times New Roman" panose="02020603050405020304" pitchFamily="18" charset="0"/>
              <a:cs typeface="Times New Roman" panose="02020603050405020304" pitchFamily="18" charset="0"/>
            </a:endParaRPr>
          </a:p>
          <a:p>
            <a:pPr algn="just"/>
            <a:r>
              <a:rPr lang="en-US" altLang="en-US" sz="1800" dirty="0">
                <a:latin typeface="Times New Roman" panose="02020603050405020304" pitchFamily="18" charset="0"/>
                <a:cs typeface="Times New Roman" panose="02020603050405020304" pitchFamily="18" charset="0"/>
              </a:rPr>
              <a:t>GPDP Upload Performance: The district of Baksa in Assam showed an infinite GPDP upload rate due to zero approved plans.</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altLang="en-US" sz="1800">
                <a:latin typeface="Times New Roman" panose="02020603050405020304" pitchFamily="18" charset="0"/>
                <a:cs typeface="Times New Roman" panose="02020603050405020304" pitchFamily="18" charset="0"/>
              </a:rPr>
              <a:t>This dataset analysis helps in developing of gram panchayat plans for each district-wise.we can easily findout the gpdp approved rates</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and gpdp upload rates how many districts are active in participating sabha meetings.By analyzing all these things we can take several steps that helps in improving and developing each village facilities and districts and can provide a better way of living</a:t>
            </a:r>
            <a:endParaRPr lang="en-US" altLang="en-US" sz="1800">
              <a:latin typeface="Times New Roman" panose="02020603050405020304" pitchFamily="18" charset="0"/>
              <a:cs typeface="Times New Roman" panose="02020603050405020304" pitchFamily="18" charset="0"/>
            </a:endParaRPr>
          </a:p>
          <a:p>
            <a:pPr algn="just"/>
            <a:r>
              <a:rPr lang="en-US" altLang="en-US" sz="1800">
                <a:latin typeface="Times New Roman" panose="02020603050405020304" pitchFamily="18" charset="0"/>
                <a:cs typeface="Times New Roman" panose="02020603050405020304" pitchFamily="18" charset="0"/>
              </a:rPr>
              <a:t>Analyzing this dataset can reveal crucial insights that are highly valuable for policy-making, resource allocation, and rural development planning.By analyzing GPDP approvals, uploads, and sabhaHeld, you can identify:Active regions that are efficiently implementing development plans.Underperforming regions where GPDP actions are lagging, signaling the need for better support or intervention.</a:t>
            </a: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Dataset Overview</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lnSpc>
                <a:spcPct val="150000"/>
              </a:lnSpc>
              <a:buNone/>
            </a:pPr>
            <a:r>
              <a:rPr lang="en-US" altLang="en-US" sz="1800">
                <a:latin typeface="Times New Roman" panose="02020603050405020304" pitchFamily="18" charset="0"/>
                <a:cs typeface="Times New Roman" panose="02020603050405020304" pitchFamily="18" charset="0"/>
              </a:rPr>
              <a:t>The dataset provides insights into the Gram Panchayat Development Plans (GPDP) across various states and districts in India. GPDP is a strategic framework designed to improve rural development by empowering Gram Panchayats (village-level administrative units) to plan and execute developmental activities.The dataset covers 36 states and multiple districts within each state, giving a comprehensive view of rural development efforts nationwide.Each state and district has unique codes for easy identification, ensuring organized data representation.By including the financial year column, the dataset allows tracking of GPDP progress and initiatives over time.</a:t>
            </a:r>
            <a:r>
              <a:rPr lang="en-US" altLang="en-US" sz="1800">
                <a:latin typeface="Times New Roman" panose="02020603050405020304" pitchFamily="18" charset="0"/>
                <a:cs typeface="Times New Roman" panose="02020603050405020304" pitchFamily="18" charset="0"/>
                <a:sym typeface="+mn-ea"/>
              </a:rPr>
              <a:t>The dataset may also provide data on planned actions, funding, or specific initiatives carried out under GPDP, enabling policymakers to assess development priorities.</a:t>
            </a:r>
            <a:endParaRPr lang="en-US" altLang="en-US" sz="1800">
              <a:latin typeface="Times New Roman" panose="02020603050405020304" pitchFamily="18" charset="0"/>
              <a:cs typeface="Times New Roman" panose="02020603050405020304" pitchFamily="18" charset="0"/>
            </a:endParaRPr>
          </a:p>
          <a:p>
            <a:pPr algn="just">
              <a:lnSpc>
                <a:spcPct val="150000"/>
              </a:lnSpc>
            </a:pPr>
            <a:endParaRPr lang="en-US" altLang="en-US" sz="1800">
              <a:latin typeface="Times New Roman" panose="02020603050405020304" pitchFamily="18" charset="0"/>
              <a:cs typeface="Times New Roman" panose="02020603050405020304" pitchFamily="18" charset="0"/>
            </a:endParaRPr>
          </a:p>
          <a:p>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8" y="365126"/>
            <a:ext cx="10087897" cy="755751"/>
          </a:xfrm>
        </p:spPr>
        <p:txBody>
          <a:bodyPr>
            <a:normAutofit/>
          </a:bodyPr>
          <a:lstStyle/>
          <a:p>
            <a:r>
              <a:rPr lang="en-US" sz="3200" dirty="0">
                <a:latin typeface="Bahnschrift Light Condensed" panose="020B0502040204020203" pitchFamily="34" charset="0"/>
              </a:rPr>
              <a:t>Introduction</a:t>
            </a:r>
            <a:endParaRPr lang="en-IN" sz="3200" dirty="0">
              <a:latin typeface="Bahnschrift Light Condensed" panose="020B0502040204020203" pitchFamily="34" charset="0"/>
            </a:endParaRPr>
          </a:p>
        </p:txBody>
      </p:sp>
      <p:sp>
        <p:nvSpPr>
          <p:cNvPr id="3" name="Content Placeholder 2"/>
          <p:cNvSpPr>
            <a:spLocks noGrp="1"/>
          </p:cNvSpPr>
          <p:nvPr>
            <p:ph idx="1"/>
          </p:nvPr>
        </p:nvSpPr>
        <p:spPr>
          <a:xfrm>
            <a:off x="226142" y="1120878"/>
            <a:ext cx="11127658" cy="5447070"/>
          </a:xfrm>
        </p:spPr>
        <p:txBody>
          <a:bodyPr>
            <a:noAutofit/>
          </a:bodyPr>
          <a:lstStyle/>
          <a:p>
            <a:pPr algn="just">
              <a:lnSpc>
                <a:spcPct val="170000"/>
              </a:lnSpc>
              <a:buNone/>
            </a:pPr>
            <a:r>
              <a:rPr lang="en-US" sz="1800" b="0" i="0" dirty="0">
                <a:solidFill>
                  <a:srgbClr val="000000"/>
                </a:solidFill>
                <a:effectLst/>
                <a:latin typeface="Times New Roman" panose="02020603050405020304" pitchFamily="18" charset="0"/>
                <a:cs typeface="Times New Roman" panose="02020603050405020304" pitchFamily="18" charset="0"/>
              </a:rPr>
              <a:t>   	  Dataset describes about state-district-wise GPDP data (</a:t>
            </a:r>
            <a:r>
              <a:rPr lang="en-US" sz="1800" b="0" i="0" dirty="0" err="1">
                <a:solidFill>
                  <a:srgbClr val="000000"/>
                </a:solidFill>
                <a:effectLst/>
                <a:latin typeface="Times New Roman" panose="02020603050405020304" pitchFamily="18" charset="0"/>
                <a:cs typeface="Times New Roman" panose="02020603050405020304" pitchFamily="18" charset="0"/>
              </a:rPr>
              <a:t>GPDP:Gram</a:t>
            </a:r>
            <a:r>
              <a:rPr lang="en-US" sz="1800" b="0" i="0" dirty="0">
                <a:solidFill>
                  <a:srgbClr val="000000"/>
                </a:solidFill>
                <a:effectLst/>
                <a:latin typeface="Times New Roman" panose="02020603050405020304" pitchFamily="18" charset="0"/>
                <a:cs typeface="Times New Roman" panose="02020603050405020304" pitchFamily="18" charset="0"/>
              </a:rPr>
              <a:t> Panchayat Development Plans).</a:t>
            </a:r>
            <a:r>
              <a:rPr lang="en-US" sz="1800" b="0" i="0" dirty="0" err="1">
                <a:solidFill>
                  <a:srgbClr val="000000"/>
                </a:solidFill>
                <a:effectLst/>
                <a:latin typeface="Times New Roman" panose="02020603050405020304" pitchFamily="18" charset="0"/>
                <a:cs typeface="Times New Roman" panose="02020603050405020304" pitchFamily="18" charset="0"/>
              </a:rPr>
              <a:t>Thedataset</a:t>
            </a:r>
            <a:r>
              <a:rPr lang="en-US" sz="1800" b="0" i="0" dirty="0">
                <a:solidFill>
                  <a:srgbClr val="000000"/>
                </a:solidFill>
                <a:effectLst/>
                <a:latin typeface="Times New Roman" panose="02020603050405020304" pitchFamily="18" charset="0"/>
                <a:cs typeface="Times New Roman" panose="02020603050405020304" pitchFamily="18" charset="0"/>
              </a:rPr>
              <a:t> include 2190 rows and 10 </a:t>
            </a:r>
            <a:r>
              <a:rPr lang="en-US" sz="1800" b="0" i="0" dirty="0" err="1">
                <a:solidFill>
                  <a:srgbClr val="000000"/>
                </a:solidFill>
                <a:effectLst/>
                <a:latin typeface="Times New Roman" panose="02020603050405020304" pitchFamily="18" charset="0"/>
                <a:cs typeface="Times New Roman" panose="02020603050405020304" pitchFamily="18" charset="0"/>
              </a:rPr>
              <a:t>cloums.In</a:t>
            </a:r>
            <a:r>
              <a:rPr lang="en-US" sz="1800" b="0" i="0" dirty="0">
                <a:solidFill>
                  <a:srgbClr val="000000"/>
                </a:solidFill>
                <a:effectLst/>
                <a:latin typeface="Times New Roman" panose="02020603050405020304" pitchFamily="18" charset="0"/>
                <a:cs typeface="Times New Roman" panose="02020603050405020304" pitchFamily="18" charset="0"/>
              </a:rPr>
              <a:t> this dataset each state is included with 5-6 districts and the actions of GPDP are </a:t>
            </a:r>
            <a:r>
              <a:rPr lang="en-US" sz="1800" b="0" i="0" dirty="0" err="1">
                <a:solidFill>
                  <a:srgbClr val="000000"/>
                </a:solidFill>
                <a:effectLst/>
                <a:latin typeface="Times New Roman" panose="02020603050405020304" pitchFamily="18" charset="0"/>
                <a:cs typeface="Times New Roman" panose="02020603050405020304" pitchFamily="18" charset="0"/>
              </a:rPr>
              <a:t>given.The</a:t>
            </a:r>
            <a:r>
              <a:rPr lang="en-US" sz="1800" b="0" i="0" dirty="0">
                <a:solidFill>
                  <a:srgbClr val="000000"/>
                </a:solidFill>
                <a:effectLst/>
                <a:latin typeface="Times New Roman" panose="02020603050405020304" pitchFamily="18" charset="0"/>
                <a:cs typeface="Times New Roman" panose="02020603050405020304" pitchFamily="18" charset="0"/>
              </a:rPr>
              <a:t> dataset include 36 states. The GPDP is a structured framework aimed at improving rural development by implementing various initiatives at the Gram Panchayat level.</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70000"/>
              </a:lnSpc>
              <a:buNone/>
            </a:pPr>
            <a:r>
              <a:rPr lang="en-US" sz="1800" b="0" i="0" dirty="0">
                <a:solidFill>
                  <a:srgbClr val="000000"/>
                </a:solidFill>
                <a:effectLst/>
                <a:latin typeface="Times New Roman" panose="02020603050405020304" pitchFamily="18" charset="0"/>
                <a:cs typeface="Times New Roman" panose="02020603050405020304" pitchFamily="18" charset="0"/>
              </a:rPr>
              <a:t>	1.stateCode : Unique code assigned to each state for identification.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70000"/>
              </a:lnSpc>
              <a:buNone/>
            </a:pPr>
            <a:r>
              <a:rPr lang="en-US" sz="1800" b="0" i="0" dirty="0">
                <a:solidFill>
                  <a:srgbClr val="000000"/>
                </a:solidFill>
                <a:effectLst/>
                <a:latin typeface="Times New Roman" panose="02020603050405020304" pitchFamily="18" charset="0"/>
                <a:cs typeface="Times New Roman" panose="02020603050405020304" pitchFamily="18" charset="0"/>
              </a:rPr>
              <a:t>	2.stateName : Name of the state or union territory.</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70000"/>
              </a:lnSpc>
              <a:buNone/>
            </a:pPr>
            <a:r>
              <a:rPr lang="en-US" sz="1800" b="0" i="0" dirty="0">
                <a:solidFill>
                  <a:srgbClr val="000000"/>
                </a:solidFill>
                <a:effectLst/>
                <a:latin typeface="Times New Roman" panose="02020603050405020304" pitchFamily="18" charset="0"/>
                <a:cs typeface="Times New Roman" panose="02020603050405020304" pitchFamily="18" charset="0"/>
              </a:rPr>
              <a:t>	3.districtCode : Unique code assigned to each district for identification.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70000"/>
              </a:lnSpc>
              <a:buNone/>
            </a:pPr>
            <a:r>
              <a:rPr lang="en-US" sz="1800" b="0" i="0" dirty="0">
                <a:solidFill>
                  <a:srgbClr val="000000"/>
                </a:solidFill>
                <a:effectLst/>
                <a:latin typeface="Times New Roman" panose="02020603050405020304" pitchFamily="18" charset="0"/>
                <a:cs typeface="Times New Roman" panose="02020603050405020304" pitchFamily="18" charset="0"/>
              </a:rPr>
              <a:t>	4.districtName : Name of the district within the respective state.</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70000"/>
              </a:lnSpc>
              <a:buNone/>
            </a:pPr>
            <a:r>
              <a:rPr lang="en-US" sz="1800" b="0" i="0" dirty="0">
                <a:solidFill>
                  <a:srgbClr val="000000"/>
                </a:solidFill>
                <a:effectLst/>
                <a:latin typeface="Times New Roman" panose="02020603050405020304" pitchFamily="18" charset="0"/>
                <a:cs typeface="Times New Roman" panose="02020603050405020304" pitchFamily="18" charset="0"/>
              </a:rPr>
              <a:t>	</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lnSpc>
                <a:spcPct val="170000"/>
              </a:lnSpc>
              <a:buNone/>
            </a:pP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7187"/>
            <a:ext cx="10515600" cy="4839776"/>
          </a:xfrm>
        </p:spPr>
        <p:txBody>
          <a:bodyPr>
            <a:normAutofit fontScale="62500" lnSpcReduction="20000"/>
          </a:bodyPr>
          <a:lstStyle/>
          <a:p>
            <a:pPr algn="just">
              <a:lnSpc>
                <a:spcPct val="170000"/>
              </a:lnSpc>
              <a:buNone/>
            </a:pPr>
            <a:r>
              <a:rPr lang="en-US" sz="2800" b="0" i="0" dirty="0">
                <a:solidFill>
                  <a:srgbClr val="000000"/>
                </a:solidFill>
                <a:effectLst/>
                <a:latin typeface="Times New Roman" panose="02020603050405020304" pitchFamily="18" charset="0"/>
                <a:cs typeface="Times New Roman" panose="02020603050405020304" pitchFamily="18" charset="0"/>
              </a:rPr>
              <a:t>	5.finYear : Financial year in the format 'YYYY-YYYY' (e.g., 2020-2021).</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lnSpc>
                <a:spcPct val="170000"/>
              </a:lnSpc>
              <a:buNone/>
            </a:pPr>
            <a:r>
              <a:rPr lang="en-US" sz="2800" b="0" i="0" dirty="0">
                <a:solidFill>
                  <a:srgbClr val="000000"/>
                </a:solidFill>
                <a:effectLst/>
                <a:latin typeface="Times New Roman" panose="02020603050405020304" pitchFamily="18" charset="0"/>
                <a:cs typeface="Times New Roman" panose="02020603050405020304" pitchFamily="18" charset="0"/>
              </a:rPr>
              <a:t>	6.totalGP : Total number of Gram Panchayats (GP) in the respective district for the given financial year.</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lnSpc>
                <a:spcPct val="170000"/>
              </a:lnSpc>
              <a:buNone/>
            </a:pPr>
            <a:r>
              <a:rPr lang="en-US" sz="2800" b="0" i="0" dirty="0">
                <a:solidFill>
                  <a:srgbClr val="000000"/>
                </a:solidFill>
                <a:effectLst/>
                <a:latin typeface="Times New Roman" panose="02020603050405020304" pitchFamily="18" charset="0"/>
                <a:cs typeface="Times New Roman" panose="02020603050405020304" pitchFamily="18" charset="0"/>
              </a:rPr>
              <a:t>	7.sabhaHeld : Number of </a:t>
            </a:r>
            <a:r>
              <a:rPr lang="en-US" sz="2800" b="0" i="0" dirty="0" err="1">
                <a:solidFill>
                  <a:srgbClr val="000000"/>
                </a:solidFill>
                <a:effectLst/>
                <a:latin typeface="Times New Roman" panose="02020603050405020304" pitchFamily="18" charset="0"/>
                <a:cs typeface="Times New Roman" panose="02020603050405020304" pitchFamily="18" charset="0"/>
              </a:rPr>
              <a:t>sabha</a:t>
            </a:r>
            <a:r>
              <a:rPr lang="en-US" sz="2800" b="0" i="0" dirty="0">
                <a:solidFill>
                  <a:srgbClr val="000000"/>
                </a:solidFill>
                <a:effectLst/>
                <a:latin typeface="Times New Roman" panose="02020603050405020304" pitchFamily="18" charset="0"/>
                <a:cs typeface="Times New Roman" panose="02020603050405020304" pitchFamily="18" charset="0"/>
              </a:rPr>
              <a:t> meetings conducted in the respective district for the given financial year.</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lnSpc>
                <a:spcPct val="170000"/>
              </a:lnSpc>
              <a:buNone/>
            </a:pPr>
            <a:r>
              <a:rPr lang="en-US" sz="2800" b="0" i="0" dirty="0">
                <a:solidFill>
                  <a:srgbClr val="000000"/>
                </a:solidFill>
                <a:effectLst/>
                <a:latin typeface="Times New Roman" panose="02020603050405020304" pitchFamily="18" charset="0"/>
                <a:cs typeface="Times New Roman" panose="02020603050405020304" pitchFamily="18" charset="0"/>
              </a:rPr>
              <a:t>	8.gpdpApproved : Number of GPDP (Gram Panchayat Development Plans) approved in the respective district.</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lnSpc>
                <a:spcPct val="170000"/>
              </a:lnSpc>
              <a:buNone/>
            </a:pPr>
            <a:r>
              <a:rPr lang="en-US" sz="2800" b="0" i="0" dirty="0">
                <a:solidFill>
                  <a:srgbClr val="000000"/>
                </a:solidFill>
                <a:effectLst/>
                <a:latin typeface="Times New Roman" panose="02020603050405020304" pitchFamily="18" charset="0"/>
                <a:cs typeface="Times New Roman" panose="02020603050405020304" pitchFamily="18" charset="0"/>
              </a:rPr>
              <a:t>	9.gpdpUpload : Number of GPDP plans uploaded online in the respective district.</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70000"/>
              </a:lnSpc>
              <a:buNone/>
            </a:pPr>
            <a:r>
              <a:rPr lang="en-US" sz="2800" b="0" i="0" dirty="0">
                <a:solidFill>
                  <a:srgbClr val="000000"/>
                </a:solidFill>
                <a:effectLst/>
                <a:latin typeface="Times New Roman" panose="02020603050405020304" pitchFamily="18" charset="0"/>
                <a:cs typeface="Times New Roman" panose="02020603050405020304" pitchFamily="18" charset="0"/>
              </a:rPr>
              <a:t>    10.date updated : The date when the data was last updated, ensuring the latest available information.</a:t>
            </a:r>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432" y="365125"/>
            <a:ext cx="4552336" cy="922901"/>
          </a:xfrm>
        </p:spPr>
        <p:txBody>
          <a:bodyPr>
            <a:normAutofit/>
          </a:bodyPr>
          <a:lstStyle/>
          <a:p>
            <a:r>
              <a:rPr lang="en-US" sz="2800" dirty="0">
                <a:latin typeface="Times New Roman" panose="02020603050405020304" pitchFamily="18" charset="0"/>
                <a:cs typeface="Times New Roman" panose="02020603050405020304" pitchFamily="18" charset="0"/>
              </a:rPr>
              <a:t>Data Visualization</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94930" y="1582995"/>
            <a:ext cx="7983064" cy="464082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IN" dirty="0"/>
            </a:b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604600" y="1862633"/>
            <a:ext cx="6982799" cy="427732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34348"/>
            <a:ext cx="10515600" cy="2153264"/>
          </a:xfrm>
        </p:spPr>
        <p:txBody>
          <a:bodyPr/>
          <a:lstStyle/>
          <a:p>
            <a:r>
              <a:rPr lang="en-US" sz="1600" dirty="0">
                <a:latin typeface="Times New Roman" panose="02020603050405020304" pitchFamily="18" charset="0"/>
                <a:cs typeface="Times New Roman" panose="02020603050405020304" pitchFamily="18" charset="0"/>
              </a:rPr>
              <a:t>It gives the information about GPDP upload and GPDP Approved in state wise.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Most of the states have high GPDP rates some states don’t have any GPDP rate.</a:t>
            </a:r>
            <a:r>
              <a:rPr lang="en-US" dirty="0"/>
              <a:t> </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1" y="953729"/>
            <a:ext cx="9603658" cy="372642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116" y="4847303"/>
            <a:ext cx="7843684" cy="1602657"/>
          </a:xfrm>
        </p:spPr>
        <p:txBody>
          <a:bodyPr>
            <a:normAutofit/>
          </a:bodyPr>
          <a:lstStyle/>
          <a:p>
            <a:r>
              <a:rPr lang="en-US" sz="1800" dirty="0">
                <a:latin typeface="Times New Roman" panose="02020603050405020304" pitchFamily="18" charset="0"/>
                <a:cs typeface="Times New Roman" panose="02020603050405020304" pitchFamily="18" charset="0"/>
              </a:rPr>
              <a:t>GPDP Approved rate is higher compare to GPDP Uploaded</a:t>
            </a:r>
            <a:endParaRPr lang="en-IN" sz="1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919233" y="816610"/>
            <a:ext cx="4353533" cy="373432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26" y="5102942"/>
            <a:ext cx="10370574" cy="1386348"/>
          </a:xfrm>
        </p:spPr>
        <p:txBody>
          <a:bodyPr>
            <a:normAutofit/>
          </a:bodyPr>
          <a:lstStyle/>
          <a:p>
            <a:r>
              <a:rPr lang="en-US" sz="1800" dirty="0" err="1">
                <a:latin typeface="Times New Roman" panose="02020603050405020304" pitchFamily="18" charset="0"/>
                <a:cs typeface="Times New Roman" panose="02020603050405020304" pitchFamily="18" charset="0"/>
              </a:rPr>
              <a:t>Vishakapatnam</a:t>
            </a:r>
            <a:r>
              <a:rPr lang="en-US" sz="1800" dirty="0">
                <a:latin typeface="Times New Roman" panose="02020603050405020304" pitchFamily="18" charset="0"/>
                <a:cs typeface="Times New Roman" panose="02020603050405020304" pitchFamily="18" charset="0"/>
              </a:rPr>
              <a:t> is having highest </a:t>
            </a:r>
            <a:r>
              <a:rPr lang="en-US" sz="1800" dirty="0" err="1">
                <a:latin typeface="Times New Roman" panose="02020603050405020304" pitchFamily="18" charset="0"/>
                <a:cs typeface="Times New Roman" panose="02020603050405020304" pitchFamily="18" charset="0"/>
              </a:rPr>
              <a:t>sabha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rate.Most</a:t>
            </a:r>
            <a:r>
              <a:rPr lang="en-US" sz="1800" dirty="0">
                <a:latin typeface="Times New Roman" panose="02020603050405020304" pitchFamily="18" charset="0"/>
                <a:cs typeface="Times New Roman" panose="02020603050405020304" pitchFamily="18" charset="0"/>
              </a:rPr>
              <a:t> of the states  don’t attend any </a:t>
            </a:r>
            <a:r>
              <a:rPr lang="en-US" sz="1800" dirty="0" err="1">
                <a:latin typeface="Times New Roman" panose="02020603050405020304" pitchFamily="18" charset="0"/>
                <a:cs typeface="Times New Roman" panose="02020603050405020304" pitchFamily="18" charset="0"/>
              </a:rPr>
              <a:t>sabha</a:t>
            </a:r>
            <a:r>
              <a:rPr lang="en-US" sz="1800" dirty="0">
                <a:latin typeface="Times New Roman" panose="02020603050405020304" pitchFamily="18" charset="0"/>
                <a:cs typeface="Times New Roman" panose="02020603050405020304" pitchFamily="18" charset="0"/>
              </a:rPr>
              <a:t> meetings.</a:t>
            </a:r>
            <a:endParaRPr lang="en-IN" sz="18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262110" y="517935"/>
            <a:ext cx="5117173" cy="435133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4657</Words>
  <Application>WPS Presentation</Application>
  <PresentationFormat>Widescreen</PresentationFormat>
  <Paragraphs>64</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Bahnschrift Light Condensed</vt:lpstr>
      <vt:lpstr>Times New Roman</vt:lpstr>
      <vt:lpstr>Verdana</vt:lpstr>
      <vt:lpstr>Calibri</vt:lpstr>
      <vt:lpstr>Microsoft YaHei</vt:lpstr>
      <vt:lpstr>Arial Unicode MS</vt:lpstr>
      <vt:lpstr>Calibri Light</vt:lpstr>
      <vt:lpstr>Office Theme</vt:lpstr>
      <vt:lpstr>      Indian Government Data Analysis on Gram Panchayat development plan</vt:lpstr>
      <vt:lpstr>Dataset Overview</vt:lpstr>
      <vt:lpstr>Introduction</vt:lpstr>
      <vt:lpstr>PowerPoint 演示文稿</vt:lpstr>
      <vt:lpstr>Data Visualization </vt:lpstr>
      <vt:lpstr>  </vt:lpstr>
      <vt:lpstr>It gives the information about GPDP upload and GPDP Approved in state wise. Most of the states have high GPDP rates some states don’t have any GPDP rate. </vt:lpstr>
      <vt:lpstr>GPDP Approved rate is higher compare to GPDP Uploaded</vt:lpstr>
      <vt:lpstr>Vishakapatnam is having highest sabha rate.Most of the states  don’t attend any sabha meetings.</vt:lpstr>
      <vt:lpstr>GPDP Approved is very closer to the applied Total Gp</vt:lpstr>
      <vt:lpstr>Dataset Observations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Kunta Harshini</dc:creator>
  <cp:lastModifiedBy>2211CS010317- KUNTA HARSHINI</cp:lastModifiedBy>
  <cp:revision>3</cp:revision>
  <dcterms:created xsi:type="dcterms:W3CDTF">2025-03-22T05:49:00Z</dcterms:created>
  <dcterms:modified xsi:type="dcterms:W3CDTF">2025-03-22T12:31:09Z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F09A179CF5AD4A7FA99DFD8DAA2DE82D_12</vt:lpwstr>
  </property>
  <property fmtid="{D5CDD505-2E9C-101B-9397-08002B2CF9AE}" pid="3" name="KSOProductBuildVer">
    <vt:lpwstr>1033-12.2.0.20326</vt:lpwstr>
  </property>
</Properties>
</file>