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256" r:id="rId2"/>
    <p:sldId id="257" r:id="rId3"/>
    <p:sldId id="261" r:id="rId4"/>
    <p:sldId id="260" r:id="rId5"/>
    <p:sldId id="269" r:id="rId6"/>
    <p:sldId id="268" r:id="rId7"/>
    <p:sldId id="270" r:id="rId8"/>
    <p:sldId id="271" r:id="rId9"/>
    <p:sldId id="272" r:id="rId10"/>
    <p:sldId id="273" r:id="rId11"/>
    <p:sldId id="274" r:id="rId12"/>
    <p:sldId id="275" r:id="rId13"/>
    <p:sldId id="276"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AE2A8D-EE2D-444E-B52E-49510364D212}" type="datetimeFigureOut">
              <a:rPr lang="en-IN" smtClean="0"/>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30F23-F63D-4B60-ADE5-13764ACE444A}" type="slidenum">
              <a:rPr lang="en-IN" smtClean="0"/>
              <a:t>‹#›</a:t>
            </a:fld>
            <a:endParaRPr lang="en-IN"/>
          </a:p>
        </p:txBody>
      </p:sp>
    </p:spTree>
    <p:extLst>
      <p:ext uri="{BB962C8B-B14F-4D97-AF65-F5344CB8AC3E}">
        <p14:creationId xmlns:p14="http://schemas.microsoft.com/office/powerpoint/2010/main" val="3908623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130F23-F63D-4B60-ADE5-13764ACE444A}" type="slidenum">
              <a:rPr lang="en-IN" smtClean="0"/>
              <a:t>1</a:t>
            </a:fld>
            <a:endParaRPr lang="en-IN"/>
          </a:p>
        </p:txBody>
      </p:sp>
    </p:spTree>
    <p:extLst>
      <p:ext uri="{BB962C8B-B14F-4D97-AF65-F5344CB8AC3E}">
        <p14:creationId xmlns:p14="http://schemas.microsoft.com/office/powerpoint/2010/main" val="419604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7E04-69D9-22BE-215E-EDFDCB7D11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3E64A0-7AE8-6268-D5B2-D13C248F9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E73660-84FD-4C12-115F-063AE984E4FE}"/>
              </a:ext>
            </a:extLst>
          </p:cNvPr>
          <p:cNvSpPr>
            <a:spLocks noGrp="1"/>
          </p:cNvSpPr>
          <p:nvPr>
            <p:ph type="dt" sz="half" idx="10"/>
          </p:nvPr>
        </p:nvSpPr>
        <p:spPr/>
        <p:txBody>
          <a:bodyPr/>
          <a:lstStyle/>
          <a:p>
            <a:fld id="{6DD1983C-21DF-42B3-B493-B166D4445CD4}" type="datetimeFigureOut">
              <a:rPr lang="en-IN" smtClean="0"/>
              <a:t>30-06-2024</a:t>
            </a:fld>
            <a:endParaRPr lang="en-IN"/>
          </a:p>
        </p:txBody>
      </p:sp>
      <p:sp>
        <p:nvSpPr>
          <p:cNvPr id="5" name="Footer Placeholder 4">
            <a:extLst>
              <a:ext uri="{FF2B5EF4-FFF2-40B4-BE49-F238E27FC236}">
                <a16:creationId xmlns:a16="http://schemas.microsoft.com/office/drawing/2014/main" id="{3C034C14-F1BC-CD28-DB0B-0CDC50FB4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8D025-8800-7F99-66A6-364AF1FDBC0A}"/>
              </a:ext>
            </a:extLst>
          </p:cNvPr>
          <p:cNvSpPr>
            <a:spLocks noGrp="1"/>
          </p:cNvSpPr>
          <p:nvPr>
            <p:ph type="sldNum" sz="quarter" idx="12"/>
          </p:nvPr>
        </p:nvSpPr>
        <p:spPr/>
        <p:txBody>
          <a:bodyPr/>
          <a:lstStyle/>
          <a:p>
            <a:fld id="{BB190F35-1291-40D7-9F48-F4118DE50583}" type="slidenum">
              <a:rPr lang="en-IN" smtClean="0"/>
              <a:t>‹#›</a:t>
            </a:fld>
            <a:endParaRPr lang="en-IN"/>
          </a:p>
        </p:txBody>
      </p:sp>
    </p:spTree>
    <p:extLst>
      <p:ext uri="{BB962C8B-B14F-4D97-AF65-F5344CB8AC3E}">
        <p14:creationId xmlns:p14="http://schemas.microsoft.com/office/powerpoint/2010/main" val="2454886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BAE2-E7D0-B618-3288-A6FC1B930C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529D07-506C-C53B-20E0-B64CB49F69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3342BD-C6F2-005E-7228-05948CDB90D3}"/>
              </a:ext>
            </a:extLst>
          </p:cNvPr>
          <p:cNvSpPr>
            <a:spLocks noGrp="1"/>
          </p:cNvSpPr>
          <p:nvPr>
            <p:ph type="dt" sz="half" idx="10"/>
          </p:nvPr>
        </p:nvSpPr>
        <p:spPr/>
        <p:txBody>
          <a:bodyPr/>
          <a:lstStyle/>
          <a:p>
            <a:fld id="{6DD1983C-21DF-42B3-B493-B166D4445CD4}" type="datetimeFigureOut">
              <a:rPr lang="en-IN" smtClean="0"/>
              <a:t>30-06-2024</a:t>
            </a:fld>
            <a:endParaRPr lang="en-IN"/>
          </a:p>
        </p:txBody>
      </p:sp>
      <p:sp>
        <p:nvSpPr>
          <p:cNvPr id="5" name="Footer Placeholder 4">
            <a:extLst>
              <a:ext uri="{FF2B5EF4-FFF2-40B4-BE49-F238E27FC236}">
                <a16:creationId xmlns:a16="http://schemas.microsoft.com/office/drawing/2014/main" id="{124D4A89-D1BD-191A-A09B-C36A954B51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DE5C1-C9CF-A31B-0252-311BFAD66218}"/>
              </a:ext>
            </a:extLst>
          </p:cNvPr>
          <p:cNvSpPr>
            <a:spLocks noGrp="1"/>
          </p:cNvSpPr>
          <p:nvPr>
            <p:ph type="sldNum" sz="quarter" idx="12"/>
          </p:nvPr>
        </p:nvSpPr>
        <p:spPr/>
        <p:txBody>
          <a:bodyPr/>
          <a:lstStyle/>
          <a:p>
            <a:fld id="{BB190F35-1291-40D7-9F48-F4118DE50583}" type="slidenum">
              <a:rPr lang="en-IN" smtClean="0"/>
              <a:t>‹#›</a:t>
            </a:fld>
            <a:endParaRPr lang="en-IN"/>
          </a:p>
        </p:txBody>
      </p:sp>
    </p:spTree>
    <p:extLst>
      <p:ext uri="{BB962C8B-B14F-4D97-AF65-F5344CB8AC3E}">
        <p14:creationId xmlns:p14="http://schemas.microsoft.com/office/powerpoint/2010/main" val="321183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953AA7-3077-9434-3B27-C86D7AFC7C8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74189A-16D3-75BF-D84F-0B735298D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AFC8BD-01C4-D06B-A4F3-11DD0C606BB2}"/>
              </a:ext>
            </a:extLst>
          </p:cNvPr>
          <p:cNvSpPr>
            <a:spLocks noGrp="1"/>
          </p:cNvSpPr>
          <p:nvPr>
            <p:ph type="dt" sz="half" idx="10"/>
          </p:nvPr>
        </p:nvSpPr>
        <p:spPr/>
        <p:txBody>
          <a:bodyPr/>
          <a:lstStyle/>
          <a:p>
            <a:fld id="{6DD1983C-21DF-42B3-B493-B166D4445CD4}" type="datetimeFigureOut">
              <a:rPr lang="en-IN" smtClean="0"/>
              <a:t>30-06-2024</a:t>
            </a:fld>
            <a:endParaRPr lang="en-IN"/>
          </a:p>
        </p:txBody>
      </p:sp>
      <p:sp>
        <p:nvSpPr>
          <p:cNvPr id="5" name="Footer Placeholder 4">
            <a:extLst>
              <a:ext uri="{FF2B5EF4-FFF2-40B4-BE49-F238E27FC236}">
                <a16:creationId xmlns:a16="http://schemas.microsoft.com/office/drawing/2014/main" id="{B65399CC-D57A-200D-753C-4B92C71E21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EB55D6-624C-D56A-2598-25F8247109DB}"/>
              </a:ext>
            </a:extLst>
          </p:cNvPr>
          <p:cNvSpPr>
            <a:spLocks noGrp="1"/>
          </p:cNvSpPr>
          <p:nvPr>
            <p:ph type="sldNum" sz="quarter" idx="12"/>
          </p:nvPr>
        </p:nvSpPr>
        <p:spPr/>
        <p:txBody>
          <a:bodyPr/>
          <a:lstStyle/>
          <a:p>
            <a:fld id="{BB190F35-1291-40D7-9F48-F4118DE50583}" type="slidenum">
              <a:rPr lang="en-IN" smtClean="0"/>
              <a:t>‹#›</a:t>
            </a:fld>
            <a:endParaRPr lang="en-IN"/>
          </a:p>
        </p:txBody>
      </p:sp>
    </p:spTree>
    <p:extLst>
      <p:ext uri="{BB962C8B-B14F-4D97-AF65-F5344CB8AC3E}">
        <p14:creationId xmlns:p14="http://schemas.microsoft.com/office/powerpoint/2010/main" val="2997617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7264-E8D6-8E7D-8001-6FB4EEC7EF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CF3D82-4326-7D11-2670-DA81F252E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42E04F-7992-6F34-089A-702324FB03DA}"/>
              </a:ext>
            </a:extLst>
          </p:cNvPr>
          <p:cNvSpPr>
            <a:spLocks noGrp="1"/>
          </p:cNvSpPr>
          <p:nvPr>
            <p:ph type="dt" sz="half" idx="10"/>
          </p:nvPr>
        </p:nvSpPr>
        <p:spPr/>
        <p:txBody>
          <a:bodyPr/>
          <a:lstStyle/>
          <a:p>
            <a:fld id="{6DD1983C-21DF-42B3-B493-B166D4445CD4}" type="datetimeFigureOut">
              <a:rPr lang="en-IN" smtClean="0"/>
              <a:t>30-06-2024</a:t>
            </a:fld>
            <a:endParaRPr lang="en-IN"/>
          </a:p>
        </p:txBody>
      </p:sp>
      <p:sp>
        <p:nvSpPr>
          <p:cNvPr id="5" name="Footer Placeholder 4">
            <a:extLst>
              <a:ext uri="{FF2B5EF4-FFF2-40B4-BE49-F238E27FC236}">
                <a16:creationId xmlns:a16="http://schemas.microsoft.com/office/drawing/2014/main" id="{9E61C61B-B2C5-0DEF-23F5-B8E345D0A0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99F371-325C-96CD-1E76-C7EB0088A69C}"/>
              </a:ext>
            </a:extLst>
          </p:cNvPr>
          <p:cNvSpPr>
            <a:spLocks noGrp="1"/>
          </p:cNvSpPr>
          <p:nvPr>
            <p:ph type="sldNum" sz="quarter" idx="12"/>
          </p:nvPr>
        </p:nvSpPr>
        <p:spPr/>
        <p:txBody>
          <a:bodyPr/>
          <a:lstStyle/>
          <a:p>
            <a:fld id="{BB190F35-1291-40D7-9F48-F4118DE50583}" type="slidenum">
              <a:rPr lang="en-IN" smtClean="0"/>
              <a:t>‹#›</a:t>
            </a:fld>
            <a:endParaRPr lang="en-IN"/>
          </a:p>
        </p:txBody>
      </p:sp>
    </p:spTree>
    <p:extLst>
      <p:ext uri="{BB962C8B-B14F-4D97-AF65-F5344CB8AC3E}">
        <p14:creationId xmlns:p14="http://schemas.microsoft.com/office/powerpoint/2010/main" val="327546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C630-1B45-71AD-CEAE-19404B1317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16B7D6-CE80-BB63-CB5B-763713204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2F4E18-C1B9-3169-55E5-CFF16D1E5BAE}"/>
              </a:ext>
            </a:extLst>
          </p:cNvPr>
          <p:cNvSpPr>
            <a:spLocks noGrp="1"/>
          </p:cNvSpPr>
          <p:nvPr>
            <p:ph type="dt" sz="half" idx="10"/>
          </p:nvPr>
        </p:nvSpPr>
        <p:spPr/>
        <p:txBody>
          <a:bodyPr/>
          <a:lstStyle/>
          <a:p>
            <a:fld id="{6DD1983C-21DF-42B3-B493-B166D4445CD4}" type="datetimeFigureOut">
              <a:rPr lang="en-IN" smtClean="0"/>
              <a:t>30-06-2024</a:t>
            </a:fld>
            <a:endParaRPr lang="en-IN"/>
          </a:p>
        </p:txBody>
      </p:sp>
      <p:sp>
        <p:nvSpPr>
          <p:cNvPr id="5" name="Footer Placeholder 4">
            <a:extLst>
              <a:ext uri="{FF2B5EF4-FFF2-40B4-BE49-F238E27FC236}">
                <a16:creationId xmlns:a16="http://schemas.microsoft.com/office/drawing/2014/main" id="{74327CF3-06F0-2683-3BEC-A45FCB65B3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265699-C7D7-139E-4E21-6A670971BF4D}"/>
              </a:ext>
            </a:extLst>
          </p:cNvPr>
          <p:cNvSpPr>
            <a:spLocks noGrp="1"/>
          </p:cNvSpPr>
          <p:nvPr>
            <p:ph type="sldNum" sz="quarter" idx="12"/>
          </p:nvPr>
        </p:nvSpPr>
        <p:spPr/>
        <p:txBody>
          <a:bodyPr/>
          <a:lstStyle/>
          <a:p>
            <a:fld id="{BB190F35-1291-40D7-9F48-F4118DE50583}" type="slidenum">
              <a:rPr lang="en-IN" smtClean="0"/>
              <a:t>‹#›</a:t>
            </a:fld>
            <a:endParaRPr lang="en-IN"/>
          </a:p>
        </p:txBody>
      </p:sp>
    </p:spTree>
    <p:extLst>
      <p:ext uri="{BB962C8B-B14F-4D97-AF65-F5344CB8AC3E}">
        <p14:creationId xmlns:p14="http://schemas.microsoft.com/office/powerpoint/2010/main" val="235837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3949-4339-FE70-48D8-8E178D38F6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8590E9-F215-FE40-54AC-6D1E9DB449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321D12-B652-2CEE-16AB-4AAAE9F236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E269BA-6761-C240-2348-52E1D69B8C1B}"/>
              </a:ext>
            </a:extLst>
          </p:cNvPr>
          <p:cNvSpPr>
            <a:spLocks noGrp="1"/>
          </p:cNvSpPr>
          <p:nvPr>
            <p:ph type="dt" sz="half" idx="10"/>
          </p:nvPr>
        </p:nvSpPr>
        <p:spPr/>
        <p:txBody>
          <a:bodyPr/>
          <a:lstStyle/>
          <a:p>
            <a:fld id="{6DD1983C-21DF-42B3-B493-B166D4445CD4}" type="datetimeFigureOut">
              <a:rPr lang="en-IN" smtClean="0"/>
              <a:t>30-06-2024</a:t>
            </a:fld>
            <a:endParaRPr lang="en-IN"/>
          </a:p>
        </p:txBody>
      </p:sp>
      <p:sp>
        <p:nvSpPr>
          <p:cNvPr id="6" name="Footer Placeholder 5">
            <a:extLst>
              <a:ext uri="{FF2B5EF4-FFF2-40B4-BE49-F238E27FC236}">
                <a16:creationId xmlns:a16="http://schemas.microsoft.com/office/drawing/2014/main" id="{4D38805E-0A89-091D-046D-2AC07E5130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F8DBE4-DD82-8DF3-4F61-9EEF4804BE8B}"/>
              </a:ext>
            </a:extLst>
          </p:cNvPr>
          <p:cNvSpPr>
            <a:spLocks noGrp="1"/>
          </p:cNvSpPr>
          <p:nvPr>
            <p:ph type="sldNum" sz="quarter" idx="12"/>
          </p:nvPr>
        </p:nvSpPr>
        <p:spPr/>
        <p:txBody>
          <a:bodyPr/>
          <a:lstStyle/>
          <a:p>
            <a:fld id="{BB190F35-1291-40D7-9F48-F4118DE50583}" type="slidenum">
              <a:rPr lang="en-IN" smtClean="0"/>
              <a:t>‹#›</a:t>
            </a:fld>
            <a:endParaRPr lang="en-IN"/>
          </a:p>
        </p:txBody>
      </p:sp>
    </p:spTree>
    <p:extLst>
      <p:ext uri="{BB962C8B-B14F-4D97-AF65-F5344CB8AC3E}">
        <p14:creationId xmlns:p14="http://schemas.microsoft.com/office/powerpoint/2010/main" val="120042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2BCB-6901-AD06-FDF2-78EFEC4E176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618EDE-E6B0-CB19-B6E2-B229B63662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2B1240-BF22-F43E-EB57-F2032AE114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B07EE5C-A875-F3BE-9C18-322D68B04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77E8E1-2FAE-8C32-22A7-668B31541C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6A5138-1FD0-A275-685B-EB33A6B4146B}"/>
              </a:ext>
            </a:extLst>
          </p:cNvPr>
          <p:cNvSpPr>
            <a:spLocks noGrp="1"/>
          </p:cNvSpPr>
          <p:nvPr>
            <p:ph type="dt" sz="half" idx="10"/>
          </p:nvPr>
        </p:nvSpPr>
        <p:spPr/>
        <p:txBody>
          <a:bodyPr/>
          <a:lstStyle/>
          <a:p>
            <a:fld id="{6DD1983C-21DF-42B3-B493-B166D4445CD4}" type="datetimeFigureOut">
              <a:rPr lang="en-IN" smtClean="0"/>
              <a:t>30-06-2024</a:t>
            </a:fld>
            <a:endParaRPr lang="en-IN"/>
          </a:p>
        </p:txBody>
      </p:sp>
      <p:sp>
        <p:nvSpPr>
          <p:cNvPr id="8" name="Footer Placeholder 7">
            <a:extLst>
              <a:ext uri="{FF2B5EF4-FFF2-40B4-BE49-F238E27FC236}">
                <a16:creationId xmlns:a16="http://schemas.microsoft.com/office/drawing/2014/main" id="{6C99613F-8DD8-FC2E-B723-DF086868D4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2A5355-9E8F-DB97-AE7C-DA765E377596}"/>
              </a:ext>
            </a:extLst>
          </p:cNvPr>
          <p:cNvSpPr>
            <a:spLocks noGrp="1"/>
          </p:cNvSpPr>
          <p:nvPr>
            <p:ph type="sldNum" sz="quarter" idx="12"/>
          </p:nvPr>
        </p:nvSpPr>
        <p:spPr/>
        <p:txBody>
          <a:bodyPr/>
          <a:lstStyle/>
          <a:p>
            <a:fld id="{BB190F35-1291-40D7-9F48-F4118DE50583}" type="slidenum">
              <a:rPr lang="en-IN" smtClean="0"/>
              <a:t>‹#›</a:t>
            </a:fld>
            <a:endParaRPr lang="en-IN"/>
          </a:p>
        </p:txBody>
      </p:sp>
    </p:spTree>
    <p:extLst>
      <p:ext uri="{BB962C8B-B14F-4D97-AF65-F5344CB8AC3E}">
        <p14:creationId xmlns:p14="http://schemas.microsoft.com/office/powerpoint/2010/main" val="131895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70776-8E13-F9D3-4869-CB2C317EAC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DBD109-45AC-0375-64F8-7B5F36AB7604}"/>
              </a:ext>
            </a:extLst>
          </p:cNvPr>
          <p:cNvSpPr>
            <a:spLocks noGrp="1"/>
          </p:cNvSpPr>
          <p:nvPr>
            <p:ph type="dt" sz="half" idx="10"/>
          </p:nvPr>
        </p:nvSpPr>
        <p:spPr/>
        <p:txBody>
          <a:bodyPr/>
          <a:lstStyle/>
          <a:p>
            <a:fld id="{6DD1983C-21DF-42B3-B493-B166D4445CD4}" type="datetimeFigureOut">
              <a:rPr lang="en-IN" smtClean="0"/>
              <a:t>30-06-2024</a:t>
            </a:fld>
            <a:endParaRPr lang="en-IN"/>
          </a:p>
        </p:txBody>
      </p:sp>
      <p:sp>
        <p:nvSpPr>
          <p:cNvPr id="4" name="Footer Placeholder 3">
            <a:extLst>
              <a:ext uri="{FF2B5EF4-FFF2-40B4-BE49-F238E27FC236}">
                <a16:creationId xmlns:a16="http://schemas.microsoft.com/office/drawing/2014/main" id="{2B123211-E29A-23CF-69B0-2A3931730BD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810613-E9DF-9EE6-C530-4BB9993ADADE}"/>
              </a:ext>
            </a:extLst>
          </p:cNvPr>
          <p:cNvSpPr>
            <a:spLocks noGrp="1"/>
          </p:cNvSpPr>
          <p:nvPr>
            <p:ph type="sldNum" sz="quarter" idx="12"/>
          </p:nvPr>
        </p:nvSpPr>
        <p:spPr/>
        <p:txBody>
          <a:bodyPr/>
          <a:lstStyle/>
          <a:p>
            <a:fld id="{BB190F35-1291-40D7-9F48-F4118DE50583}" type="slidenum">
              <a:rPr lang="en-IN" smtClean="0"/>
              <a:t>‹#›</a:t>
            </a:fld>
            <a:endParaRPr lang="en-IN"/>
          </a:p>
        </p:txBody>
      </p:sp>
    </p:spTree>
    <p:extLst>
      <p:ext uri="{BB962C8B-B14F-4D97-AF65-F5344CB8AC3E}">
        <p14:creationId xmlns:p14="http://schemas.microsoft.com/office/powerpoint/2010/main" val="3738092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0542A3-27DE-41E7-2C66-D7D68B835B5C}"/>
              </a:ext>
            </a:extLst>
          </p:cNvPr>
          <p:cNvSpPr>
            <a:spLocks noGrp="1"/>
          </p:cNvSpPr>
          <p:nvPr>
            <p:ph type="dt" sz="half" idx="10"/>
          </p:nvPr>
        </p:nvSpPr>
        <p:spPr/>
        <p:txBody>
          <a:bodyPr/>
          <a:lstStyle/>
          <a:p>
            <a:fld id="{6DD1983C-21DF-42B3-B493-B166D4445CD4}" type="datetimeFigureOut">
              <a:rPr lang="en-IN" smtClean="0"/>
              <a:t>30-06-2024</a:t>
            </a:fld>
            <a:endParaRPr lang="en-IN"/>
          </a:p>
        </p:txBody>
      </p:sp>
      <p:sp>
        <p:nvSpPr>
          <p:cNvPr id="3" name="Footer Placeholder 2">
            <a:extLst>
              <a:ext uri="{FF2B5EF4-FFF2-40B4-BE49-F238E27FC236}">
                <a16:creationId xmlns:a16="http://schemas.microsoft.com/office/drawing/2014/main" id="{E107DCF5-1901-D3DB-5CAE-9FB98AA8F8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D8677F-009F-235C-B7E4-237DF8D41032}"/>
              </a:ext>
            </a:extLst>
          </p:cNvPr>
          <p:cNvSpPr>
            <a:spLocks noGrp="1"/>
          </p:cNvSpPr>
          <p:nvPr>
            <p:ph type="sldNum" sz="quarter" idx="12"/>
          </p:nvPr>
        </p:nvSpPr>
        <p:spPr/>
        <p:txBody>
          <a:bodyPr/>
          <a:lstStyle/>
          <a:p>
            <a:fld id="{BB190F35-1291-40D7-9F48-F4118DE50583}" type="slidenum">
              <a:rPr lang="en-IN" smtClean="0"/>
              <a:t>‹#›</a:t>
            </a:fld>
            <a:endParaRPr lang="en-IN"/>
          </a:p>
        </p:txBody>
      </p:sp>
    </p:spTree>
    <p:extLst>
      <p:ext uri="{BB962C8B-B14F-4D97-AF65-F5344CB8AC3E}">
        <p14:creationId xmlns:p14="http://schemas.microsoft.com/office/powerpoint/2010/main" val="1552002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444F-BCAB-56F5-5E0C-FF7B382D4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7043B8-5FEA-8F0C-F2E8-0A9AC94960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366E01-CF35-C9D8-D20D-DD30B573D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E00A2F-E3C4-1365-4AA8-1E7757E5D8F6}"/>
              </a:ext>
            </a:extLst>
          </p:cNvPr>
          <p:cNvSpPr>
            <a:spLocks noGrp="1"/>
          </p:cNvSpPr>
          <p:nvPr>
            <p:ph type="dt" sz="half" idx="10"/>
          </p:nvPr>
        </p:nvSpPr>
        <p:spPr/>
        <p:txBody>
          <a:bodyPr/>
          <a:lstStyle/>
          <a:p>
            <a:fld id="{6DD1983C-21DF-42B3-B493-B166D4445CD4}" type="datetimeFigureOut">
              <a:rPr lang="en-IN" smtClean="0"/>
              <a:t>30-06-2024</a:t>
            </a:fld>
            <a:endParaRPr lang="en-IN"/>
          </a:p>
        </p:txBody>
      </p:sp>
      <p:sp>
        <p:nvSpPr>
          <p:cNvPr id="6" name="Footer Placeholder 5">
            <a:extLst>
              <a:ext uri="{FF2B5EF4-FFF2-40B4-BE49-F238E27FC236}">
                <a16:creationId xmlns:a16="http://schemas.microsoft.com/office/drawing/2014/main" id="{EA400582-DF3F-D157-5B46-A72819B28F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7860A5-3A4B-DD64-97F0-3CAB92D2F1A7}"/>
              </a:ext>
            </a:extLst>
          </p:cNvPr>
          <p:cNvSpPr>
            <a:spLocks noGrp="1"/>
          </p:cNvSpPr>
          <p:nvPr>
            <p:ph type="sldNum" sz="quarter" idx="12"/>
          </p:nvPr>
        </p:nvSpPr>
        <p:spPr/>
        <p:txBody>
          <a:bodyPr/>
          <a:lstStyle/>
          <a:p>
            <a:fld id="{BB190F35-1291-40D7-9F48-F4118DE50583}" type="slidenum">
              <a:rPr lang="en-IN" smtClean="0"/>
              <a:t>‹#›</a:t>
            </a:fld>
            <a:endParaRPr lang="en-IN"/>
          </a:p>
        </p:txBody>
      </p:sp>
    </p:spTree>
    <p:extLst>
      <p:ext uri="{BB962C8B-B14F-4D97-AF65-F5344CB8AC3E}">
        <p14:creationId xmlns:p14="http://schemas.microsoft.com/office/powerpoint/2010/main" val="272766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F2EAD-4267-8DFA-BEA7-37AB332E5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6CBB0C-721A-75ED-E986-FA3C0DA9DD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F55F08-67C1-4419-9C23-8353A21C9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1E8EA-EE80-4D5F-483B-62AA08640921}"/>
              </a:ext>
            </a:extLst>
          </p:cNvPr>
          <p:cNvSpPr>
            <a:spLocks noGrp="1"/>
          </p:cNvSpPr>
          <p:nvPr>
            <p:ph type="dt" sz="half" idx="10"/>
          </p:nvPr>
        </p:nvSpPr>
        <p:spPr/>
        <p:txBody>
          <a:bodyPr/>
          <a:lstStyle/>
          <a:p>
            <a:fld id="{6DD1983C-21DF-42B3-B493-B166D4445CD4}" type="datetimeFigureOut">
              <a:rPr lang="en-IN" smtClean="0"/>
              <a:t>30-06-2024</a:t>
            </a:fld>
            <a:endParaRPr lang="en-IN"/>
          </a:p>
        </p:txBody>
      </p:sp>
      <p:sp>
        <p:nvSpPr>
          <p:cNvPr id="6" name="Footer Placeholder 5">
            <a:extLst>
              <a:ext uri="{FF2B5EF4-FFF2-40B4-BE49-F238E27FC236}">
                <a16:creationId xmlns:a16="http://schemas.microsoft.com/office/drawing/2014/main" id="{F1EE4A24-4C9B-4B08-EE88-532132FA6D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179213-CC0E-80AE-4F72-4E7A6263F60E}"/>
              </a:ext>
            </a:extLst>
          </p:cNvPr>
          <p:cNvSpPr>
            <a:spLocks noGrp="1"/>
          </p:cNvSpPr>
          <p:nvPr>
            <p:ph type="sldNum" sz="quarter" idx="12"/>
          </p:nvPr>
        </p:nvSpPr>
        <p:spPr/>
        <p:txBody>
          <a:bodyPr/>
          <a:lstStyle/>
          <a:p>
            <a:fld id="{BB190F35-1291-40D7-9F48-F4118DE50583}" type="slidenum">
              <a:rPr lang="en-IN" smtClean="0"/>
              <a:t>‹#›</a:t>
            </a:fld>
            <a:endParaRPr lang="en-IN"/>
          </a:p>
        </p:txBody>
      </p:sp>
    </p:spTree>
    <p:extLst>
      <p:ext uri="{BB962C8B-B14F-4D97-AF65-F5344CB8AC3E}">
        <p14:creationId xmlns:p14="http://schemas.microsoft.com/office/powerpoint/2010/main" val="29379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01C49A-3962-262A-2154-728FBCF96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974639-2114-8212-1E91-1951DC6548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C33521-3EF8-08CB-A77A-67D18D9B9B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D1983C-21DF-42B3-B493-B166D4445CD4}" type="datetimeFigureOut">
              <a:rPr lang="en-IN" smtClean="0"/>
              <a:t>30-06-2024</a:t>
            </a:fld>
            <a:endParaRPr lang="en-IN"/>
          </a:p>
        </p:txBody>
      </p:sp>
      <p:sp>
        <p:nvSpPr>
          <p:cNvPr id="5" name="Footer Placeholder 4">
            <a:extLst>
              <a:ext uri="{FF2B5EF4-FFF2-40B4-BE49-F238E27FC236}">
                <a16:creationId xmlns:a16="http://schemas.microsoft.com/office/drawing/2014/main" id="{8967A639-4317-C5B6-93DA-684D629100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132E10-BA04-A010-A3E0-27AC665BC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90F35-1291-40D7-9F48-F4118DE50583}" type="slidenum">
              <a:rPr lang="en-IN" smtClean="0"/>
              <a:t>‹#›</a:t>
            </a:fld>
            <a:endParaRPr lang="en-IN"/>
          </a:p>
        </p:txBody>
      </p:sp>
    </p:spTree>
    <p:extLst>
      <p:ext uri="{BB962C8B-B14F-4D97-AF65-F5344CB8AC3E}">
        <p14:creationId xmlns:p14="http://schemas.microsoft.com/office/powerpoint/2010/main" val="20201530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opscience.iop.org/article/10.1088/1757-899X/1099/1/012040/pdf" TargetMode="External"/><Relationship Id="rId2" Type="http://schemas.openxmlformats.org/officeDocument/2006/relationships/hyperlink" Target="https://link.springer.com/article/10.1007/s41060-021-00302-z#Sec4"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39022255_A_smart_System_for_Fake_News_Detection_Using_Machine_Learnin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4B3C-4C0F-929D-D9DA-F81DE779E7E5}"/>
              </a:ext>
            </a:extLst>
          </p:cNvPr>
          <p:cNvSpPr>
            <a:spLocks noGrp="1"/>
          </p:cNvSpPr>
          <p:nvPr>
            <p:ph type="ctrTitle"/>
          </p:nvPr>
        </p:nvSpPr>
        <p:spPr>
          <a:xfrm>
            <a:off x="1524000" y="122548"/>
            <a:ext cx="9144000" cy="2099820"/>
          </a:xfrm>
        </p:spPr>
        <p:txBody>
          <a:bodyPr>
            <a:normAutofit/>
          </a:bodyPr>
          <a:lstStyle/>
          <a:p>
            <a:r>
              <a:rPr lang="en-IN" sz="3600" b="1" dirty="0">
                <a:latin typeface="Arial Black" panose="020B0A04020102020204" pitchFamily="34" charset="0"/>
              </a:rPr>
              <a:t>FAKE NEWS DETECTION USING MACHINE LEARNING</a:t>
            </a:r>
          </a:p>
        </p:txBody>
      </p:sp>
      <p:sp>
        <p:nvSpPr>
          <p:cNvPr id="3" name="Subtitle 2">
            <a:extLst>
              <a:ext uri="{FF2B5EF4-FFF2-40B4-BE49-F238E27FC236}">
                <a16:creationId xmlns:a16="http://schemas.microsoft.com/office/drawing/2014/main" id="{FD1FDADD-4C25-16E2-6791-054C4D6E5976}"/>
              </a:ext>
            </a:extLst>
          </p:cNvPr>
          <p:cNvSpPr>
            <a:spLocks noGrp="1"/>
          </p:cNvSpPr>
          <p:nvPr>
            <p:ph type="subTitle" idx="1"/>
          </p:nvPr>
        </p:nvSpPr>
        <p:spPr>
          <a:xfrm>
            <a:off x="1524000" y="3157979"/>
            <a:ext cx="9144000" cy="2099821"/>
          </a:xfrm>
        </p:spPr>
        <p:txBody>
          <a:bodyPr>
            <a:normAutofit/>
          </a:bodyPr>
          <a:lstStyle/>
          <a:p>
            <a:pPr algn="l"/>
            <a:r>
              <a:rPr lang="en-IN" dirty="0"/>
              <a:t>Presented By:</a:t>
            </a:r>
          </a:p>
          <a:p>
            <a:pPr>
              <a:lnSpc>
                <a:spcPct val="100000"/>
              </a:lnSpc>
            </a:pPr>
            <a:r>
              <a:rPr lang="en-IN" dirty="0"/>
              <a:t> K. Rajeshwari -  Vignana Bharathi Institute of Technology- </a:t>
            </a:r>
          </a:p>
          <a:p>
            <a:pPr>
              <a:lnSpc>
                <a:spcPct val="100000"/>
              </a:lnSpc>
            </a:pPr>
            <a:r>
              <a:rPr lang="en-IN" dirty="0"/>
              <a:t>computer science engineering</a:t>
            </a:r>
          </a:p>
          <a:p>
            <a:r>
              <a:rPr lang="en-IN" dirty="0"/>
              <a:t>(Data science</a:t>
            </a:r>
            <a:r>
              <a:rPr lang="en-IN"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3870034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44FAE-2BD8-FA8D-E4C7-7576FBA53828}"/>
              </a:ext>
            </a:extLst>
          </p:cNvPr>
          <p:cNvSpPr>
            <a:spLocks noGrp="1"/>
          </p:cNvSpPr>
          <p:nvPr>
            <p:ph type="title"/>
          </p:nvPr>
        </p:nvSpPr>
        <p:spPr>
          <a:xfrm>
            <a:off x="424206" y="-92075"/>
            <a:ext cx="10515600" cy="851027"/>
          </a:xfrm>
        </p:spPr>
        <p:txBody>
          <a:bodyPr>
            <a:normAutofit/>
          </a:bodyPr>
          <a:lstStyle/>
          <a:p>
            <a:r>
              <a:rPr lang="en-IN" sz="3600" b="1" u="sng" dirty="0">
                <a:latin typeface="Times New Roman" panose="02020603050405020304" pitchFamily="18" charset="0"/>
                <a:cs typeface="Times New Roman" panose="02020603050405020304" pitchFamily="18" charset="0"/>
              </a:rPr>
              <a:t>RESULT</a:t>
            </a:r>
            <a:r>
              <a:rPr lang="en-IN" sz="3600" u="sng"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2318DAC8-17D9-9A0A-217F-A70AA8E5D2BD}"/>
              </a:ext>
            </a:extLst>
          </p:cNvPr>
          <p:cNvSpPr>
            <a:spLocks noGrp="1"/>
          </p:cNvSpPr>
          <p:nvPr>
            <p:ph idx="1"/>
          </p:nvPr>
        </p:nvSpPr>
        <p:spPr>
          <a:xfrm>
            <a:off x="424206" y="616347"/>
            <a:ext cx="11353266" cy="4857210"/>
          </a:xfrm>
        </p:spPr>
        <p:txBody>
          <a:bodyPr anchor="ctr">
            <a:noAutofit/>
          </a:bodyPr>
          <a:lstStyle/>
          <a:p>
            <a:pPr marL="0" indent="0" algn="just">
              <a:spcBef>
                <a:spcPts val="0"/>
              </a:spcBef>
              <a:buNone/>
            </a:pPr>
            <a:r>
              <a:rPr lang="en-US" sz="2400" dirty="0">
                <a:latin typeface="Times New Roman" panose="02020603050405020304" pitchFamily="18" charset="0"/>
                <a:cs typeface="Times New Roman" panose="02020603050405020304" pitchFamily="18" charset="0"/>
              </a:rPr>
              <a:t>The result analysis for the above involves evaluating the performance of the fake news detection system using the Logistic Regression model and TFIDF feature extraction. After preprocessing the news articles' text data and extracting TF-IDF features, the model is trained and tested on the provided dataset. The accuracy of the model on the training data is calculated, providing an indication of how well it has learned from the training set. The model's accuracy on the test data is also measured, demonstrating its ability to generalize and detect fake news in unseen articles. Additionally, the system is tested with a specific news article (X_test[3]) to showcase its real-time prediction capability. The obtained accuracy scores and predictions allow developers to gauge the model's performance and assess its effectiveness in  detecting fake news. Further analysis, such as error identification and potential fine-tuning, would enable refining the model for better accuracy and real-world application in combatting misinformation.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39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C05F-2CE4-FCE6-7192-C83FED26D3CA}"/>
              </a:ext>
            </a:extLst>
          </p:cNvPr>
          <p:cNvSpPr>
            <a:spLocks noGrp="1"/>
          </p:cNvSpPr>
          <p:nvPr>
            <p:ph type="title"/>
          </p:nvPr>
        </p:nvSpPr>
        <p:spPr>
          <a:xfrm>
            <a:off x="179109" y="264541"/>
            <a:ext cx="10515600" cy="659003"/>
          </a:xfrm>
        </p:spPr>
        <p:txBody>
          <a:bodyPr>
            <a:normAutofit/>
          </a:bodyPr>
          <a:lstStyle/>
          <a:p>
            <a:r>
              <a:rPr lang="en-IN" sz="3600" b="1" u="sng" dirty="0">
                <a:latin typeface="Times New Roman" panose="02020603050405020304" pitchFamily="18" charset="0"/>
                <a:cs typeface="Times New Roman" panose="02020603050405020304" pitchFamily="18" charset="0"/>
              </a:rPr>
              <a:t>CONCLUSION</a:t>
            </a:r>
            <a:r>
              <a:rPr lang="en-IN" sz="3600" u="sng"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9AE1A6EF-9125-5D52-E3EA-90A6138E523A}"/>
              </a:ext>
            </a:extLst>
          </p:cNvPr>
          <p:cNvSpPr>
            <a:spLocks noGrp="1"/>
          </p:cNvSpPr>
          <p:nvPr>
            <p:ph idx="1"/>
          </p:nvPr>
        </p:nvSpPr>
        <p:spPr>
          <a:xfrm>
            <a:off x="335279" y="1009821"/>
            <a:ext cx="11521441" cy="4838357"/>
          </a:xfrm>
        </p:spPr>
        <p:txBody>
          <a:bodyPr anchor="ctr">
            <a:normAutofit/>
          </a:bodyPr>
          <a:lstStyle/>
          <a:p>
            <a:pPr marL="0" indent="0">
              <a:buNone/>
            </a:pPr>
            <a:r>
              <a:rPr lang="en-US" sz="2400" dirty="0">
                <a:latin typeface="Times New Roman" panose="02020603050405020304" pitchFamily="18" charset="0"/>
                <a:cs typeface="Times New Roman" panose="02020603050405020304" pitchFamily="18" charset="0"/>
              </a:rPr>
              <a:t>In conclusion, the fake news detection project successfully implemented a machine learning-based approach to identify and classify fake news articles from real ones. The system utilized the Logistic Regression algorithm and TFIDF feature extraction to preprocess and analyze news articles' content effectively. The model demonstrated promising accuracy in distinguishing between fake and real news, with its performance evaluated on both training and test datasets. By achieving high accuracy on the test data, the system showcased its ability to generalize to unseen articles, which is essential for practical application.</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project's results indicated that the combination of natural language processing techniques and machine learning algorithms can be a valuable tool in combating misinformation and promoting reliable information dissemination.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502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E9BB-36D1-BF6B-4D7C-296C3F38B78C}"/>
              </a:ext>
            </a:extLst>
          </p:cNvPr>
          <p:cNvSpPr>
            <a:spLocks noGrp="1"/>
          </p:cNvSpPr>
          <p:nvPr>
            <p:ph type="title"/>
          </p:nvPr>
        </p:nvSpPr>
        <p:spPr>
          <a:xfrm>
            <a:off x="433633" y="365125"/>
            <a:ext cx="10515600" cy="832079"/>
          </a:xfrm>
        </p:spPr>
        <p:txBody>
          <a:bodyPr>
            <a:normAutofit/>
          </a:bodyPr>
          <a:lstStyle/>
          <a:p>
            <a:r>
              <a:rPr lang="en-IN" sz="3600" b="1" dirty="0">
                <a:latin typeface="Times New Roman" panose="02020603050405020304" pitchFamily="18" charset="0"/>
                <a:cs typeface="Times New Roman" panose="02020603050405020304" pitchFamily="18" charset="0"/>
              </a:rPr>
              <a:t>FUTURE</a:t>
            </a:r>
            <a:r>
              <a:rPr lang="en-IN" sz="36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SCOPE</a:t>
            </a:r>
            <a:r>
              <a:rPr lang="en-IN" sz="36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51F4FA8D-B26C-B20A-3B2C-DAC902FE0ED6}"/>
              </a:ext>
            </a:extLst>
          </p:cNvPr>
          <p:cNvSpPr>
            <a:spLocks noGrp="1"/>
          </p:cNvSpPr>
          <p:nvPr>
            <p:ph idx="1"/>
          </p:nvPr>
        </p:nvSpPr>
        <p:spPr>
          <a:xfrm>
            <a:off x="433633" y="1085424"/>
            <a:ext cx="10920167" cy="497975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Future improvements may include incorporating additional advanced machine learning algorithms, fine-tuning hyperparameters, and exploring ensemble methods to further enhance accuracy and robustness. With continued monitoring and maintenance, the fake news detection system has the potential to play a crucial role in ensuring information credibility and fostering a more informed society.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EDC5-23A4-BE5C-6F7A-180AAD95DC4F}"/>
              </a:ext>
            </a:extLst>
          </p:cNvPr>
          <p:cNvSpPr>
            <a:spLocks noGrp="1"/>
          </p:cNvSpPr>
          <p:nvPr>
            <p:ph type="title"/>
          </p:nvPr>
        </p:nvSpPr>
        <p:spPr>
          <a:xfrm>
            <a:off x="456807" y="217863"/>
            <a:ext cx="10515600" cy="926347"/>
          </a:xfrm>
        </p:spPr>
        <p:txBody>
          <a:bodyPr>
            <a:normAutofit/>
          </a:bodyPr>
          <a:lstStyle/>
          <a:p>
            <a:r>
              <a:rPr lang="en-IN" sz="3600" b="1" dirty="0">
                <a:latin typeface="Times New Roman" panose="02020603050405020304" pitchFamily="18" charset="0"/>
                <a:cs typeface="Times New Roman" panose="02020603050405020304" pitchFamily="18" charset="0"/>
              </a:rPr>
              <a:t>REFERENCES</a:t>
            </a:r>
            <a:r>
              <a:rPr lang="en-IN" sz="36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DE0FCA15-7C01-80FF-1C58-A0DB9992B74A}"/>
              </a:ext>
            </a:extLst>
          </p:cNvPr>
          <p:cNvSpPr>
            <a:spLocks noGrp="1"/>
          </p:cNvSpPr>
          <p:nvPr>
            <p:ph idx="1"/>
          </p:nvPr>
        </p:nvSpPr>
        <p:spPr>
          <a:xfrm>
            <a:off x="456807" y="1144210"/>
            <a:ext cx="11278386" cy="4885491"/>
          </a:xfrm>
        </p:spPr>
        <p:txBody>
          <a:bodyPr/>
          <a:lstStyle/>
          <a:p>
            <a:pPr marL="0" indent="0">
              <a:buNone/>
            </a:pPr>
            <a:r>
              <a:rPr lang="en-IN" sz="2400" dirty="0">
                <a:latin typeface="Times New Roman" panose="02020603050405020304" pitchFamily="18" charset="0"/>
                <a:cs typeface="Times New Roman" panose="02020603050405020304" pitchFamily="18" charset="0"/>
              </a:rPr>
              <a:t>List the sources and references used throughout the project. This could include academic papers , articles , datasets , and tools used in developing the fake news detection</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dirty="0"/>
              <a:t>[1]</a:t>
            </a:r>
            <a:r>
              <a:rPr lang="en-IN" sz="2400" dirty="0">
                <a:latin typeface="Times New Roman" panose="02020603050405020304" pitchFamily="18" charset="0"/>
                <a:cs typeface="Times New Roman" panose="02020603050405020304" pitchFamily="18" charset="0"/>
              </a:rPr>
              <a:t> </a:t>
            </a:r>
            <a:r>
              <a:rPr lang="en-US" sz="1600" dirty="0">
                <a:hlinkClick r:id="rId2"/>
              </a:rPr>
              <a:t>Fake news detection based on news content and social contexts: a transformer-based approach | International Journal of Data Science and Analytics (springer.com)</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[2]</a:t>
            </a:r>
            <a:r>
              <a:rPr lang="en-IN" sz="1600" dirty="0">
                <a:hlinkClick r:id="rId3"/>
              </a:rPr>
              <a:t> pdf (iop.org)</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[3] </a:t>
            </a:r>
            <a:r>
              <a:rPr lang="en-US" sz="1600" dirty="0">
                <a:hlinkClick r:id="rId4"/>
              </a:rPr>
              <a:t>(PDF) A smart System for Fake News Detection Using Machine Learning (researchgate.net)</a:t>
            </a:r>
            <a:endParaRPr lang="en-IN" sz="1600" dirty="0">
              <a:solidFill>
                <a:srgbClr val="00B0F0"/>
              </a:solidFill>
            </a:endParaRPr>
          </a:p>
        </p:txBody>
      </p:sp>
    </p:spTree>
    <p:extLst>
      <p:ext uri="{BB962C8B-B14F-4D97-AF65-F5344CB8AC3E}">
        <p14:creationId xmlns:p14="http://schemas.microsoft.com/office/powerpoint/2010/main" val="799713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79E8-60CB-2670-F75E-873B5F8F83E5}"/>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COURSE CERTIFICATE 1:</a:t>
            </a:r>
          </a:p>
        </p:txBody>
      </p:sp>
      <p:pic>
        <p:nvPicPr>
          <p:cNvPr id="9" name="Content Placeholder 8">
            <a:extLst>
              <a:ext uri="{FF2B5EF4-FFF2-40B4-BE49-F238E27FC236}">
                <a16:creationId xmlns:a16="http://schemas.microsoft.com/office/drawing/2014/main" id="{BF9BB940-3A79-DCEB-61E9-2C6B413EA1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94043" y="1825625"/>
            <a:ext cx="5603913" cy="4351338"/>
          </a:xfrm>
        </p:spPr>
      </p:pic>
    </p:spTree>
    <p:extLst>
      <p:ext uri="{BB962C8B-B14F-4D97-AF65-F5344CB8AC3E}">
        <p14:creationId xmlns:p14="http://schemas.microsoft.com/office/powerpoint/2010/main" val="3731152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28ABD-F139-1959-1E21-C5ADA9AF2B55}"/>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COURSE CERTIFICATE 2:</a:t>
            </a:r>
          </a:p>
        </p:txBody>
      </p:sp>
      <p:pic>
        <p:nvPicPr>
          <p:cNvPr id="5" name="Content Placeholder 4">
            <a:extLst>
              <a:ext uri="{FF2B5EF4-FFF2-40B4-BE49-F238E27FC236}">
                <a16:creationId xmlns:a16="http://schemas.microsoft.com/office/drawing/2014/main" id="{626E2D3C-3A5D-F799-0355-9A7F7DC01E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7012" y="1825625"/>
            <a:ext cx="5617975" cy="4351338"/>
          </a:xfrm>
        </p:spPr>
      </p:pic>
    </p:spTree>
    <p:extLst>
      <p:ext uri="{BB962C8B-B14F-4D97-AF65-F5344CB8AC3E}">
        <p14:creationId xmlns:p14="http://schemas.microsoft.com/office/powerpoint/2010/main" val="386339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5496-6E05-9FE7-4A8D-C03E764BF66D}"/>
              </a:ext>
            </a:extLst>
          </p:cNvPr>
          <p:cNvSpPr>
            <a:spLocks noGrp="1"/>
          </p:cNvSpPr>
          <p:nvPr>
            <p:ph type="title"/>
          </p:nvPr>
        </p:nvSpPr>
        <p:spPr>
          <a:xfrm>
            <a:off x="2079836" y="2769123"/>
            <a:ext cx="8167539" cy="1319753"/>
          </a:xfrm>
        </p:spPr>
        <p:txBody>
          <a:bodyPr>
            <a:normAutofit/>
          </a:bodyPr>
          <a:lstStyle/>
          <a:p>
            <a:r>
              <a:rPr lang="en-IN" sz="8000"/>
              <a:t>      Thank </a:t>
            </a:r>
            <a:r>
              <a:rPr lang="en-IN" sz="8000" dirty="0"/>
              <a:t>you</a:t>
            </a:r>
          </a:p>
        </p:txBody>
      </p:sp>
    </p:spTree>
    <p:extLst>
      <p:ext uri="{BB962C8B-B14F-4D97-AF65-F5344CB8AC3E}">
        <p14:creationId xmlns:p14="http://schemas.microsoft.com/office/powerpoint/2010/main" val="2946875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D47F-2636-8E82-2060-B5D60D9CDB19}"/>
              </a:ext>
            </a:extLst>
          </p:cNvPr>
          <p:cNvSpPr>
            <a:spLocks noGrp="1"/>
          </p:cNvSpPr>
          <p:nvPr>
            <p:ph type="title"/>
          </p:nvPr>
        </p:nvSpPr>
        <p:spPr>
          <a:xfrm>
            <a:off x="564037" y="126165"/>
            <a:ext cx="10515600" cy="1325563"/>
          </a:xfrm>
        </p:spPr>
        <p:txBody>
          <a:bodyPr>
            <a:normAutofit/>
          </a:bodyPr>
          <a:lstStyle/>
          <a:p>
            <a:r>
              <a:rPr lang="en-IN" sz="3600"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OUTLINE</a:t>
            </a:r>
            <a:r>
              <a:rPr lang="en-IN" sz="3600" u="sng"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C9B46BB6-C057-9A5E-08B8-B81FEE07EBA3}"/>
              </a:ext>
            </a:extLst>
          </p:cNvPr>
          <p:cNvSpPr>
            <a:spLocks noGrp="1"/>
          </p:cNvSpPr>
          <p:nvPr>
            <p:ph idx="1"/>
          </p:nvPr>
        </p:nvSpPr>
        <p:spPr>
          <a:xfrm>
            <a:off x="1308535" y="1449560"/>
            <a:ext cx="10712777" cy="4725236"/>
          </a:xfrm>
        </p:spPr>
        <p:txBody>
          <a:bodyPr>
            <a:normAutofit/>
          </a:bodyPr>
          <a:lstStyle/>
          <a:p>
            <a:r>
              <a:rPr lang="en-IN" sz="2000" b="1" dirty="0">
                <a:latin typeface="Times New Roman" panose="02020603050405020304" pitchFamily="18" charset="0"/>
                <a:cs typeface="Times New Roman" panose="02020603050405020304" pitchFamily="18" charset="0"/>
              </a:rPr>
              <a:t>Problem Statements</a:t>
            </a:r>
          </a:p>
          <a:p>
            <a:pPr>
              <a:lnSpc>
                <a:spcPct val="150000"/>
              </a:lnSpc>
            </a:pPr>
            <a:r>
              <a:rPr lang="en-IN" sz="2000" b="1" dirty="0">
                <a:latin typeface="Times New Roman" panose="02020603050405020304" pitchFamily="18" charset="0"/>
                <a:cs typeface="Times New Roman" panose="02020603050405020304" pitchFamily="18" charset="0"/>
              </a:rPr>
              <a:t>Proposed System/Solution</a:t>
            </a:r>
          </a:p>
          <a:p>
            <a:pPr>
              <a:lnSpc>
                <a:spcPct val="150000"/>
              </a:lnSpc>
            </a:pPr>
            <a:r>
              <a:rPr lang="en-IN" sz="2000" b="1" dirty="0">
                <a:latin typeface="Times New Roman" panose="02020603050405020304" pitchFamily="18" charset="0"/>
                <a:cs typeface="Times New Roman" panose="02020603050405020304" pitchFamily="18" charset="0"/>
              </a:rPr>
              <a:t>System Development Approach</a:t>
            </a:r>
          </a:p>
          <a:p>
            <a:pPr>
              <a:lnSpc>
                <a:spcPct val="150000"/>
              </a:lnSpc>
            </a:pPr>
            <a:r>
              <a:rPr lang="en-IN" sz="2000" b="1" dirty="0">
                <a:latin typeface="Times New Roman" panose="02020603050405020304" pitchFamily="18" charset="0"/>
                <a:cs typeface="Times New Roman" panose="02020603050405020304" pitchFamily="18" charset="0"/>
              </a:rPr>
              <a:t>Algorithm &amp; Deployment Approach</a:t>
            </a:r>
          </a:p>
          <a:p>
            <a:pPr>
              <a:lnSpc>
                <a:spcPct val="150000"/>
              </a:lnSpc>
            </a:pPr>
            <a:r>
              <a:rPr lang="en-IN" sz="2000" b="1" dirty="0">
                <a:latin typeface="Times New Roman" panose="02020603050405020304" pitchFamily="18" charset="0"/>
                <a:cs typeface="Times New Roman" panose="02020603050405020304" pitchFamily="18" charset="0"/>
              </a:rPr>
              <a:t>Result</a:t>
            </a:r>
          </a:p>
          <a:p>
            <a:pPr>
              <a:lnSpc>
                <a:spcPct val="150000"/>
              </a:lnSpc>
            </a:pPr>
            <a:r>
              <a:rPr lang="en-IN" sz="2000" b="1" dirty="0">
                <a:latin typeface="Times New Roman" panose="02020603050405020304" pitchFamily="18" charset="0"/>
                <a:cs typeface="Times New Roman" panose="02020603050405020304" pitchFamily="18" charset="0"/>
              </a:rPr>
              <a:t>Conclusion</a:t>
            </a:r>
          </a:p>
          <a:p>
            <a:pPr>
              <a:lnSpc>
                <a:spcPct val="150000"/>
              </a:lnSpc>
            </a:pPr>
            <a:r>
              <a:rPr lang="en-IN" sz="2000" b="1" dirty="0">
                <a:latin typeface="Times New Roman" panose="02020603050405020304" pitchFamily="18" charset="0"/>
                <a:cs typeface="Times New Roman" panose="02020603050405020304" pitchFamily="18" charset="0"/>
              </a:rPr>
              <a:t>Future Scope</a:t>
            </a:r>
          </a:p>
          <a:p>
            <a:pPr>
              <a:lnSpc>
                <a:spcPct val="150000"/>
              </a:lnSpc>
            </a:pPr>
            <a:r>
              <a:rPr lang="en-IN" sz="20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825626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9382-E40A-0FC1-29EC-0ACBF4762FEC}"/>
              </a:ext>
            </a:extLst>
          </p:cNvPr>
          <p:cNvSpPr>
            <a:spLocks noGrp="1"/>
          </p:cNvSpPr>
          <p:nvPr>
            <p:ph type="title"/>
          </p:nvPr>
        </p:nvSpPr>
        <p:spPr>
          <a:xfrm>
            <a:off x="498977" y="255570"/>
            <a:ext cx="11005007" cy="850933"/>
          </a:xfrm>
        </p:spPr>
        <p:txBody>
          <a:bodyPr>
            <a:normAutofit/>
          </a:bodyPr>
          <a:lstStyle/>
          <a:p>
            <a:r>
              <a:rPr lang="en-IN" sz="3600" b="1" u="sng" dirty="0">
                <a:latin typeface="Times New Roman" panose="02020603050405020304" pitchFamily="18" charset="0"/>
                <a:cs typeface="Times New Roman" panose="02020603050405020304" pitchFamily="18" charset="0"/>
              </a:rPr>
              <a:t>PROBLEM</a:t>
            </a:r>
            <a:r>
              <a:rPr lang="en-IN" sz="3600" u="sng"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STATEMENT</a:t>
            </a:r>
            <a:r>
              <a:rPr lang="en-IN" sz="3600" b="1" dirty="0">
                <a:latin typeface="Times New Roman" panose="02020603050405020304" pitchFamily="18" charset="0"/>
                <a:cs typeface="Times New Roman" panose="02020603050405020304" pitchFamily="18" charset="0"/>
              </a:rPr>
              <a:t> :</a:t>
            </a:r>
            <a:endParaRPr lang="en-IN" sz="3600" b="1"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BE71336-03ED-171C-E3D3-367ECD3F3178}"/>
              </a:ext>
            </a:extLst>
          </p:cNvPr>
          <p:cNvSpPr>
            <a:spLocks noGrp="1"/>
          </p:cNvSpPr>
          <p:nvPr>
            <p:ph idx="1"/>
          </p:nvPr>
        </p:nvSpPr>
        <p:spPr>
          <a:xfrm>
            <a:off x="389249" y="1404594"/>
            <a:ext cx="11005007" cy="4772369"/>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Detecting fake news has become a critical challenge in today's digital age where misinformation spreads rapidly. The goal of this project is to develop a robust machine learning model that can accurately classify whether a given news article is fake or genuine. The model should be able to analyze textual content and other relevant features to distinguish between reliable and unreliable sources of information. By achieving high accuracy in classification, we aim to contribute to efforts in combating the spread of fake news and promoting trustworthy journalism.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49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F0279-57B1-C157-6B36-78D58A4830B1}"/>
              </a:ext>
            </a:extLst>
          </p:cNvPr>
          <p:cNvSpPr>
            <a:spLocks noGrp="1"/>
          </p:cNvSpPr>
          <p:nvPr>
            <p:ph type="title"/>
          </p:nvPr>
        </p:nvSpPr>
        <p:spPr>
          <a:xfrm>
            <a:off x="397497" y="-192024"/>
            <a:ext cx="11397006" cy="1677970"/>
          </a:xfrm>
        </p:spPr>
        <p:txBody>
          <a:bodyPr>
            <a:normAutofit/>
          </a:bodyPr>
          <a:lstStyle/>
          <a:p>
            <a:r>
              <a:rPr lang="en-IN" sz="3600" b="1" u="sng" dirty="0">
                <a:latin typeface="Times New Roman" panose="02020603050405020304" pitchFamily="18" charset="0"/>
                <a:cs typeface="Times New Roman" panose="02020603050405020304" pitchFamily="18" charset="0"/>
              </a:rPr>
              <a:t>PROPOSED</a:t>
            </a:r>
            <a:r>
              <a:rPr lang="en-IN" sz="3600" u="sng"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SYSTEM</a:t>
            </a:r>
            <a:r>
              <a:rPr lang="en-IN" sz="3600" u="sng"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a:t>
            </a:r>
            <a:endParaRPr lang="en-IN" sz="3600" u="sng"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DDFD614-CF6F-C3E4-B1EC-3861C631275C}"/>
              </a:ext>
            </a:extLst>
          </p:cNvPr>
          <p:cNvSpPr>
            <a:spLocks noGrp="1"/>
          </p:cNvSpPr>
          <p:nvPr>
            <p:ph idx="1"/>
          </p:nvPr>
        </p:nvSpPr>
        <p:spPr>
          <a:xfrm>
            <a:off x="566032" y="1274345"/>
            <a:ext cx="11059935" cy="5729959"/>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The proposed system aims to develop a machine learning-based solution for detecting fake news from real news articles. The process starts with data collection, where a dataset containing labeled news articles (real or fake) is gathered from various sources. Next, data preprocessing techniques are applied to clean and prepare the text data, including tokenization, lowercasing, stemming, and stop word removal. Feature extraction follows, using methods like TF-IDF or word embeddings to convert the text data in to numerical features. A machine learning algorithm, such as Logistic Regression, is chosen for model training using the preprocessed and feature extracted data. The model's performance is evaluated using metrics like accuracy, precision, recall, and F1-score on a test dataset. Fine-tuning and hyperparameter optimization are carried out to enhance the model's accuracy. The trained model is deployed for real-time prediction, where new news articles are preprocessed, and the model predicts whether they are real or fake. Regular monitoring and maintenance ensure the model's effectiveness in detecting fake news. The report concludes with insights into the system's performance, limitations, ethical considerations, and suggestions for future improvements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296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B68C8-3EB4-CE2F-8761-367238B86F13}"/>
              </a:ext>
            </a:extLst>
          </p:cNvPr>
          <p:cNvSpPr>
            <a:spLocks noGrp="1"/>
          </p:cNvSpPr>
          <p:nvPr>
            <p:ph type="title"/>
          </p:nvPr>
        </p:nvSpPr>
        <p:spPr>
          <a:xfrm>
            <a:off x="429453" y="115149"/>
            <a:ext cx="10515600" cy="1056359"/>
          </a:xfrm>
        </p:spPr>
        <p:txBody>
          <a:bodyPr>
            <a:normAutofit/>
          </a:bodyPr>
          <a:lstStyle/>
          <a:p>
            <a:r>
              <a:rPr lang="en-IN" sz="3600" b="1" u="sng" dirty="0">
                <a:latin typeface="Times New Roman" panose="02020603050405020304" pitchFamily="18" charset="0"/>
                <a:cs typeface="Times New Roman" panose="02020603050405020304" pitchFamily="18" charset="0"/>
              </a:rPr>
              <a:t>SYSTEM</a:t>
            </a:r>
            <a:r>
              <a:rPr lang="en-IN" sz="3600" u="sng"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APPROACH</a:t>
            </a:r>
          </a:p>
        </p:txBody>
      </p:sp>
      <p:sp>
        <p:nvSpPr>
          <p:cNvPr id="3" name="Content Placeholder 2">
            <a:extLst>
              <a:ext uri="{FF2B5EF4-FFF2-40B4-BE49-F238E27FC236}">
                <a16:creationId xmlns:a16="http://schemas.microsoft.com/office/drawing/2014/main" id="{4E57A361-9F61-88D6-52B9-80542B77B839}"/>
              </a:ext>
            </a:extLst>
          </p:cNvPr>
          <p:cNvSpPr>
            <a:spLocks noGrp="1"/>
          </p:cNvSpPr>
          <p:nvPr>
            <p:ph idx="1"/>
          </p:nvPr>
        </p:nvSpPr>
        <p:spPr>
          <a:xfrm>
            <a:off x="319725" y="1131217"/>
            <a:ext cx="11034075" cy="5083454"/>
          </a:xfrm>
        </p:spPr>
        <p:txBody>
          <a:bodyPr>
            <a:normAutofit/>
          </a:bodyPr>
          <a:lstStyle/>
          <a:p>
            <a:pPr marL="0" indent="0">
              <a:lnSpc>
                <a:spcPct val="100000"/>
              </a:lnSpc>
              <a:buNone/>
            </a:pPr>
            <a:r>
              <a:rPr lang="en-IN" sz="2400" dirty="0">
                <a:latin typeface="Times New Roman" panose="02020603050405020304" pitchFamily="18" charset="0"/>
                <a:cs typeface="Times New Roman" panose="02020603050405020304" pitchFamily="18" charset="0"/>
              </a:rPr>
              <a:t>     HARDWARE REQUIREMENTS:</a:t>
            </a:r>
          </a:p>
          <a:p>
            <a:pPr lvl="1">
              <a:lnSpc>
                <a:spcPct val="150000"/>
              </a:lnSpc>
            </a:pPr>
            <a:r>
              <a:rPr lang="en-IN" sz="2000" dirty="0">
                <a:latin typeface="Times New Roman" panose="02020603050405020304" pitchFamily="18" charset="0"/>
                <a:cs typeface="Times New Roman" panose="02020603050405020304" pitchFamily="18" charset="0"/>
              </a:rPr>
              <a:t>System – Pentium-IV</a:t>
            </a:r>
          </a:p>
          <a:p>
            <a:pPr lvl="1">
              <a:lnSpc>
                <a:spcPct val="150000"/>
              </a:lnSpc>
            </a:pPr>
            <a:r>
              <a:rPr lang="en-IN" sz="2000" dirty="0">
                <a:latin typeface="Times New Roman" panose="02020603050405020304" pitchFamily="18" charset="0"/>
                <a:cs typeface="Times New Roman" panose="02020603050405020304" pitchFamily="18" charset="0"/>
              </a:rPr>
              <a:t>Speed -2.4GHZ</a:t>
            </a:r>
          </a:p>
          <a:p>
            <a:pPr lvl="1">
              <a:lnSpc>
                <a:spcPct val="150000"/>
              </a:lnSpc>
            </a:pPr>
            <a:r>
              <a:rPr lang="en-IN" sz="2000" dirty="0">
                <a:latin typeface="Times New Roman" panose="02020603050405020304" pitchFamily="18" charset="0"/>
                <a:cs typeface="Times New Roman" panose="02020603050405020304" pitchFamily="18" charset="0"/>
              </a:rPr>
              <a:t>Hard disk – 40GB</a:t>
            </a:r>
          </a:p>
          <a:p>
            <a:pPr lvl="1">
              <a:lnSpc>
                <a:spcPct val="150000"/>
              </a:lnSpc>
            </a:pPr>
            <a:r>
              <a:rPr lang="en-IN" sz="2000" dirty="0">
                <a:latin typeface="Times New Roman" panose="02020603050405020304" pitchFamily="18" charset="0"/>
                <a:cs typeface="Times New Roman" panose="02020603050405020304" pitchFamily="18" charset="0"/>
              </a:rPr>
              <a:t>Monitor – 15VGA  color</a:t>
            </a:r>
          </a:p>
          <a:p>
            <a:pPr lvl="1">
              <a:lnSpc>
                <a:spcPct val="150000"/>
              </a:lnSpc>
            </a:pPr>
            <a:r>
              <a:rPr lang="en-IN" sz="2000" dirty="0">
                <a:latin typeface="Times New Roman" panose="02020603050405020304" pitchFamily="18" charset="0"/>
                <a:cs typeface="Times New Roman" panose="02020603050405020304" pitchFamily="18" charset="0"/>
              </a:rPr>
              <a:t>RAM –512MB</a:t>
            </a:r>
          </a:p>
          <a:p>
            <a:pPr marL="457200" lvl="1" indent="0">
              <a:buNone/>
            </a:pPr>
            <a:endParaRPr lang="en-IN" dirty="0">
              <a:latin typeface="Times New Roman" panose="02020603050405020304" pitchFamily="18" charset="0"/>
              <a:cs typeface="Times New Roman" panose="02020603050405020304" pitchFamily="18" charset="0"/>
            </a:endParaRPr>
          </a:p>
          <a:p>
            <a:pPr marL="0" indent="0">
              <a:lnSpc>
                <a:spcPct val="100000"/>
              </a:lnSpc>
              <a:buNone/>
            </a:pPr>
            <a:r>
              <a:rPr lang="en-IN" sz="2400" dirty="0">
                <a:latin typeface="Times New Roman" panose="02020603050405020304" pitchFamily="18" charset="0"/>
                <a:cs typeface="Times New Roman" panose="02020603050405020304" pitchFamily="18" charset="0"/>
              </a:rPr>
              <a:t>     SOFTWARE REQUIREMENTS:</a:t>
            </a:r>
          </a:p>
          <a:p>
            <a:pPr lvl="1">
              <a:lnSpc>
                <a:spcPct val="150000"/>
              </a:lnSpc>
            </a:pPr>
            <a:r>
              <a:rPr lang="en-IN" sz="2000" dirty="0">
                <a:latin typeface="Times New Roman" panose="02020603050405020304" pitchFamily="18" charset="0"/>
                <a:cs typeface="Times New Roman" panose="02020603050405020304" pitchFamily="18" charset="0"/>
              </a:rPr>
              <a:t>Operating System – Windows XP</a:t>
            </a:r>
          </a:p>
          <a:p>
            <a:pPr lvl="1">
              <a:lnSpc>
                <a:spcPct val="150000"/>
              </a:lnSpc>
            </a:pPr>
            <a:r>
              <a:rPr lang="en-IN" sz="2000" dirty="0">
                <a:latin typeface="Times New Roman" panose="02020603050405020304" pitchFamily="18" charset="0"/>
                <a:cs typeface="Times New Roman" panose="02020603050405020304" pitchFamily="18" charset="0"/>
              </a:rPr>
              <a:t>Coding language - PYTHON</a:t>
            </a:r>
          </a:p>
          <a:p>
            <a:pPr marL="457200" lvl="1" indent="0">
              <a:buNone/>
            </a:pPr>
            <a:endParaRPr lang="en-IN" sz="2000" dirty="0">
              <a:latin typeface="Times New Roman" panose="02020603050405020304" pitchFamily="18" charset="0"/>
              <a:cs typeface="Times New Roman" panose="02020603050405020304" pitchFamily="18" charset="0"/>
            </a:endParaRPr>
          </a:p>
          <a:p>
            <a:pPr marL="457200" lvl="1" indent="0">
              <a:buNone/>
            </a:pPr>
            <a:endParaRPr lang="en-IN" sz="2000" dirty="0">
              <a:latin typeface="Times New Roman" panose="02020603050405020304" pitchFamily="18" charset="0"/>
              <a:cs typeface="Times New Roman" panose="02020603050405020304" pitchFamily="18" charset="0"/>
            </a:endParaRPr>
          </a:p>
          <a:p>
            <a:pPr marL="457200" lvl="1"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707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F757-48E5-63CA-FC48-5475BA10A8BE}"/>
              </a:ext>
            </a:extLst>
          </p:cNvPr>
          <p:cNvSpPr>
            <a:spLocks noGrp="1"/>
          </p:cNvSpPr>
          <p:nvPr>
            <p:ph type="title"/>
          </p:nvPr>
        </p:nvSpPr>
        <p:spPr>
          <a:xfrm>
            <a:off x="195072" y="0"/>
            <a:ext cx="10515600" cy="777875"/>
          </a:xfrm>
        </p:spPr>
        <p:txBody>
          <a:bodyPr>
            <a:normAutofit/>
          </a:bodyPr>
          <a:lstStyle/>
          <a:p>
            <a:r>
              <a:rPr lang="en-IN" sz="3600" b="1" u="sng" dirty="0">
                <a:latin typeface="Times New Roman" panose="02020603050405020304" pitchFamily="18" charset="0"/>
                <a:cs typeface="Times New Roman" panose="02020603050405020304" pitchFamily="18" charset="0"/>
              </a:rPr>
              <a:t>Library Required To Build The Model</a:t>
            </a:r>
            <a:r>
              <a:rPr lang="en-IN" sz="36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23FDDA2C-E2BF-CDD6-8C1D-AB05D5111AA0}"/>
              </a:ext>
            </a:extLst>
          </p:cNvPr>
          <p:cNvSpPr>
            <a:spLocks noGrp="1"/>
          </p:cNvSpPr>
          <p:nvPr>
            <p:ph idx="1"/>
          </p:nvPr>
        </p:nvSpPr>
        <p:spPr>
          <a:xfrm>
            <a:off x="154686" y="530352"/>
            <a:ext cx="11842242" cy="6199632"/>
          </a:xfrm>
        </p:spPr>
        <p:txBody>
          <a:bodyPr anchor="ctr">
            <a:noAutofit/>
          </a:bodyPr>
          <a:lstStyle/>
          <a:p>
            <a:pPr marL="914400" lvl="2" indent="0">
              <a:buNone/>
            </a:pPr>
            <a:r>
              <a:rPr lang="en-US" sz="1800" dirty="0">
                <a:latin typeface="Times New Roman" panose="02020603050405020304" pitchFamily="18" charset="0"/>
                <a:cs typeface="Times New Roman" panose="02020603050405020304" pitchFamily="18" charset="0"/>
              </a:rPr>
              <a:t> </a:t>
            </a:r>
          </a:p>
          <a:p>
            <a:pPr marL="0" indent="0">
              <a:lnSpc>
                <a:spcPct val="80000"/>
              </a:lnSpc>
              <a:spcBef>
                <a:spcPts val="0"/>
              </a:spcBef>
              <a:buNone/>
            </a:pPr>
            <a:r>
              <a:rPr lang="en-US" sz="2400" b="1" dirty="0">
                <a:latin typeface="Times New Roman" panose="02020603050405020304" pitchFamily="18" charset="0"/>
                <a:cs typeface="Times New Roman" panose="02020603050405020304" pitchFamily="18" charset="0"/>
              </a:rPr>
              <a:t>NUMPY: </a:t>
            </a:r>
            <a:r>
              <a:rPr lang="en-US" sz="2400" dirty="0">
                <a:latin typeface="Times New Roman" panose="02020603050405020304" pitchFamily="18" charset="0"/>
                <a:cs typeface="Times New Roman" panose="02020603050405020304" pitchFamily="18" charset="0"/>
              </a:rPr>
              <a:t> </a:t>
            </a:r>
          </a:p>
          <a:p>
            <a:pPr marL="0" indent="0" algn="just">
              <a:lnSpc>
                <a:spcPct val="100000"/>
              </a:lnSpc>
              <a:spcBef>
                <a:spcPts val="0"/>
              </a:spcBef>
              <a:buNone/>
            </a:pPr>
            <a:r>
              <a:rPr lang="en-US" sz="2000" dirty="0">
                <a:latin typeface="Times New Roman" panose="02020603050405020304" pitchFamily="18" charset="0"/>
                <a:cs typeface="Times New Roman" panose="02020603050405020304" pitchFamily="18" charset="0"/>
              </a:rPr>
              <a:t>NumPy is the fundamental package for scientific computing in Python. 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 NumPy (Numerical Python) is an open source Python library that’s used in almost every field of science and engineering. It’s the universal standard for working with numerical data in Python, and it’s at the core of the scientific Python and PyData ecosystems. NumPy users include everyone from beginning coders to experienced researchers doing state-of-the-art scientific and industrial research and development. The NumPy API is used extensively in Pandas, SciPy, Matplotlib, scikit-learn, scikit-image and most other data science and scientific Python packages</a:t>
            </a:r>
            <a:r>
              <a:rPr lang="en-US" sz="22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lnSpc>
                <a:spcPct val="110000"/>
              </a:lnSpc>
              <a:buNone/>
            </a:pPr>
            <a:r>
              <a:rPr lang="en-US" sz="2400" b="1" dirty="0">
                <a:latin typeface="Times New Roman" panose="02020603050405020304" pitchFamily="18" charset="0"/>
                <a:cs typeface="Times New Roman" panose="02020603050405020304" pitchFamily="18" charset="0"/>
              </a:rPr>
              <a:t>PANDAS:</a:t>
            </a:r>
          </a:p>
          <a:p>
            <a:pPr marL="0" indent="0">
              <a:lnSpc>
                <a:spcPct val="100000"/>
              </a:lnSpc>
              <a:spcBef>
                <a:spcPts val="0"/>
              </a:spcBef>
              <a:buNone/>
            </a:pPr>
            <a:r>
              <a:rPr lang="en-US" sz="2000" dirty="0">
                <a:latin typeface="Times New Roman" panose="02020603050405020304" pitchFamily="18" charset="0"/>
                <a:cs typeface="Times New Roman" panose="02020603050405020304" pitchFamily="18" charset="0"/>
              </a:rPr>
              <a:t>Pandas is mainly used for data analysis and associated manipulation of tabular data in Data Frames. Pandas allows importing data from various file formats such as comma-separated values, JSON, Parquet, SQL database tables or queries, and Microsoft Excel. Pandas allows various data manipulation operations such as merging, reshaping, selecting, as well as data cleaning, and data wrangling features. The development of pandas introduced into Python many comparable features of working with Data Frames that were established in the R programming language. The pandas library is built upon another library, NumPy, which is oriented to efficiently working with arrays instead of the features of working on Data Frames</a:t>
            </a:r>
          </a:p>
        </p:txBody>
      </p:sp>
    </p:spTree>
    <p:extLst>
      <p:ext uri="{BB962C8B-B14F-4D97-AF65-F5344CB8AC3E}">
        <p14:creationId xmlns:p14="http://schemas.microsoft.com/office/powerpoint/2010/main" val="422194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ED58809-915B-3836-50F4-4B80E9D3CBAA}"/>
              </a:ext>
            </a:extLst>
          </p:cNvPr>
          <p:cNvSpPr>
            <a:spLocks noGrp="1"/>
          </p:cNvSpPr>
          <p:nvPr>
            <p:ph idx="1"/>
          </p:nvPr>
        </p:nvSpPr>
        <p:spPr>
          <a:xfrm>
            <a:off x="385572" y="292608"/>
            <a:ext cx="11420856" cy="6272784"/>
          </a:xfrm>
        </p:spPr>
        <p:txBody>
          <a:bodyPr anchor="ctr">
            <a:normAutofit fontScale="92500" lnSpcReduction="10000"/>
          </a:bodyPr>
          <a:lstStyle/>
          <a:p>
            <a:pPr marL="0" indent="0">
              <a:buNone/>
            </a:pPr>
            <a:r>
              <a:rPr lang="en-US" sz="2600" b="1" dirty="0">
                <a:latin typeface="Times New Roman" panose="02020603050405020304" pitchFamily="18" charset="0"/>
                <a:cs typeface="Times New Roman" panose="02020603050405020304" pitchFamily="18" charset="0"/>
              </a:rPr>
              <a:t>RE: </a:t>
            </a:r>
            <a:r>
              <a:rPr lang="en-US" sz="2400" dirty="0">
                <a:latin typeface="Times New Roman" panose="02020603050405020304" pitchFamily="18" charset="0"/>
                <a:cs typeface="Times New Roman" panose="02020603050405020304" pitchFamily="18" charset="0"/>
              </a:rPr>
              <a:t>This module provides regular expression matching operations similar to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those found in Perl. </a:t>
            </a:r>
          </a:p>
          <a:p>
            <a:pPr marL="0" indent="0">
              <a:buNone/>
            </a:pPr>
            <a:r>
              <a:rPr lang="en-US" sz="2400" dirty="0">
                <a:latin typeface="Times New Roman" panose="02020603050405020304" pitchFamily="18" charset="0"/>
                <a:cs typeface="Times New Roman" panose="02020603050405020304" pitchFamily="18" charset="0"/>
              </a:rPr>
              <a:t> Both patterns and strings to be searched can be Unicode strings (str) as well as 8-bit strings (bytes).      However, Unicode strings and 8-bit strings cannot be mixed: that is, you cannot match a Unicode  string with a byte pattern or vice-versa; similarly, when asking for a substitution, the replacement  string must be of the same type as both the pattern and the search string</a:t>
            </a:r>
            <a:r>
              <a:rPr lang="en-US" sz="2400" dirty="0"/>
              <a:t>.</a:t>
            </a:r>
          </a:p>
          <a:p>
            <a:pPr marL="0" indent="0">
              <a:buNone/>
            </a:pPr>
            <a:endParaRPr lang="en-US" sz="2400" dirty="0"/>
          </a:p>
          <a:p>
            <a:pPr marL="0" indent="0" algn="just">
              <a:buNone/>
            </a:pPr>
            <a:r>
              <a:rPr lang="en-US" sz="2600" b="1" dirty="0">
                <a:latin typeface="Times New Roman" panose="02020603050405020304" pitchFamily="18" charset="0"/>
                <a:cs typeface="Times New Roman" panose="02020603050405020304" pitchFamily="18" charset="0"/>
              </a:rPr>
              <a:t>NLTK: </a:t>
            </a:r>
            <a:r>
              <a:rPr lang="en-US" sz="2400" dirty="0">
                <a:latin typeface="Times New Roman" panose="02020603050405020304" pitchFamily="18" charset="0"/>
                <a:cs typeface="Times New Roman" panose="02020603050405020304" pitchFamily="18" charset="0"/>
              </a:rPr>
              <a:t>The Natural Language Toolkit (NLTK) is a platform used for building Python programs   that work with human language data for applying in statistical natural language processing (NLP).   It contains text processing libraries for tokenization, parsing, classification, stemming, tagging and     semantic reasoning. It also includes graphical demonstrations and sample data sets as well as accompanied by a cook book and a book which explains the principles behind the underlying language processing tasks that NLTK supports.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600" b="1" dirty="0">
                <a:latin typeface="Times New Roman" panose="02020603050405020304" pitchFamily="18" charset="0"/>
                <a:cs typeface="Times New Roman" panose="02020603050405020304" pitchFamily="18" charset="0"/>
              </a:rPr>
              <a:t>Sklearn:</a:t>
            </a:r>
            <a:r>
              <a:rPr lang="en-US" sz="2400" dirty="0">
                <a:latin typeface="Times New Roman" panose="02020603050405020304" pitchFamily="18" charset="0"/>
                <a:cs typeface="Times New Roman" panose="02020603050405020304" pitchFamily="18" charset="0"/>
              </a:rPr>
              <a:t>Scikit-learn (Sklearn) is the most useful and robust library for machine learning in Python. It provides a selection of efficient tools for machine learning and statistical modeling including classification, regression, clustering and dimensionality reduction via a consistence interface in Python. This library, which is largely written in Python, is built upon NumPy, SciPy and Matplotlib. Scikit-learn is an open-source Python library that implements a range of machine learning, pre-processing, cross-validation, and visualization algorithms using a unified interface.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367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AA9D-548E-16E5-A8BF-DAD635AFDBDF}"/>
              </a:ext>
            </a:extLst>
          </p:cNvPr>
          <p:cNvSpPr>
            <a:spLocks noGrp="1"/>
          </p:cNvSpPr>
          <p:nvPr>
            <p:ph type="title"/>
          </p:nvPr>
        </p:nvSpPr>
        <p:spPr>
          <a:xfrm>
            <a:off x="451104" y="0"/>
            <a:ext cx="10515600" cy="841506"/>
          </a:xfrm>
        </p:spPr>
        <p:txBody>
          <a:bodyPr>
            <a:normAutofit/>
          </a:bodyPr>
          <a:lstStyle/>
          <a:p>
            <a:r>
              <a:rPr lang="en-IN" sz="3600" b="1" u="sng" dirty="0">
                <a:latin typeface="Times New Roman" panose="02020603050405020304" pitchFamily="18" charset="0"/>
                <a:cs typeface="Times New Roman" panose="02020603050405020304" pitchFamily="18" charset="0"/>
              </a:rPr>
              <a:t>ALGORITHM</a:t>
            </a:r>
            <a:r>
              <a:rPr lang="en-IN" sz="3600" u="sng"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&amp;</a:t>
            </a:r>
            <a:r>
              <a:rPr lang="en-IN" sz="3600" u="sng"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DEPLOYMENT</a:t>
            </a:r>
            <a:r>
              <a:rPr lang="en-IN" sz="3600" b="1" dirty="0">
                <a:latin typeface="Times New Roman" panose="02020603050405020304" pitchFamily="18" charset="0"/>
                <a:cs typeface="Times New Roman" panose="02020603050405020304" pitchFamily="18" charset="0"/>
              </a:rPr>
              <a:t> :</a:t>
            </a:r>
            <a:endParaRPr lang="en-IN" sz="36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21BD1E-DA82-0966-F195-73EE11FD60AE}"/>
              </a:ext>
            </a:extLst>
          </p:cNvPr>
          <p:cNvSpPr>
            <a:spLocks noGrp="1"/>
          </p:cNvSpPr>
          <p:nvPr>
            <p:ph idx="1"/>
          </p:nvPr>
        </p:nvSpPr>
        <p:spPr>
          <a:xfrm>
            <a:off x="701040" y="771112"/>
            <a:ext cx="11039856" cy="6086888"/>
          </a:xfrm>
        </p:spPr>
        <p:txBody>
          <a:bodyPr anchor="ctr">
            <a:normAutofit fontScale="92500" lnSpcReduction="20000"/>
          </a:bodyPr>
          <a:lstStyle/>
          <a:p>
            <a:pPr marL="0" indent="0">
              <a:lnSpc>
                <a:spcPct val="120000"/>
              </a:lnSpc>
              <a:buNone/>
            </a:pPr>
            <a:r>
              <a:rPr lang="en-IN" sz="3000" b="1" dirty="0">
                <a:latin typeface="Times New Roman" panose="02020603050405020304" pitchFamily="18" charset="0"/>
                <a:cs typeface="Times New Roman" panose="02020603050405020304" pitchFamily="18" charset="0"/>
              </a:rPr>
              <a:t>Algorithms</a:t>
            </a:r>
          </a:p>
          <a:p>
            <a:pPr marL="0" indent="0">
              <a:lnSpc>
                <a:spcPct val="120000"/>
              </a:lnSpc>
              <a:buNone/>
            </a:pPr>
            <a:r>
              <a:rPr lang="en-IN" u="sng" dirty="0"/>
              <a:t>1.</a:t>
            </a:r>
            <a:r>
              <a:rPr lang="en-IN" u="sng" dirty="0">
                <a:latin typeface="Times New Roman" panose="02020603050405020304" pitchFamily="18" charset="0"/>
                <a:cs typeface="Times New Roman" panose="02020603050405020304" pitchFamily="18" charset="0"/>
              </a:rPr>
              <a:t>Supervised Learning:</a:t>
            </a:r>
          </a:p>
          <a:p>
            <a:pPr marL="0" indent="0">
              <a:buNone/>
            </a:pPr>
            <a:r>
              <a:rPr lang="en-IN" sz="2400" dirty="0"/>
              <a:t>    </a:t>
            </a:r>
            <a:r>
              <a:rPr lang="en-IN" sz="2400" dirty="0">
                <a:latin typeface="Times New Roman" panose="02020603050405020304" pitchFamily="18" charset="0"/>
                <a:cs typeface="Times New Roman" panose="02020603050405020304" pitchFamily="18" charset="0"/>
              </a:rPr>
              <a:t>- Logistic Regression</a:t>
            </a:r>
          </a:p>
          <a:p>
            <a:pPr marL="0" indent="0">
              <a:buNone/>
            </a:pPr>
            <a:r>
              <a:rPr lang="en-IN" sz="2400" dirty="0">
                <a:latin typeface="Times New Roman" panose="02020603050405020304" pitchFamily="18" charset="0"/>
                <a:cs typeface="Times New Roman" panose="02020603050405020304" pitchFamily="18" charset="0"/>
              </a:rPr>
              <a:t>    - Decision Trees</a:t>
            </a:r>
          </a:p>
          <a:p>
            <a:pPr marL="0" indent="0">
              <a:buNone/>
            </a:pPr>
            <a:r>
              <a:rPr lang="en-IN" sz="2400" dirty="0">
                <a:latin typeface="Times New Roman" panose="02020603050405020304" pitchFamily="18" charset="0"/>
                <a:cs typeface="Times New Roman" panose="02020603050405020304" pitchFamily="18" charset="0"/>
              </a:rPr>
              <a:t>    - Random Forest</a:t>
            </a:r>
          </a:p>
          <a:p>
            <a:pPr marL="0" indent="0">
              <a:buNone/>
            </a:pPr>
            <a:r>
              <a:rPr lang="en-IN" sz="2400" dirty="0">
                <a:latin typeface="Times New Roman" panose="02020603050405020304" pitchFamily="18" charset="0"/>
                <a:cs typeface="Times New Roman" panose="02020603050405020304" pitchFamily="18" charset="0"/>
              </a:rPr>
              <a:t>    - Support vector Machines(SVM)</a:t>
            </a:r>
          </a:p>
          <a:p>
            <a:pPr marL="0" indent="0">
              <a:lnSpc>
                <a:spcPct val="120000"/>
              </a:lnSpc>
              <a:buNone/>
            </a:pPr>
            <a:r>
              <a:rPr lang="en-IN" u="sng" dirty="0">
                <a:latin typeface="Times New Roman" panose="02020603050405020304" pitchFamily="18" charset="0"/>
                <a:cs typeface="Times New Roman" panose="02020603050405020304" pitchFamily="18" charset="0"/>
              </a:rPr>
              <a:t>2.Deep Learning:</a:t>
            </a:r>
          </a:p>
          <a:p>
            <a:pPr marL="0" indent="0">
              <a:buNone/>
            </a:pPr>
            <a:r>
              <a:rPr lang="en-IN" sz="2400" dirty="0">
                <a:latin typeface="Times New Roman" panose="02020603050405020304" pitchFamily="18" charset="0"/>
                <a:cs typeface="Times New Roman" panose="02020603050405020304" pitchFamily="18" charset="0"/>
              </a:rPr>
              <a:t>    - Convolutional Neural Network(CNN)</a:t>
            </a:r>
          </a:p>
          <a:p>
            <a:pPr marL="0" indent="0">
              <a:buNone/>
            </a:pPr>
            <a:r>
              <a:rPr lang="en-IN" sz="2400" dirty="0">
                <a:latin typeface="Times New Roman" panose="02020603050405020304" pitchFamily="18" charset="0"/>
                <a:cs typeface="Times New Roman" panose="02020603050405020304" pitchFamily="18" charset="0"/>
              </a:rPr>
              <a:t>    - Recurrent Neural Networks(RNN)</a:t>
            </a:r>
          </a:p>
          <a:p>
            <a:pPr marL="0" indent="0">
              <a:buNone/>
            </a:pPr>
            <a:r>
              <a:rPr lang="en-IN" sz="2400" dirty="0">
                <a:latin typeface="Times New Roman" panose="02020603050405020304" pitchFamily="18" charset="0"/>
                <a:cs typeface="Times New Roman" panose="02020603050405020304" pitchFamily="18" charset="0"/>
              </a:rPr>
              <a:t>    - Long short-Term Memory(LSTM) Networks</a:t>
            </a:r>
          </a:p>
          <a:p>
            <a:pPr marL="0" indent="0">
              <a:buNone/>
            </a:pPr>
            <a:r>
              <a:rPr lang="en-IN" sz="2400" dirty="0">
                <a:latin typeface="Times New Roman" panose="02020603050405020304" pitchFamily="18" charset="0"/>
                <a:cs typeface="Times New Roman" panose="02020603050405020304" pitchFamily="18" charset="0"/>
              </a:rPr>
              <a:t>    - Transformers</a:t>
            </a:r>
          </a:p>
          <a:p>
            <a:pPr marL="0" indent="0">
              <a:lnSpc>
                <a:spcPct val="120000"/>
              </a:lnSpc>
              <a:buNone/>
            </a:pPr>
            <a:r>
              <a:rPr lang="en-IN" u="sng" dirty="0"/>
              <a:t>3.</a:t>
            </a:r>
            <a:r>
              <a:rPr lang="en-IN" u="sng" dirty="0">
                <a:latin typeface="Times New Roman" panose="02020603050405020304" pitchFamily="18" charset="0"/>
                <a:cs typeface="Times New Roman" panose="02020603050405020304" pitchFamily="18" charset="0"/>
              </a:rPr>
              <a:t>Unsupervised Learning:</a:t>
            </a:r>
          </a:p>
          <a:p>
            <a:pPr marL="0" indent="0">
              <a:buNone/>
            </a:pPr>
            <a:r>
              <a:rPr lang="en-IN" sz="2400" dirty="0">
                <a:latin typeface="Times New Roman" panose="02020603050405020304" pitchFamily="18" charset="0"/>
                <a:cs typeface="Times New Roman" panose="02020603050405020304" pitchFamily="18" charset="0"/>
              </a:rPr>
              <a:t>    - Clustering Algorithms(e . g: K-Means , Hierarchical clustering)</a:t>
            </a:r>
          </a:p>
          <a:p>
            <a:pPr marL="0" indent="0">
              <a:buNone/>
            </a:pPr>
            <a:r>
              <a:rPr lang="en-IN" sz="2400" dirty="0">
                <a:latin typeface="Times New Roman" panose="02020603050405020304" pitchFamily="18" charset="0"/>
                <a:cs typeface="Times New Roman" panose="02020603050405020304" pitchFamily="18" charset="0"/>
              </a:rPr>
              <a:t>    - Dimensionality Reduction Algorithms(e . g: PCA , t – SNE)</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308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5FEC7-CAA7-6E71-D5F6-4CF9ECBC10FE}"/>
              </a:ext>
            </a:extLst>
          </p:cNvPr>
          <p:cNvSpPr>
            <a:spLocks noGrp="1"/>
          </p:cNvSpPr>
          <p:nvPr>
            <p:ph idx="1"/>
          </p:nvPr>
        </p:nvSpPr>
        <p:spPr>
          <a:xfrm>
            <a:off x="301061" y="0"/>
            <a:ext cx="11425286" cy="6858000"/>
          </a:xfrm>
        </p:spPr>
        <p:txBody>
          <a:bodyPr anchor="ctr">
            <a:normAutofit/>
          </a:bodyPr>
          <a:lstStyle/>
          <a:p>
            <a:pPr marL="0" indent="0">
              <a:buNone/>
            </a:pPr>
            <a:r>
              <a:rPr lang="en-IN" b="1" dirty="0">
                <a:latin typeface="Times New Roman" panose="02020603050405020304" pitchFamily="18" charset="0"/>
                <a:cs typeface="Times New Roman" panose="02020603050405020304" pitchFamily="18" charset="0"/>
              </a:rPr>
              <a:t>DEPLOYMENT:</a:t>
            </a:r>
          </a:p>
          <a:p>
            <a:pPr marL="0" indent="0">
              <a:lnSpc>
                <a:spcPct val="100000"/>
              </a:lnSpc>
              <a:buNone/>
            </a:pPr>
            <a:r>
              <a:rPr lang="en-IN" sz="2600" u="sng" dirty="0">
                <a:latin typeface="Times New Roman" panose="02020603050405020304" pitchFamily="18" charset="0"/>
                <a:cs typeface="Times New Roman" panose="02020603050405020304" pitchFamily="18" charset="0"/>
              </a:rPr>
              <a:t>1.Web Application:</a:t>
            </a:r>
          </a:p>
          <a:p>
            <a:pPr marL="0" indent="0" algn="just">
              <a:lnSpc>
                <a:spcPct val="100000"/>
              </a:lnSpc>
              <a:buNone/>
            </a:pPr>
            <a:r>
              <a:rPr lang="en-IN" sz="2400" dirty="0">
                <a:latin typeface="Times New Roman" panose="02020603050405020304" pitchFamily="18" charset="0"/>
                <a:cs typeface="Times New Roman" panose="02020603050405020304" pitchFamily="18" charset="0"/>
              </a:rPr>
              <a:t>    Build a web application that allows users to input new articles or URLs for fake news</a:t>
            </a:r>
          </a:p>
          <a:p>
            <a:pPr marL="0" indent="0" algn="just">
              <a:lnSpc>
                <a:spcPct val="100000"/>
              </a:lnSpc>
              <a:spcBef>
                <a:spcPts val="0"/>
              </a:spcBef>
              <a:buNone/>
            </a:pPr>
            <a:r>
              <a:rPr lang="en-IN" sz="2400" dirty="0">
                <a:latin typeface="Times New Roman" panose="02020603050405020304" pitchFamily="18" charset="0"/>
                <a:cs typeface="Times New Roman" panose="02020603050405020304" pitchFamily="18" charset="0"/>
              </a:rPr>
              <a:t>    detection.</a:t>
            </a:r>
          </a:p>
          <a:p>
            <a:pPr algn="just">
              <a:lnSpc>
                <a:spcPct val="100000"/>
              </a:lnSpc>
            </a:pPr>
            <a:r>
              <a:rPr lang="en-IN" sz="2400" dirty="0">
                <a:latin typeface="Times New Roman" panose="02020603050405020304" pitchFamily="18" charset="0"/>
                <a:cs typeface="Times New Roman" panose="02020603050405020304" pitchFamily="18" charset="0"/>
              </a:rPr>
              <a:t>Use a frontend framework like React , Angular, or Vue </a:t>
            </a:r>
            <a:r>
              <a:rPr lang="en-IN" sz="2400" dirty="0" err="1">
                <a:latin typeface="Times New Roman" panose="02020603050405020304" pitchFamily="18" charset="0"/>
                <a:cs typeface="Times New Roman" panose="02020603050405020304" pitchFamily="18" charset="0"/>
              </a:rPr>
              <a:t>js</a:t>
            </a:r>
            <a:r>
              <a:rPr lang="en-IN" sz="2400" dirty="0">
                <a:latin typeface="Times New Roman" panose="02020603050405020304" pitchFamily="18" charset="0"/>
                <a:cs typeface="Times New Roman" panose="02020603050405020304" pitchFamily="18" charset="0"/>
              </a:rPr>
              <a:t> , and backend framework like</a:t>
            </a:r>
          </a:p>
          <a:p>
            <a:pPr marL="0" indent="0" algn="just">
              <a:lnSpc>
                <a:spcPct val="100000"/>
              </a:lnSpc>
              <a:spcBef>
                <a:spcPts val="0"/>
              </a:spcBef>
              <a:buNone/>
            </a:pPr>
            <a:r>
              <a:rPr lang="en-IN" sz="2400" dirty="0">
                <a:latin typeface="Times New Roman" panose="02020603050405020304" pitchFamily="18" charset="0"/>
                <a:cs typeface="Times New Roman" panose="02020603050405020304" pitchFamily="18" charset="0"/>
              </a:rPr>
              <a:t>    flask , Django , or Node.js.</a:t>
            </a:r>
          </a:p>
          <a:p>
            <a:pPr marL="0" indent="0">
              <a:buNone/>
            </a:pPr>
            <a:r>
              <a:rPr lang="en-IN" sz="2600" u="sng" dirty="0">
                <a:latin typeface="Times New Roman" panose="02020603050405020304" pitchFamily="18" charset="0"/>
                <a:cs typeface="Times New Roman" panose="02020603050405020304" pitchFamily="18" charset="0"/>
              </a:rPr>
              <a:t>2. Browser Extension: </a:t>
            </a:r>
          </a:p>
          <a:p>
            <a:pPr marL="0" indent="0" algn="just">
              <a:buNone/>
            </a:pPr>
            <a:r>
              <a:rPr lang="en-IN" sz="2400" dirty="0">
                <a:latin typeface="Times New Roman" panose="02020603050405020304" pitchFamily="18" charset="0"/>
                <a:cs typeface="Times New Roman" panose="02020603050405020304" pitchFamily="18" charset="0"/>
              </a:rPr>
              <a:t>    Develop a browser extension that detects fake news on websites and social media</a:t>
            </a:r>
          </a:p>
          <a:p>
            <a:pPr marL="0" indent="0" algn="just">
              <a:spcBef>
                <a:spcPts val="0"/>
              </a:spcBef>
              <a:buNone/>
            </a:pPr>
            <a:r>
              <a:rPr lang="en-IN" sz="2400" dirty="0">
                <a:latin typeface="Times New Roman" panose="02020603050405020304" pitchFamily="18" charset="0"/>
                <a:cs typeface="Times New Roman" panose="02020603050405020304" pitchFamily="18" charset="0"/>
              </a:rPr>
              <a:t>    platforms.</a:t>
            </a:r>
          </a:p>
          <a:p>
            <a:pPr algn="just"/>
            <a:r>
              <a:rPr lang="en-IN" sz="2400" dirty="0">
                <a:latin typeface="Times New Roman" panose="02020603050405020304" pitchFamily="18" charset="0"/>
                <a:cs typeface="Times New Roman" panose="02020603050405020304" pitchFamily="18" charset="0"/>
              </a:rPr>
              <a:t>Use a framework like Chrome Extension or Firefox Add – on</a:t>
            </a:r>
          </a:p>
          <a:p>
            <a:pPr marL="0" indent="0">
              <a:buNone/>
            </a:pPr>
            <a:r>
              <a:rPr lang="en-IN" sz="2600" u="sng" dirty="0">
                <a:latin typeface="Times New Roman" panose="02020603050405020304" pitchFamily="18" charset="0"/>
                <a:cs typeface="Times New Roman" panose="02020603050405020304" pitchFamily="18" charset="0"/>
              </a:rPr>
              <a:t>3. API-based Deployment:  </a:t>
            </a:r>
          </a:p>
          <a:p>
            <a:pPr marL="0" indent="0" algn="just">
              <a:buNone/>
            </a:pPr>
            <a:r>
              <a:rPr lang="en-IN" sz="2400" dirty="0">
                <a:latin typeface="Times New Roman" panose="02020603050405020304" pitchFamily="18" charset="0"/>
                <a:cs typeface="Times New Roman" panose="02020603050405020304" pitchFamily="18" charset="0"/>
              </a:rPr>
              <a:t>    Develop  a RESTful API that provides fake news detection capabilities to other</a:t>
            </a:r>
          </a:p>
          <a:p>
            <a:pPr marL="0" indent="0" algn="just">
              <a:spcBef>
                <a:spcPts val="0"/>
              </a:spcBef>
              <a:buNone/>
            </a:pPr>
            <a:r>
              <a:rPr lang="en-IN" sz="2400" dirty="0">
                <a:latin typeface="Times New Roman" panose="02020603050405020304" pitchFamily="18" charset="0"/>
                <a:cs typeface="Times New Roman" panose="02020603050405020304" pitchFamily="18" charset="0"/>
              </a:rPr>
              <a:t>    application. </a:t>
            </a:r>
          </a:p>
          <a:p>
            <a:pPr algn="just"/>
            <a:r>
              <a:rPr lang="en-IN" sz="2400" dirty="0">
                <a:latin typeface="Times New Roman" panose="02020603050405020304" pitchFamily="18" charset="0"/>
                <a:cs typeface="Times New Roman" panose="02020603050405020304" pitchFamily="18" charset="0"/>
              </a:rPr>
              <a:t>Use a framework like Flask , Django , or Node.js.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66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688</TotalTime>
  <Words>1650</Words>
  <Application>Microsoft Office PowerPoint</Application>
  <PresentationFormat>Widescreen</PresentationFormat>
  <Paragraphs>89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Calibri Light</vt:lpstr>
      <vt:lpstr>Times New Roman</vt:lpstr>
      <vt:lpstr>Office Theme</vt:lpstr>
      <vt:lpstr>FAKE NEWS DETECTION USING MACHINE LEARNING</vt:lpstr>
      <vt:lpstr> OUTLINE </vt:lpstr>
      <vt:lpstr>PROBLEM STATEMENT :</vt:lpstr>
      <vt:lpstr>PROPOSED SYSTEM :</vt:lpstr>
      <vt:lpstr>SYSTEM APPROACH</vt:lpstr>
      <vt:lpstr>Library Required To Build The Model :</vt:lpstr>
      <vt:lpstr>PowerPoint Presentation</vt:lpstr>
      <vt:lpstr>ALGORITHM &amp; DEPLOYMENT :</vt:lpstr>
      <vt:lpstr>PowerPoint Presentation</vt:lpstr>
      <vt:lpstr>RESULT:</vt:lpstr>
      <vt:lpstr>CONCLUSION:</vt:lpstr>
      <vt:lpstr>FUTURE SCOPE:</vt:lpstr>
      <vt:lpstr>REFERENCES:</vt:lpstr>
      <vt:lpstr>COURSE CERTIFICATE 1:</vt:lpstr>
      <vt:lpstr>COURSE CERTIFICATE 2:</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MACHINE LEARNING</dc:title>
  <dc:creator>Kuruva Rajendra</dc:creator>
  <cp:lastModifiedBy>Kuruva Rajendra</cp:lastModifiedBy>
  <cp:revision>4</cp:revision>
  <dcterms:created xsi:type="dcterms:W3CDTF">2024-06-29T16:37:13Z</dcterms:created>
  <dcterms:modified xsi:type="dcterms:W3CDTF">2024-06-30T16:30:34Z</dcterms:modified>
</cp:coreProperties>
</file>