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3" r:id="rId6"/>
    <p:sldId id="273" r:id="rId7"/>
    <p:sldId id="274" r:id="rId8"/>
    <p:sldId id="275" r:id="rId9"/>
    <p:sldId id="259" r:id="rId10"/>
    <p:sldId id="276" r:id="rId11"/>
    <p:sldId id="277" r:id="rId12"/>
    <p:sldId id="278" r:id="rId13"/>
    <p:sldId id="279" r:id="rId14"/>
    <p:sldId id="264" r:id="rId15"/>
    <p:sldId id="262" r:id="rId16"/>
    <p:sldId id="266" r:id="rId17"/>
    <p:sldId id="267" r:id="rId18"/>
    <p:sldId id="268" r:id="rId19"/>
    <p:sldId id="269" r:id="rId20"/>
    <p:sldId id="265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C2B56-468F-4720-9122-D4464B23059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F84A0A6-1FCD-482D-988C-80AAF1197B37}">
      <dgm:prSet custT="1"/>
      <dgm:spPr/>
      <dgm:t>
        <a:bodyPr/>
        <a:lstStyle/>
        <a:p>
          <a:r>
            <a:rPr lang="ru-RU" sz="4000" b="0" i="0" baseline="0" dirty="0" err="1"/>
            <a:t>datetime</a:t>
          </a:r>
          <a:r>
            <a:rPr lang="ru-RU" sz="4000" b="0" i="0" baseline="0" dirty="0"/>
            <a:t>: дата и время</a:t>
          </a:r>
          <a:endParaRPr lang="en-US" sz="4000" dirty="0"/>
        </a:p>
      </dgm:t>
    </dgm:pt>
    <dgm:pt modelId="{03B47560-58B9-4487-8432-DBEF32F14F3C}" type="parTrans" cxnId="{6B81F7DA-9DDC-47E2-88F5-4C3D319F2B8B}">
      <dgm:prSet/>
      <dgm:spPr/>
      <dgm:t>
        <a:bodyPr/>
        <a:lstStyle/>
        <a:p>
          <a:endParaRPr lang="en-US"/>
        </a:p>
      </dgm:t>
    </dgm:pt>
    <dgm:pt modelId="{CD85C8A5-D23B-410A-A450-15C0F2FBF545}" type="sibTrans" cxnId="{6B81F7DA-9DDC-47E2-88F5-4C3D319F2B8B}">
      <dgm:prSet/>
      <dgm:spPr/>
      <dgm:t>
        <a:bodyPr/>
        <a:lstStyle/>
        <a:p>
          <a:endParaRPr lang="en-US"/>
        </a:p>
      </dgm:t>
    </dgm:pt>
    <dgm:pt modelId="{496920C8-F45F-4310-943B-28BF9AFFC3E9}">
      <dgm:prSet custT="1"/>
      <dgm:spPr/>
      <dgm:t>
        <a:bodyPr/>
        <a:lstStyle/>
        <a:p>
          <a:r>
            <a:rPr lang="ru-RU" sz="3600" b="0" i="0" baseline="0" dirty="0" err="1"/>
            <a:t>price</a:t>
          </a:r>
          <a:r>
            <a:rPr lang="ru-RU" sz="3600" b="0" i="0" baseline="0" dirty="0"/>
            <a:t>: цена </a:t>
          </a:r>
          <a:r>
            <a:rPr lang="ru-RU" sz="3600" b="0" i="0" baseline="0" dirty="0" err="1"/>
            <a:t>Bitcoin</a:t>
          </a:r>
          <a:endParaRPr lang="en-US" sz="3600" dirty="0"/>
        </a:p>
      </dgm:t>
    </dgm:pt>
    <dgm:pt modelId="{C744AF25-F450-4F0B-BA51-B2DAF57EFE1C}" type="parTrans" cxnId="{C2C3A18F-420A-4546-8522-D7BB51449E43}">
      <dgm:prSet/>
      <dgm:spPr/>
      <dgm:t>
        <a:bodyPr/>
        <a:lstStyle/>
        <a:p>
          <a:endParaRPr lang="en-US"/>
        </a:p>
      </dgm:t>
    </dgm:pt>
    <dgm:pt modelId="{C6518195-EFA3-4811-B860-F2FA5A9CEEDA}" type="sibTrans" cxnId="{C2C3A18F-420A-4546-8522-D7BB51449E43}">
      <dgm:prSet/>
      <dgm:spPr/>
      <dgm:t>
        <a:bodyPr/>
        <a:lstStyle/>
        <a:p>
          <a:endParaRPr lang="en-US"/>
        </a:p>
      </dgm:t>
    </dgm:pt>
    <dgm:pt modelId="{BA4909F0-C64C-4363-84FB-F88AAE68C575}">
      <dgm:prSet custT="1"/>
      <dgm:spPr/>
      <dgm:t>
        <a:bodyPr/>
        <a:lstStyle/>
        <a:p>
          <a:r>
            <a:rPr lang="ru-RU" sz="4000" b="0" i="0" baseline="0" dirty="0" err="1"/>
            <a:t>market_caps</a:t>
          </a:r>
          <a:r>
            <a:rPr lang="ru-RU" sz="4000" b="0" i="0" baseline="0" dirty="0"/>
            <a:t>: рыночная капитализация</a:t>
          </a:r>
          <a:endParaRPr lang="en-US" sz="4000" dirty="0"/>
        </a:p>
      </dgm:t>
    </dgm:pt>
    <dgm:pt modelId="{C7A0BCD3-852E-4A6D-9BAA-3F6CF0B591EF}" type="parTrans" cxnId="{A53CCBEC-00EB-4A21-AD65-BF0CBB378EB3}">
      <dgm:prSet/>
      <dgm:spPr/>
      <dgm:t>
        <a:bodyPr/>
        <a:lstStyle/>
        <a:p>
          <a:endParaRPr lang="en-US"/>
        </a:p>
      </dgm:t>
    </dgm:pt>
    <dgm:pt modelId="{49B5F467-4663-4783-B3B9-3D8798A7723C}" type="sibTrans" cxnId="{A53CCBEC-00EB-4A21-AD65-BF0CBB378EB3}">
      <dgm:prSet/>
      <dgm:spPr/>
      <dgm:t>
        <a:bodyPr/>
        <a:lstStyle/>
        <a:p>
          <a:endParaRPr lang="en-US"/>
        </a:p>
      </dgm:t>
    </dgm:pt>
    <dgm:pt modelId="{50F4792A-22B2-4D60-9484-47DF488E1BFD}">
      <dgm:prSet custT="1"/>
      <dgm:spPr/>
      <dgm:t>
        <a:bodyPr/>
        <a:lstStyle/>
        <a:p>
          <a:r>
            <a:rPr lang="ru-RU" sz="4000" b="0" i="0" baseline="0" dirty="0" err="1"/>
            <a:t>total_volumes</a:t>
          </a:r>
          <a:r>
            <a:rPr lang="ru-RU" sz="4000" b="0" i="0" baseline="0" dirty="0"/>
            <a:t>: объемы торгов</a:t>
          </a:r>
          <a:endParaRPr lang="en-US" sz="4000" dirty="0"/>
        </a:p>
      </dgm:t>
    </dgm:pt>
    <dgm:pt modelId="{D68F5842-4A73-498D-BA02-79860B28D625}" type="parTrans" cxnId="{42CA4258-47D5-4B3A-9128-7E69FD6D733D}">
      <dgm:prSet/>
      <dgm:spPr/>
      <dgm:t>
        <a:bodyPr/>
        <a:lstStyle/>
        <a:p>
          <a:endParaRPr lang="en-US"/>
        </a:p>
      </dgm:t>
    </dgm:pt>
    <dgm:pt modelId="{C66B6371-45D3-47C7-8E99-BB711B00F3A4}" type="sibTrans" cxnId="{42CA4258-47D5-4B3A-9128-7E69FD6D733D}">
      <dgm:prSet/>
      <dgm:spPr/>
      <dgm:t>
        <a:bodyPr/>
        <a:lstStyle/>
        <a:p>
          <a:endParaRPr lang="en-US"/>
        </a:p>
      </dgm:t>
    </dgm:pt>
    <dgm:pt modelId="{F18D8EBB-1E53-4661-912F-C1D7752FFA57}" type="pres">
      <dgm:prSet presAssocID="{F05C2B56-468F-4720-9122-D4464B230591}" presName="linear" presStyleCnt="0">
        <dgm:presLayoutVars>
          <dgm:animLvl val="lvl"/>
          <dgm:resizeHandles val="exact"/>
        </dgm:presLayoutVars>
      </dgm:prSet>
      <dgm:spPr/>
    </dgm:pt>
    <dgm:pt modelId="{B64C8984-9957-4C55-B2E5-00297A155C87}" type="pres">
      <dgm:prSet presAssocID="{FF84A0A6-1FCD-482D-988C-80AAF1197B3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C63836-9BA4-424D-ADF3-6CFEA229829F}" type="pres">
      <dgm:prSet presAssocID="{CD85C8A5-D23B-410A-A450-15C0F2FBF545}" presName="spacer" presStyleCnt="0"/>
      <dgm:spPr/>
    </dgm:pt>
    <dgm:pt modelId="{DECD26A9-5BD4-4C41-999A-1198033E7E66}" type="pres">
      <dgm:prSet presAssocID="{496920C8-F45F-4310-943B-28BF9AFFC3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8FE777-B39E-4C7A-BEE8-4CE6DA9EC8AD}" type="pres">
      <dgm:prSet presAssocID="{C6518195-EFA3-4811-B860-F2FA5A9CEEDA}" presName="spacer" presStyleCnt="0"/>
      <dgm:spPr/>
    </dgm:pt>
    <dgm:pt modelId="{C39BBBE4-FD2F-4A8C-8940-C4C735B031E5}" type="pres">
      <dgm:prSet presAssocID="{BA4909F0-C64C-4363-84FB-F88AAE68C5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07DF3C-0753-40FF-8AAF-E59A44BDD7AA}" type="pres">
      <dgm:prSet presAssocID="{49B5F467-4663-4783-B3B9-3D8798A7723C}" presName="spacer" presStyleCnt="0"/>
      <dgm:spPr/>
    </dgm:pt>
    <dgm:pt modelId="{A6960C94-72BE-46B9-A67B-04087E05053B}" type="pres">
      <dgm:prSet presAssocID="{50F4792A-22B2-4D60-9484-47DF488E1B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998F03-0D97-4C5F-8AC1-80F59BB376E7}" type="presOf" srcId="{BA4909F0-C64C-4363-84FB-F88AAE68C575}" destId="{C39BBBE4-FD2F-4A8C-8940-C4C735B031E5}" srcOrd="0" destOrd="0" presId="urn:microsoft.com/office/officeart/2005/8/layout/vList2"/>
    <dgm:cxn modelId="{A0A18518-ED12-4070-A12F-A896C5F4C783}" type="presOf" srcId="{FF84A0A6-1FCD-482D-988C-80AAF1197B37}" destId="{B64C8984-9957-4C55-B2E5-00297A155C87}" srcOrd="0" destOrd="0" presId="urn:microsoft.com/office/officeart/2005/8/layout/vList2"/>
    <dgm:cxn modelId="{FE35EA63-BAF1-45B6-95EB-4F7DD2BF0B77}" type="presOf" srcId="{496920C8-F45F-4310-943B-28BF9AFFC3E9}" destId="{DECD26A9-5BD4-4C41-999A-1198033E7E66}" srcOrd="0" destOrd="0" presId="urn:microsoft.com/office/officeart/2005/8/layout/vList2"/>
    <dgm:cxn modelId="{38B95E74-D158-490D-9258-ECD82F72390F}" type="presOf" srcId="{F05C2B56-468F-4720-9122-D4464B230591}" destId="{F18D8EBB-1E53-4661-912F-C1D7752FFA57}" srcOrd="0" destOrd="0" presId="urn:microsoft.com/office/officeart/2005/8/layout/vList2"/>
    <dgm:cxn modelId="{42CA4258-47D5-4B3A-9128-7E69FD6D733D}" srcId="{F05C2B56-468F-4720-9122-D4464B230591}" destId="{50F4792A-22B2-4D60-9484-47DF488E1BFD}" srcOrd="3" destOrd="0" parTransId="{D68F5842-4A73-498D-BA02-79860B28D625}" sibTransId="{C66B6371-45D3-47C7-8E99-BB711B00F3A4}"/>
    <dgm:cxn modelId="{7603E989-BFDC-440C-B0E6-B4EA83BE6810}" type="presOf" srcId="{50F4792A-22B2-4D60-9484-47DF488E1BFD}" destId="{A6960C94-72BE-46B9-A67B-04087E05053B}" srcOrd="0" destOrd="0" presId="urn:microsoft.com/office/officeart/2005/8/layout/vList2"/>
    <dgm:cxn modelId="{C2C3A18F-420A-4546-8522-D7BB51449E43}" srcId="{F05C2B56-468F-4720-9122-D4464B230591}" destId="{496920C8-F45F-4310-943B-28BF9AFFC3E9}" srcOrd="1" destOrd="0" parTransId="{C744AF25-F450-4F0B-BA51-B2DAF57EFE1C}" sibTransId="{C6518195-EFA3-4811-B860-F2FA5A9CEEDA}"/>
    <dgm:cxn modelId="{6B81F7DA-9DDC-47E2-88F5-4C3D319F2B8B}" srcId="{F05C2B56-468F-4720-9122-D4464B230591}" destId="{FF84A0A6-1FCD-482D-988C-80AAF1197B37}" srcOrd="0" destOrd="0" parTransId="{03B47560-58B9-4487-8432-DBEF32F14F3C}" sibTransId="{CD85C8A5-D23B-410A-A450-15C0F2FBF545}"/>
    <dgm:cxn modelId="{A53CCBEC-00EB-4A21-AD65-BF0CBB378EB3}" srcId="{F05C2B56-468F-4720-9122-D4464B230591}" destId="{BA4909F0-C64C-4363-84FB-F88AAE68C575}" srcOrd="2" destOrd="0" parTransId="{C7A0BCD3-852E-4A6D-9BAA-3F6CF0B591EF}" sibTransId="{49B5F467-4663-4783-B3B9-3D8798A7723C}"/>
    <dgm:cxn modelId="{9DCEF9F0-4998-4A0E-AB4A-56AC25A1880A}" type="presParOf" srcId="{F18D8EBB-1E53-4661-912F-C1D7752FFA57}" destId="{B64C8984-9957-4C55-B2E5-00297A155C87}" srcOrd="0" destOrd="0" presId="urn:microsoft.com/office/officeart/2005/8/layout/vList2"/>
    <dgm:cxn modelId="{06F6FEAC-42A8-4E37-8C8A-BE5270278DCA}" type="presParOf" srcId="{F18D8EBB-1E53-4661-912F-C1D7752FFA57}" destId="{6FC63836-9BA4-424D-ADF3-6CFEA229829F}" srcOrd="1" destOrd="0" presId="urn:microsoft.com/office/officeart/2005/8/layout/vList2"/>
    <dgm:cxn modelId="{CE8A5E03-4DF9-4385-9F43-06000168FFD7}" type="presParOf" srcId="{F18D8EBB-1E53-4661-912F-C1D7752FFA57}" destId="{DECD26A9-5BD4-4C41-999A-1198033E7E66}" srcOrd="2" destOrd="0" presId="urn:microsoft.com/office/officeart/2005/8/layout/vList2"/>
    <dgm:cxn modelId="{2043519D-6266-4A88-94F0-A3177467C259}" type="presParOf" srcId="{F18D8EBB-1E53-4661-912F-C1D7752FFA57}" destId="{548FE777-B39E-4C7A-BEE8-4CE6DA9EC8AD}" srcOrd="3" destOrd="0" presId="urn:microsoft.com/office/officeart/2005/8/layout/vList2"/>
    <dgm:cxn modelId="{954D0169-AAFC-43C0-A43D-487E411A1E2D}" type="presParOf" srcId="{F18D8EBB-1E53-4661-912F-C1D7752FFA57}" destId="{C39BBBE4-FD2F-4A8C-8940-C4C735B031E5}" srcOrd="4" destOrd="0" presId="urn:microsoft.com/office/officeart/2005/8/layout/vList2"/>
    <dgm:cxn modelId="{3EE3FC26-25EC-4E46-A812-A106A223B252}" type="presParOf" srcId="{F18D8EBB-1E53-4661-912F-C1D7752FFA57}" destId="{2907DF3C-0753-40FF-8AAF-E59A44BDD7AA}" srcOrd="5" destOrd="0" presId="urn:microsoft.com/office/officeart/2005/8/layout/vList2"/>
    <dgm:cxn modelId="{BF46F343-11AC-4736-92FB-3C4CC49EBC0C}" type="presParOf" srcId="{F18D8EBB-1E53-4661-912F-C1D7752FFA57}" destId="{A6960C94-72BE-46B9-A67B-04087E0505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17C91-1F59-4E5A-B2CC-50B663B02B44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7014E80-98F8-472E-86AC-780E5B2FEF1B}">
      <dgm:prSet/>
      <dgm:spPr/>
      <dgm:t>
        <a:bodyPr/>
        <a:lstStyle/>
        <a:p>
          <a:r>
            <a:rPr lang="ru-RU" b="1" i="0" baseline="0"/>
            <a:t>Основны</a:t>
          </a:r>
          <a:r>
            <a:rPr lang="en-US" b="1" i="0" baseline="0"/>
            <a:t>a</a:t>
          </a:r>
          <a:r>
            <a:rPr lang="ru-RU" b="1" i="0" baseline="0"/>
            <a:t>е шаги:</a:t>
          </a:r>
          <a:endParaRPr lang="en-US"/>
        </a:p>
      </dgm:t>
    </dgm:pt>
    <dgm:pt modelId="{43BCE4DC-CE8D-4C0C-8011-E8973339EDCD}" type="parTrans" cxnId="{463A9103-C861-46A3-A44D-184A015EE9E7}">
      <dgm:prSet/>
      <dgm:spPr/>
      <dgm:t>
        <a:bodyPr/>
        <a:lstStyle/>
        <a:p>
          <a:endParaRPr lang="en-US"/>
        </a:p>
      </dgm:t>
    </dgm:pt>
    <dgm:pt modelId="{AD1DCB0C-804F-47B4-A444-AFD0A6A68671}" type="sibTrans" cxnId="{463A9103-C861-46A3-A44D-184A015EE9E7}">
      <dgm:prSet/>
      <dgm:spPr/>
      <dgm:t>
        <a:bodyPr/>
        <a:lstStyle/>
        <a:p>
          <a:endParaRPr lang="en-US"/>
        </a:p>
      </dgm:t>
    </dgm:pt>
    <dgm:pt modelId="{04B62076-A26E-499F-B9F8-B42FA8435BAA}">
      <dgm:prSet custT="1"/>
      <dgm:spPr/>
      <dgm:t>
        <a:bodyPr/>
        <a:lstStyle/>
        <a:p>
          <a:r>
            <a:rPr lang="ru-RU" sz="1800" b="1" i="0" baseline="0" dirty="0"/>
            <a:t>Удаление выбросов и масштабирование данных</a:t>
          </a:r>
          <a:r>
            <a:rPr lang="ru-RU" sz="1800" b="0" i="0" baseline="0" dirty="0"/>
            <a:t>:</a:t>
          </a:r>
          <a:endParaRPr lang="en-US" sz="1800" dirty="0"/>
        </a:p>
      </dgm:t>
    </dgm:pt>
    <dgm:pt modelId="{6048A297-D018-49ED-B4C5-F107018B782C}" type="parTrans" cxnId="{E4E36457-F56B-4865-838B-8080524DCE4E}">
      <dgm:prSet/>
      <dgm:spPr/>
      <dgm:t>
        <a:bodyPr/>
        <a:lstStyle/>
        <a:p>
          <a:endParaRPr lang="en-US"/>
        </a:p>
      </dgm:t>
    </dgm:pt>
    <dgm:pt modelId="{CA63E770-8884-4ED9-98A7-321FE0B8A902}" type="sibTrans" cxnId="{E4E36457-F56B-4865-838B-8080524DCE4E}">
      <dgm:prSet/>
      <dgm:spPr/>
      <dgm:t>
        <a:bodyPr/>
        <a:lstStyle/>
        <a:p>
          <a:endParaRPr lang="en-US"/>
        </a:p>
      </dgm:t>
    </dgm:pt>
    <dgm:pt modelId="{A094C175-40E3-4E32-B44B-33A964D8ADDF}">
      <dgm:prSet custT="1"/>
      <dgm:spPr/>
      <dgm:t>
        <a:bodyPr/>
        <a:lstStyle/>
        <a:p>
          <a:r>
            <a:rPr lang="ru-RU" sz="1600" b="0" i="0" baseline="0" dirty="0"/>
            <a:t>Применена логарифмическая трансформация для уменьшения влияния выбросов.</a:t>
          </a:r>
          <a:endParaRPr lang="en-US" sz="1600" dirty="0"/>
        </a:p>
      </dgm:t>
    </dgm:pt>
    <dgm:pt modelId="{3E734552-A80E-4A1E-A6E7-EC1A28913A9C}" type="parTrans" cxnId="{0FB0305F-6330-421E-9412-6F80F1BB1588}">
      <dgm:prSet/>
      <dgm:spPr/>
      <dgm:t>
        <a:bodyPr/>
        <a:lstStyle/>
        <a:p>
          <a:endParaRPr lang="en-US"/>
        </a:p>
      </dgm:t>
    </dgm:pt>
    <dgm:pt modelId="{A9C7ED61-9DC0-416C-BC07-EC98544555CD}" type="sibTrans" cxnId="{0FB0305F-6330-421E-9412-6F80F1BB1588}">
      <dgm:prSet/>
      <dgm:spPr/>
      <dgm:t>
        <a:bodyPr/>
        <a:lstStyle/>
        <a:p>
          <a:endParaRPr lang="en-US"/>
        </a:p>
      </dgm:t>
    </dgm:pt>
    <dgm:pt modelId="{07B06AE5-439E-4AD7-B4B9-E7E432F25682}">
      <dgm:prSet custT="1"/>
      <dgm:spPr/>
      <dgm:t>
        <a:bodyPr/>
        <a:lstStyle/>
        <a:p>
          <a:r>
            <a:rPr lang="ru-RU" sz="1600" b="0" i="0" baseline="0" dirty="0"/>
            <a:t>Данные нормализованы с помощью </a:t>
          </a:r>
          <a:r>
            <a:rPr lang="ru-RU" sz="1600" b="0" i="0" baseline="0" dirty="0" err="1"/>
            <a:t>MinMaxScaler</a:t>
          </a:r>
          <a:r>
            <a:rPr lang="ru-RU" sz="1600" b="0" i="0" baseline="0" dirty="0"/>
            <a:t> (приведены к диапазону от 0 до 1).</a:t>
          </a:r>
          <a:endParaRPr lang="en-US" sz="1600" dirty="0"/>
        </a:p>
      </dgm:t>
    </dgm:pt>
    <dgm:pt modelId="{6DF3EAF4-EDB5-4F6B-B2FE-A57F4EC74713}" type="parTrans" cxnId="{437B54F1-E90C-40ED-89A8-2B39E81EBACB}">
      <dgm:prSet/>
      <dgm:spPr/>
      <dgm:t>
        <a:bodyPr/>
        <a:lstStyle/>
        <a:p>
          <a:endParaRPr lang="en-US"/>
        </a:p>
      </dgm:t>
    </dgm:pt>
    <dgm:pt modelId="{8CA7D1CA-3A55-441D-8EED-C4F35C47A001}" type="sibTrans" cxnId="{437B54F1-E90C-40ED-89A8-2B39E81EBACB}">
      <dgm:prSet/>
      <dgm:spPr/>
      <dgm:t>
        <a:bodyPr/>
        <a:lstStyle/>
        <a:p>
          <a:endParaRPr lang="en-US"/>
        </a:p>
      </dgm:t>
    </dgm:pt>
    <dgm:pt modelId="{26E99569-F058-4566-9FF4-AA61A5A4A261}">
      <dgm:prSet custT="1"/>
      <dgm:spPr/>
      <dgm:t>
        <a:bodyPr/>
        <a:lstStyle/>
        <a:p>
          <a:r>
            <a:rPr lang="ru-RU" sz="1800" b="1" i="0" baseline="0" dirty="0"/>
            <a:t>Подготовка временных рядов</a:t>
          </a:r>
          <a:r>
            <a:rPr lang="ru-RU" sz="1800" b="0" i="0" baseline="0" dirty="0"/>
            <a:t>:</a:t>
          </a:r>
          <a:endParaRPr lang="en-US" sz="1800" dirty="0"/>
        </a:p>
      </dgm:t>
    </dgm:pt>
    <dgm:pt modelId="{DEBF4ED3-801E-46EF-A0D9-9C1218B62645}" type="parTrans" cxnId="{5CD60BF5-F8AE-4CF2-8B7F-77560A5F3DBD}">
      <dgm:prSet/>
      <dgm:spPr/>
      <dgm:t>
        <a:bodyPr/>
        <a:lstStyle/>
        <a:p>
          <a:endParaRPr lang="en-US"/>
        </a:p>
      </dgm:t>
    </dgm:pt>
    <dgm:pt modelId="{58EC2B51-498A-4C14-9960-4B64A8CFF51E}" type="sibTrans" cxnId="{5CD60BF5-F8AE-4CF2-8B7F-77560A5F3DBD}">
      <dgm:prSet/>
      <dgm:spPr/>
      <dgm:t>
        <a:bodyPr/>
        <a:lstStyle/>
        <a:p>
          <a:endParaRPr lang="en-US"/>
        </a:p>
      </dgm:t>
    </dgm:pt>
    <dgm:pt modelId="{80BFCD29-3E83-4DDC-8D80-817648105747}">
      <dgm:prSet custT="1"/>
      <dgm:spPr/>
      <dgm:t>
        <a:bodyPr/>
        <a:lstStyle/>
        <a:p>
          <a:r>
            <a:rPr lang="ru-RU" sz="1400" b="0" i="0" baseline="0" dirty="0"/>
            <a:t>Созданы окна из 60 временных шагов для обучения модели.</a:t>
          </a:r>
          <a:endParaRPr lang="en-US" sz="1400" dirty="0"/>
        </a:p>
      </dgm:t>
    </dgm:pt>
    <dgm:pt modelId="{7DD9F120-6940-4CB0-AA0C-3284E4737E70}" type="parTrans" cxnId="{4403AE43-705B-4BA1-82CD-DF94F675E242}">
      <dgm:prSet/>
      <dgm:spPr/>
      <dgm:t>
        <a:bodyPr/>
        <a:lstStyle/>
        <a:p>
          <a:endParaRPr lang="en-US"/>
        </a:p>
      </dgm:t>
    </dgm:pt>
    <dgm:pt modelId="{15E5B2CB-10F6-4501-8712-7AEBC9758090}" type="sibTrans" cxnId="{4403AE43-705B-4BA1-82CD-DF94F675E242}">
      <dgm:prSet/>
      <dgm:spPr/>
      <dgm:t>
        <a:bodyPr/>
        <a:lstStyle/>
        <a:p>
          <a:endParaRPr lang="en-US"/>
        </a:p>
      </dgm:t>
    </dgm:pt>
    <dgm:pt modelId="{2FE1CE57-3AAC-427B-9D39-D7609D8C1C76}">
      <dgm:prSet custT="1"/>
      <dgm:spPr/>
      <dgm:t>
        <a:bodyPr/>
        <a:lstStyle/>
        <a:p>
          <a:r>
            <a:rPr lang="ru-RU" sz="1800" b="1" i="0" baseline="0" dirty="0"/>
            <a:t>Разделение данных</a:t>
          </a:r>
          <a:r>
            <a:rPr lang="ru-RU" sz="1800" b="0" i="0" baseline="0" dirty="0"/>
            <a:t>:</a:t>
          </a:r>
          <a:endParaRPr lang="en-US" sz="1800" dirty="0"/>
        </a:p>
      </dgm:t>
    </dgm:pt>
    <dgm:pt modelId="{8C44B50D-52BB-46BE-B7D4-F2EE964DFE2F}" type="parTrans" cxnId="{AE2C467D-2739-4C82-B385-2623B2AD54EA}">
      <dgm:prSet/>
      <dgm:spPr/>
      <dgm:t>
        <a:bodyPr/>
        <a:lstStyle/>
        <a:p>
          <a:endParaRPr lang="en-US"/>
        </a:p>
      </dgm:t>
    </dgm:pt>
    <dgm:pt modelId="{6FBD1384-FCFD-4A11-AF3B-A2C47AB107F3}" type="sibTrans" cxnId="{AE2C467D-2739-4C82-B385-2623B2AD54EA}">
      <dgm:prSet/>
      <dgm:spPr/>
      <dgm:t>
        <a:bodyPr/>
        <a:lstStyle/>
        <a:p>
          <a:endParaRPr lang="en-US"/>
        </a:p>
      </dgm:t>
    </dgm:pt>
    <dgm:pt modelId="{61CEB7BF-AD78-4BC5-8B4E-B7F5B0CF9A3B}">
      <dgm:prSet custT="1"/>
      <dgm:spPr/>
      <dgm:t>
        <a:bodyPr/>
        <a:lstStyle/>
        <a:p>
          <a:r>
            <a:rPr lang="ru-RU" sz="1400" b="1" i="0" baseline="0" dirty="0"/>
            <a:t>80%</a:t>
          </a:r>
          <a:r>
            <a:rPr lang="ru-RU" sz="1400" b="0" i="0" baseline="0" dirty="0"/>
            <a:t> — обучающая выборка.</a:t>
          </a:r>
          <a:endParaRPr lang="en-US" sz="1400" dirty="0"/>
        </a:p>
      </dgm:t>
    </dgm:pt>
    <dgm:pt modelId="{541AB6CD-C2F9-4A89-8B2B-73115ADB02B0}" type="parTrans" cxnId="{44C3FC33-C2CE-4CC0-A754-279F14BCF41E}">
      <dgm:prSet/>
      <dgm:spPr/>
      <dgm:t>
        <a:bodyPr/>
        <a:lstStyle/>
        <a:p>
          <a:endParaRPr lang="en-US"/>
        </a:p>
      </dgm:t>
    </dgm:pt>
    <dgm:pt modelId="{837BE607-F844-4C86-87F5-77BBAE421D84}" type="sibTrans" cxnId="{44C3FC33-C2CE-4CC0-A754-279F14BCF41E}">
      <dgm:prSet/>
      <dgm:spPr/>
      <dgm:t>
        <a:bodyPr/>
        <a:lstStyle/>
        <a:p>
          <a:endParaRPr lang="en-US"/>
        </a:p>
      </dgm:t>
    </dgm:pt>
    <dgm:pt modelId="{D3BECEE1-04CC-4B45-82D6-D4C9B19AFA63}">
      <dgm:prSet custT="1"/>
      <dgm:spPr/>
      <dgm:t>
        <a:bodyPr/>
        <a:lstStyle/>
        <a:p>
          <a:r>
            <a:rPr lang="ru-RU" sz="1400" b="1" i="0" baseline="0" dirty="0"/>
            <a:t>20%</a:t>
          </a:r>
          <a:r>
            <a:rPr lang="ru-RU" sz="1400" b="0" i="0" baseline="0" dirty="0"/>
            <a:t> — тестовая выборка.</a:t>
          </a:r>
          <a:endParaRPr lang="en-US" sz="1400" dirty="0"/>
        </a:p>
      </dgm:t>
    </dgm:pt>
    <dgm:pt modelId="{65850752-5DE3-4BED-B4E1-1BA9F09F1535}" type="parTrans" cxnId="{54D1AE53-BF82-4F46-BA21-607B39EB6FDF}">
      <dgm:prSet/>
      <dgm:spPr/>
      <dgm:t>
        <a:bodyPr/>
        <a:lstStyle/>
        <a:p>
          <a:endParaRPr lang="en-US"/>
        </a:p>
      </dgm:t>
    </dgm:pt>
    <dgm:pt modelId="{13CB8AF3-3B6E-41EB-BE90-4CF93EA1DA3F}" type="sibTrans" cxnId="{54D1AE53-BF82-4F46-BA21-607B39EB6FDF}">
      <dgm:prSet/>
      <dgm:spPr/>
      <dgm:t>
        <a:bodyPr/>
        <a:lstStyle/>
        <a:p>
          <a:endParaRPr lang="en-US"/>
        </a:p>
      </dgm:t>
    </dgm:pt>
    <dgm:pt modelId="{07A3E8A4-8E89-417B-9681-7FB3FD4B8080}" type="pres">
      <dgm:prSet presAssocID="{15017C91-1F59-4E5A-B2CC-50B663B02B44}" presName="outerComposite" presStyleCnt="0">
        <dgm:presLayoutVars>
          <dgm:chMax val="5"/>
          <dgm:dir/>
          <dgm:resizeHandles val="exact"/>
        </dgm:presLayoutVars>
      </dgm:prSet>
      <dgm:spPr/>
    </dgm:pt>
    <dgm:pt modelId="{F3610FB0-18C6-47C5-B835-9C9BB6C5C91B}" type="pres">
      <dgm:prSet presAssocID="{15017C91-1F59-4E5A-B2CC-50B663B02B44}" presName="dummyMaxCanvas" presStyleCnt="0">
        <dgm:presLayoutVars/>
      </dgm:prSet>
      <dgm:spPr/>
    </dgm:pt>
    <dgm:pt modelId="{ACAEF701-2DFC-4DBA-BB5E-28331917DCCB}" type="pres">
      <dgm:prSet presAssocID="{15017C91-1F59-4E5A-B2CC-50B663B02B44}" presName="FourNodes_1" presStyleLbl="node1" presStyleIdx="0" presStyleCnt="4" custScaleY="62974" custLinFactNeighborY="-19391">
        <dgm:presLayoutVars>
          <dgm:bulletEnabled val="1"/>
        </dgm:presLayoutVars>
      </dgm:prSet>
      <dgm:spPr/>
    </dgm:pt>
    <dgm:pt modelId="{B6A0E735-670D-4E49-945C-20450D062472}" type="pres">
      <dgm:prSet presAssocID="{15017C91-1F59-4E5A-B2CC-50B663B02B44}" presName="FourNodes_2" presStyleLbl="node1" presStyleIdx="1" presStyleCnt="4" custScaleY="138916" custLinFactNeighborX="2168" custLinFactNeighborY="-20110">
        <dgm:presLayoutVars>
          <dgm:bulletEnabled val="1"/>
        </dgm:presLayoutVars>
      </dgm:prSet>
      <dgm:spPr/>
    </dgm:pt>
    <dgm:pt modelId="{F56655F2-30EF-4B9F-92AA-95AC3444AE16}" type="pres">
      <dgm:prSet presAssocID="{15017C91-1F59-4E5A-B2CC-50B663B02B44}" presName="FourNodes_3" presStyleLbl="node1" presStyleIdx="2" presStyleCnt="4" custLinFactNeighborX="163">
        <dgm:presLayoutVars>
          <dgm:bulletEnabled val="1"/>
        </dgm:presLayoutVars>
      </dgm:prSet>
      <dgm:spPr/>
    </dgm:pt>
    <dgm:pt modelId="{00735F94-E321-42D3-8072-E0B60D74E3B4}" type="pres">
      <dgm:prSet presAssocID="{15017C91-1F59-4E5A-B2CC-50B663B02B44}" presName="FourNodes_4" presStyleLbl="node1" presStyleIdx="3" presStyleCnt="4">
        <dgm:presLayoutVars>
          <dgm:bulletEnabled val="1"/>
        </dgm:presLayoutVars>
      </dgm:prSet>
      <dgm:spPr/>
    </dgm:pt>
    <dgm:pt modelId="{0A8CE2E9-A791-4B0E-BD64-BB6A87F29C7F}" type="pres">
      <dgm:prSet presAssocID="{15017C91-1F59-4E5A-B2CC-50B663B02B44}" presName="FourConn_1-2" presStyleLbl="fgAccFollowNode1" presStyleIdx="0" presStyleCnt="3" custLinFactNeighborX="1105" custLinFactNeighborY="-39777">
        <dgm:presLayoutVars>
          <dgm:bulletEnabled val="1"/>
        </dgm:presLayoutVars>
      </dgm:prSet>
      <dgm:spPr/>
    </dgm:pt>
    <dgm:pt modelId="{B5328563-2FAC-4114-B4E7-7446947A2E23}" type="pres">
      <dgm:prSet presAssocID="{15017C91-1F59-4E5A-B2CC-50B663B02B44}" presName="FourConn_2-3" presStyleLbl="fgAccFollowNode1" presStyleIdx="1" presStyleCnt="3">
        <dgm:presLayoutVars>
          <dgm:bulletEnabled val="1"/>
        </dgm:presLayoutVars>
      </dgm:prSet>
      <dgm:spPr/>
    </dgm:pt>
    <dgm:pt modelId="{2C265986-1AB7-4D45-978D-3199A4E1B621}" type="pres">
      <dgm:prSet presAssocID="{15017C91-1F59-4E5A-B2CC-50B663B02B44}" presName="FourConn_3-4" presStyleLbl="fgAccFollowNode1" presStyleIdx="2" presStyleCnt="3">
        <dgm:presLayoutVars>
          <dgm:bulletEnabled val="1"/>
        </dgm:presLayoutVars>
      </dgm:prSet>
      <dgm:spPr/>
    </dgm:pt>
    <dgm:pt modelId="{5EE3E7EB-A839-4E34-9291-348D739C5CD0}" type="pres">
      <dgm:prSet presAssocID="{15017C91-1F59-4E5A-B2CC-50B663B02B44}" presName="FourNodes_1_text" presStyleLbl="node1" presStyleIdx="3" presStyleCnt="4">
        <dgm:presLayoutVars>
          <dgm:bulletEnabled val="1"/>
        </dgm:presLayoutVars>
      </dgm:prSet>
      <dgm:spPr/>
    </dgm:pt>
    <dgm:pt modelId="{6D0698F8-3148-40B7-96C2-259EB3E15A5F}" type="pres">
      <dgm:prSet presAssocID="{15017C91-1F59-4E5A-B2CC-50B663B02B44}" presName="FourNodes_2_text" presStyleLbl="node1" presStyleIdx="3" presStyleCnt="4">
        <dgm:presLayoutVars>
          <dgm:bulletEnabled val="1"/>
        </dgm:presLayoutVars>
      </dgm:prSet>
      <dgm:spPr/>
    </dgm:pt>
    <dgm:pt modelId="{646A06C9-0168-4CA5-BAB3-6E3E6E3E5B2F}" type="pres">
      <dgm:prSet presAssocID="{15017C91-1F59-4E5A-B2CC-50B663B02B44}" presName="FourNodes_3_text" presStyleLbl="node1" presStyleIdx="3" presStyleCnt="4">
        <dgm:presLayoutVars>
          <dgm:bulletEnabled val="1"/>
        </dgm:presLayoutVars>
      </dgm:prSet>
      <dgm:spPr/>
    </dgm:pt>
    <dgm:pt modelId="{85F8D9A3-7EA0-4B91-92FF-7448BE97C7B6}" type="pres">
      <dgm:prSet presAssocID="{15017C91-1F59-4E5A-B2CC-50B663B02B4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63A9103-C861-46A3-A44D-184A015EE9E7}" srcId="{15017C91-1F59-4E5A-B2CC-50B663B02B44}" destId="{37014E80-98F8-472E-86AC-780E5B2FEF1B}" srcOrd="0" destOrd="0" parTransId="{43BCE4DC-CE8D-4C0C-8011-E8973339EDCD}" sibTransId="{AD1DCB0C-804F-47B4-A444-AFD0A6A68671}"/>
    <dgm:cxn modelId="{93E1C211-8B3E-47B2-B622-31FD8BF2781B}" type="presOf" srcId="{61CEB7BF-AD78-4BC5-8B4E-B7F5B0CF9A3B}" destId="{00735F94-E321-42D3-8072-E0B60D74E3B4}" srcOrd="0" destOrd="1" presId="urn:microsoft.com/office/officeart/2005/8/layout/vProcess5"/>
    <dgm:cxn modelId="{35C94313-FE85-457E-BE24-CA2B2CBF174C}" type="presOf" srcId="{07B06AE5-439E-4AD7-B4B9-E7E432F25682}" destId="{B6A0E735-670D-4E49-945C-20450D062472}" srcOrd="0" destOrd="2" presId="urn:microsoft.com/office/officeart/2005/8/layout/vProcess5"/>
    <dgm:cxn modelId="{CD468727-1420-450D-B26A-E1B6D2934BFA}" type="presOf" srcId="{37014E80-98F8-472E-86AC-780E5B2FEF1B}" destId="{ACAEF701-2DFC-4DBA-BB5E-28331917DCCB}" srcOrd="0" destOrd="0" presId="urn:microsoft.com/office/officeart/2005/8/layout/vProcess5"/>
    <dgm:cxn modelId="{AED2B32A-F1D4-4CE6-8D25-499714B5CFD2}" type="presOf" srcId="{15017C91-1F59-4E5A-B2CC-50B663B02B44}" destId="{07A3E8A4-8E89-417B-9681-7FB3FD4B8080}" srcOrd="0" destOrd="0" presId="urn:microsoft.com/office/officeart/2005/8/layout/vProcess5"/>
    <dgm:cxn modelId="{C381752B-6C1C-4AE4-B8B4-BD6FEE65183C}" type="presOf" srcId="{A094C175-40E3-4E32-B44B-33A964D8ADDF}" destId="{6D0698F8-3148-40B7-96C2-259EB3E15A5F}" srcOrd="1" destOrd="1" presId="urn:microsoft.com/office/officeart/2005/8/layout/vProcess5"/>
    <dgm:cxn modelId="{FE76CA33-68A7-425F-A060-3675B13B64A9}" type="presOf" srcId="{2FE1CE57-3AAC-427B-9D39-D7609D8C1C76}" destId="{85F8D9A3-7EA0-4B91-92FF-7448BE97C7B6}" srcOrd="1" destOrd="0" presId="urn:microsoft.com/office/officeart/2005/8/layout/vProcess5"/>
    <dgm:cxn modelId="{44C3FC33-C2CE-4CC0-A754-279F14BCF41E}" srcId="{2FE1CE57-3AAC-427B-9D39-D7609D8C1C76}" destId="{61CEB7BF-AD78-4BC5-8B4E-B7F5B0CF9A3B}" srcOrd="0" destOrd="0" parTransId="{541AB6CD-C2F9-4A89-8B2B-73115ADB02B0}" sibTransId="{837BE607-F844-4C86-87F5-77BBAE421D84}"/>
    <dgm:cxn modelId="{150D5235-AD4D-47A2-BEE2-B3DC0B09EAF1}" type="presOf" srcId="{A094C175-40E3-4E32-B44B-33A964D8ADDF}" destId="{B6A0E735-670D-4E49-945C-20450D062472}" srcOrd="0" destOrd="1" presId="urn:microsoft.com/office/officeart/2005/8/layout/vProcess5"/>
    <dgm:cxn modelId="{98126638-DF34-4658-B32F-49C9709AE4FF}" type="presOf" srcId="{D3BECEE1-04CC-4B45-82D6-D4C9B19AFA63}" destId="{00735F94-E321-42D3-8072-E0B60D74E3B4}" srcOrd="0" destOrd="2" presId="urn:microsoft.com/office/officeart/2005/8/layout/vProcess5"/>
    <dgm:cxn modelId="{0FB0305F-6330-421E-9412-6F80F1BB1588}" srcId="{04B62076-A26E-499F-B9F8-B42FA8435BAA}" destId="{A094C175-40E3-4E32-B44B-33A964D8ADDF}" srcOrd="0" destOrd="0" parTransId="{3E734552-A80E-4A1E-A6E7-EC1A28913A9C}" sibTransId="{A9C7ED61-9DC0-416C-BC07-EC98544555CD}"/>
    <dgm:cxn modelId="{4CA5EF5F-65E3-4491-B4C9-A63FF56D3018}" type="presOf" srcId="{80BFCD29-3E83-4DDC-8D80-817648105747}" destId="{F56655F2-30EF-4B9F-92AA-95AC3444AE16}" srcOrd="0" destOrd="1" presId="urn:microsoft.com/office/officeart/2005/8/layout/vProcess5"/>
    <dgm:cxn modelId="{4403AE43-705B-4BA1-82CD-DF94F675E242}" srcId="{26E99569-F058-4566-9FF4-AA61A5A4A261}" destId="{80BFCD29-3E83-4DDC-8D80-817648105747}" srcOrd="0" destOrd="0" parTransId="{7DD9F120-6940-4CB0-AA0C-3284E4737E70}" sibTransId="{15E5B2CB-10F6-4501-8712-7AEBC9758090}"/>
    <dgm:cxn modelId="{1DB77B44-47F6-4601-9AE1-7B05917C98E2}" type="presOf" srcId="{D3BECEE1-04CC-4B45-82D6-D4C9B19AFA63}" destId="{85F8D9A3-7EA0-4B91-92FF-7448BE97C7B6}" srcOrd="1" destOrd="2" presId="urn:microsoft.com/office/officeart/2005/8/layout/vProcess5"/>
    <dgm:cxn modelId="{AD606E6A-9638-4271-A49E-98F86530F56E}" type="presOf" srcId="{61CEB7BF-AD78-4BC5-8B4E-B7F5B0CF9A3B}" destId="{85F8D9A3-7EA0-4B91-92FF-7448BE97C7B6}" srcOrd="1" destOrd="1" presId="urn:microsoft.com/office/officeart/2005/8/layout/vProcess5"/>
    <dgm:cxn modelId="{54D1AE53-BF82-4F46-BA21-607B39EB6FDF}" srcId="{2FE1CE57-3AAC-427B-9D39-D7609D8C1C76}" destId="{D3BECEE1-04CC-4B45-82D6-D4C9B19AFA63}" srcOrd="1" destOrd="0" parTransId="{65850752-5DE3-4BED-B4E1-1BA9F09F1535}" sibTransId="{13CB8AF3-3B6E-41EB-BE90-4CF93EA1DA3F}"/>
    <dgm:cxn modelId="{E4E36457-F56B-4865-838B-8080524DCE4E}" srcId="{15017C91-1F59-4E5A-B2CC-50B663B02B44}" destId="{04B62076-A26E-499F-B9F8-B42FA8435BAA}" srcOrd="1" destOrd="0" parTransId="{6048A297-D018-49ED-B4C5-F107018B782C}" sibTransId="{CA63E770-8884-4ED9-98A7-321FE0B8A902}"/>
    <dgm:cxn modelId="{EF7A0458-6BC0-4577-B6D9-E5CC6F7D4CA4}" type="presOf" srcId="{2FE1CE57-3AAC-427B-9D39-D7609D8C1C76}" destId="{00735F94-E321-42D3-8072-E0B60D74E3B4}" srcOrd="0" destOrd="0" presId="urn:microsoft.com/office/officeart/2005/8/layout/vProcess5"/>
    <dgm:cxn modelId="{79E32D59-D430-4189-A343-CB61C42F3D3B}" type="presOf" srcId="{07B06AE5-439E-4AD7-B4B9-E7E432F25682}" destId="{6D0698F8-3148-40B7-96C2-259EB3E15A5F}" srcOrd="1" destOrd="2" presId="urn:microsoft.com/office/officeart/2005/8/layout/vProcess5"/>
    <dgm:cxn modelId="{AE2C467D-2739-4C82-B385-2623B2AD54EA}" srcId="{15017C91-1F59-4E5A-B2CC-50B663B02B44}" destId="{2FE1CE57-3AAC-427B-9D39-D7609D8C1C76}" srcOrd="3" destOrd="0" parTransId="{8C44B50D-52BB-46BE-B7D4-F2EE964DFE2F}" sibTransId="{6FBD1384-FCFD-4A11-AF3B-A2C47AB107F3}"/>
    <dgm:cxn modelId="{BAC29E88-0A80-4B7D-9D86-08643936248A}" type="presOf" srcId="{58EC2B51-498A-4C14-9960-4B64A8CFF51E}" destId="{2C265986-1AB7-4D45-978D-3199A4E1B621}" srcOrd="0" destOrd="0" presId="urn:microsoft.com/office/officeart/2005/8/layout/vProcess5"/>
    <dgm:cxn modelId="{44369A89-9E38-4D98-8921-197CC8C315EB}" type="presOf" srcId="{26E99569-F058-4566-9FF4-AA61A5A4A261}" destId="{F56655F2-30EF-4B9F-92AA-95AC3444AE16}" srcOrd="0" destOrd="0" presId="urn:microsoft.com/office/officeart/2005/8/layout/vProcess5"/>
    <dgm:cxn modelId="{6052BF89-8E05-4A8A-B74B-75BE1A31FC7E}" type="presOf" srcId="{04B62076-A26E-499F-B9F8-B42FA8435BAA}" destId="{B6A0E735-670D-4E49-945C-20450D062472}" srcOrd="0" destOrd="0" presId="urn:microsoft.com/office/officeart/2005/8/layout/vProcess5"/>
    <dgm:cxn modelId="{34856F9B-887E-4F15-830D-6F8521BAFAB2}" type="presOf" srcId="{AD1DCB0C-804F-47B4-A444-AFD0A6A68671}" destId="{0A8CE2E9-A791-4B0E-BD64-BB6A87F29C7F}" srcOrd="0" destOrd="0" presId="urn:microsoft.com/office/officeart/2005/8/layout/vProcess5"/>
    <dgm:cxn modelId="{19C4F3C9-8160-4DF8-95CA-06355845FD9D}" type="presOf" srcId="{26E99569-F058-4566-9FF4-AA61A5A4A261}" destId="{646A06C9-0168-4CA5-BAB3-6E3E6E3E5B2F}" srcOrd="1" destOrd="0" presId="urn:microsoft.com/office/officeart/2005/8/layout/vProcess5"/>
    <dgm:cxn modelId="{608DB2CD-D4FE-4A2A-8028-7319F3086ED4}" type="presOf" srcId="{04B62076-A26E-499F-B9F8-B42FA8435BAA}" destId="{6D0698F8-3148-40B7-96C2-259EB3E15A5F}" srcOrd="1" destOrd="0" presId="urn:microsoft.com/office/officeart/2005/8/layout/vProcess5"/>
    <dgm:cxn modelId="{7AE1AED9-FA05-4ED8-A2D3-66E6E465D86F}" type="presOf" srcId="{37014E80-98F8-472E-86AC-780E5B2FEF1B}" destId="{5EE3E7EB-A839-4E34-9291-348D739C5CD0}" srcOrd="1" destOrd="0" presId="urn:microsoft.com/office/officeart/2005/8/layout/vProcess5"/>
    <dgm:cxn modelId="{437B54F1-E90C-40ED-89A8-2B39E81EBACB}" srcId="{04B62076-A26E-499F-B9F8-B42FA8435BAA}" destId="{07B06AE5-439E-4AD7-B4B9-E7E432F25682}" srcOrd="1" destOrd="0" parTransId="{6DF3EAF4-EDB5-4F6B-B2FE-A57F4EC74713}" sibTransId="{8CA7D1CA-3A55-441D-8EED-C4F35C47A001}"/>
    <dgm:cxn modelId="{5CD60BF5-F8AE-4CF2-8B7F-77560A5F3DBD}" srcId="{15017C91-1F59-4E5A-B2CC-50B663B02B44}" destId="{26E99569-F058-4566-9FF4-AA61A5A4A261}" srcOrd="2" destOrd="0" parTransId="{DEBF4ED3-801E-46EF-A0D9-9C1218B62645}" sibTransId="{58EC2B51-498A-4C14-9960-4B64A8CFF51E}"/>
    <dgm:cxn modelId="{C91B2EFB-E32B-4BFB-B3CC-1087A8A000CB}" type="presOf" srcId="{CA63E770-8884-4ED9-98A7-321FE0B8A902}" destId="{B5328563-2FAC-4114-B4E7-7446947A2E23}" srcOrd="0" destOrd="0" presId="urn:microsoft.com/office/officeart/2005/8/layout/vProcess5"/>
    <dgm:cxn modelId="{50F7F5FB-C723-4B32-A001-984456EB2455}" type="presOf" srcId="{80BFCD29-3E83-4DDC-8D80-817648105747}" destId="{646A06C9-0168-4CA5-BAB3-6E3E6E3E5B2F}" srcOrd="1" destOrd="1" presId="urn:microsoft.com/office/officeart/2005/8/layout/vProcess5"/>
    <dgm:cxn modelId="{74780D6F-D79D-4587-84B9-13A996510209}" type="presParOf" srcId="{07A3E8A4-8E89-417B-9681-7FB3FD4B8080}" destId="{F3610FB0-18C6-47C5-B835-9C9BB6C5C91B}" srcOrd="0" destOrd="0" presId="urn:microsoft.com/office/officeart/2005/8/layout/vProcess5"/>
    <dgm:cxn modelId="{D1981704-8ED0-4FE2-92F4-B3A48AE19651}" type="presParOf" srcId="{07A3E8A4-8E89-417B-9681-7FB3FD4B8080}" destId="{ACAEF701-2DFC-4DBA-BB5E-28331917DCCB}" srcOrd="1" destOrd="0" presId="urn:microsoft.com/office/officeart/2005/8/layout/vProcess5"/>
    <dgm:cxn modelId="{B7E759FE-503A-4F6F-A887-50739F880EA7}" type="presParOf" srcId="{07A3E8A4-8E89-417B-9681-7FB3FD4B8080}" destId="{B6A0E735-670D-4E49-945C-20450D062472}" srcOrd="2" destOrd="0" presId="urn:microsoft.com/office/officeart/2005/8/layout/vProcess5"/>
    <dgm:cxn modelId="{A12B1418-E041-4F3A-80BA-94A6B290258A}" type="presParOf" srcId="{07A3E8A4-8E89-417B-9681-7FB3FD4B8080}" destId="{F56655F2-30EF-4B9F-92AA-95AC3444AE16}" srcOrd="3" destOrd="0" presId="urn:microsoft.com/office/officeart/2005/8/layout/vProcess5"/>
    <dgm:cxn modelId="{0B056E71-C46E-4698-9A5D-65DC4239BC25}" type="presParOf" srcId="{07A3E8A4-8E89-417B-9681-7FB3FD4B8080}" destId="{00735F94-E321-42D3-8072-E0B60D74E3B4}" srcOrd="4" destOrd="0" presId="urn:microsoft.com/office/officeart/2005/8/layout/vProcess5"/>
    <dgm:cxn modelId="{B1B18D1C-7B4D-4134-B311-6928BD1564FE}" type="presParOf" srcId="{07A3E8A4-8E89-417B-9681-7FB3FD4B8080}" destId="{0A8CE2E9-A791-4B0E-BD64-BB6A87F29C7F}" srcOrd="5" destOrd="0" presId="urn:microsoft.com/office/officeart/2005/8/layout/vProcess5"/>
    <dgm:cxn modelId="{78C8FCD7-22DA-4EF5-9952-FE5A8D7E56DA}" type="presParOf" srcId="{07A3E8A4-8E89-417B-9681-7FB3FD4B8080}" destId="{B5328563-2FAC-4114-B4E7-7446947A2E23}" srcOrd="6" destOrd="0" presId="urn:microsoft.com/office/officeart/2005/8/layout/vProcess5"/>
    <dgm:cxn modelId="{6F2C2E57-64B7-41F6-9C8A-51638F67110A}" type="presParOf" srcId="{07A3E8A4-8E89-417B-9681-7FB3FD4B8080}" destId="{2C265986-1AB7-4D45-978D-3199A4E1B621}" srcOrd="7" destOrd="0" presId="urn:microsoft.com/office/officeart/2005/8/layout/vProcess5"/>
    <dgm:cxn modelId="{40D5AA38-6F8B-423E-80F2-7C88B02DEAEC}" type="presParOf" srcId="{07A3E8A4-8E89-417B-9681-7FB3FD4B8080}" destId="{5EE3E7EB-A839-4E34-9291-348D739C5CD0}" srcOrd="8" destOrd="0" presId="urn:microsoft.com/office/officeart/2005/8/layout/vProcess5"/>
    <dgm:cxn modelId="{F1D367AD-A85F-4948-95EF-F22DDE1EDE42}" type="presParOf" srcId="{07A3E8A4-8E89-417B-9681-7FB3FD4B8080}" destId="{6D0698F8-3148-40B7-96C2-259EB3E15A5F}" srcOrd="9" destOrd="0" presId="urn:microsoft.com/office/officeart/2005/8/layout/vProcess5"/>
    <dgm:cxn modelId="{CB594944-3AE0-432B-A82C-83E6F9DB4C0D}" type="presParOf" srcId="{07A3E8A4-8E89-417B-9681-7FB3FD4B8080}" destId="{646A06C9-0168-4CA5-BAB3-6E3E6E3E5B2F}" srcOrd="10" destOrd="0" presId="urn:microsoft.com/office/officeart/2005/8/layout/vProcess5"/>
    <dgm:cxn modelId="{873DCD09-2B91-4E49-9871-A3C42B2CC3E1}" type="presParOf" srcId="{07A3E8A4-8E89-417B-9681-7FB3FD4B8080}" destId="{85F8D9A3-7EA0-4B91-92FF-7448BE97C7B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8984-9957-4C55-B2E5-00297A155C87}">
      <dsp:nvSpPr>
        <dsp:cNvPr id="0" name=""/>
        <dsp:cNvSpPr/>
      </dsp:nvSpPr>
      <dsp:spPr>
        <a:xfrm>
          <a:off x="0" y="1413"/>
          <a:ext cx="6263640" cy="13662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i="0" kern="1200" baseline="0" dirty="0" err="1"/>
            <a:t>datetime</a:t>
          </a:r>
          <a:r>
            <a:rPr lang="ru-RU" sz="4000" b="0" i="0" kern="1200" baseline="0" dirty="0"/>
            <a:t>: дата и время</a:t>
          </a:r>
          <a:endParaRPr lang="en-US" sz="4000" kern="1200" dirty="0"/>
        </a:p>
      </dsp:txBody>
      <dsp:txXfrm>
        <a:off x="66694" y="68107"/>
        <a:ext cx="6130252" cy="1232838"/>
      </dsp:txXfrm>
    </dsp:sp>
    <dsp:sp modelId="{DECD26A9-5BD4-4C41-999A-1198033E7E66}">
      <dsp:nvSpPr>
        <dsp:cNvPr id="0" name=""/>
        <dsp:cNvSpPr/>
      </dsp:nvSpPr>
      <dsp:spPr>
        <a:xfrm>
          <a:off x="0" y="1379958"/>
          <a:ext cx="6263640" cy="13662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0" i="0" kern="1200" baseline="0" dirty="0" err="1"/>
            <a:t>price</a:t>
          </a:r>
          <a:r>
            <a:rPr lang="ru-RU" sz="3600" b="0" i="0" kern="1200" baseline="0" dirty="0"/>
            <a:t>: цена </a:t>
          </a:r>
          <a:r>
            <a:rPr lang="ru-RU" sz="3600" b="0" i="0" kern="1200" baseline="0" dirty="0" err="1"/>
            <a:t>Bitcoin</a:t>
          </a:r>
          <a:endParaRPr lang="en-US" sz="3600" kern="1200" dirty="0"/>
        </a:p>
      </dsp:txBody>
      <dsp:txXfrm>
        <a:off x="66694" y="1446652"/>
        <a:ext cx="6130252" cy="1232838"/>
      </dsp:txXfrm>
    </dsp:sp>
    <dsp:sp modelId="{C39BBBE4-FD2F-4A8C-8940-C4C735B031E5}">
      <dsp:nvSpPr>
        <dsp:cNvPr id="0" name=""/>
        <dsp:cNvSpPr/>
      </dsp:nvSpPr>
      <dsp:spPr>
        <a:xfrm>
          <a:off x="0" y="2758503"/>
          <a:ext cx="6263640" cy="13662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i="0" kern="1200" baseline="0" dirty="0" err="1"/>
            <a:t>market_caps</a:t>
          </a:r>
          <a:r>
            <a:rPr lang="ru-RU" sz="4000" b="0" i="0" kern="1200" baseline="0" dirty="0"/>
            <a:t>: рыночная капитализация</a:t>
          </a:r>
          <a:endParaRPr lang="en-US" sz="4000" kern="1200" dirty="0"/>
        </a:p>
      </dsp:txBody>
      <dsp:txXfrm>
        <a:off x="66694" y="2825197"/>
        <a:ext cx="6130252" cy="1232838"/>
      </dsp:txXfrm>
    </dsp:sp>
    <dsp:sp modelId="{A6960C94-72BE-46B9-A67B-04087E05053B}">
      <dsp:nvSpPr>
        <dsp:cNvPr id="0" name=""/>
        <dsp:cNvSpPr/>
      </dsp:nvSpPr>
      <dsp:spPr>
        <a:xfrm>
          <a:off x="0" y="4137048"/>
          <a:ext cx="6263640" cy="13662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i="0" kern="1200" baseline="0" dirty="0" err="1"/>
            <a:t>total_volumes</a:t>
          </a:r>
          <a:r>
            <a:rPr lang="ru-RU" sz="4000" b="0" i="0" kern="1200" baseline="0" dirty="0"/>
            <a:t>: объемы торгов</a:t>
          </a:r>
          <a:endParaRPr lang="en-US" sz="4000" kern="1200" dirty="0"/>
        </a:p>
      </dsp:txBody>
      <dsp:txXfrm>
        <a:off x="66694" y="4203742"/>
        <a:ext cx="6130252" cy="1232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EF701-2DFC-4DBA-BB5E-28331917DCCB}">
      <dsp:nvSpPr>
        <dsp:cNvPr id="0" name=""/>
        <dsp:cNvSpPr/>
      </dsp:nvSpPr>
      <dsp:spPr>
        <a:xfrm>
          <a:off x="0" y="0"/>
          <a:ext cx="8412480" cy="6028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baseline="0"/>
            <a:t>Основны</a:t>
          </a:r>
          <a:r>
            <a:rPr lang="en-US" sz="2600" b="1" i="0" kern="1200" baseline="0"/>
            <a:t>a</a:t>
          </a:r>
          <a:r>
            <a:rPr lang="ru-RU" sz="2600" b="1" i="0" kern="1200" baseline="0"/>
            <a:t>е шаги:</a:t>
          </a:r>
          <a:endParaRPr lang="en-US" sz="2600" kern="1200"/>
        </a:p>
      </dsp:txBody>
      <dsp:txXfrm>
        <a:off x="17657" y="17657"/>
        <a:ext cx="7319355" cy="567532"/>
      </dsp:txXfrm>
    </dsp:sp>
    <dsp:sp modelId="{B6A0E735-670D-4E49-945C-20450D062472}">
      <dsp:nvSpPr>
        <dsp:cNvPr id="0" name=""/>
        <dsp:cNvSpPr/>
      </dsp:nvSpPr>
      <dsp:spPr>
        <a:xfrm>
          <a:off x="886927" y="752565"/>
          <a:ext cx="8412480" cy="13298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baseline="0" dirty="0"/>
            <a:t>Удаление выбросов и масштабирование данных</a:t>
          </a:r>
          <a:r>
            <a:rPr lang="ru-RU" sz="1800" b="0" i="0" kern="1200" baseline="0" dirty="0"/>
            <a:t>: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baseline="0" dirty="0"/>
            <a:t>Применена логарифмическая трансформация для уменьшения влияния выбросов.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baseline="0" dirty="0"/>
            <a:t>Данные нормализованы с помощью </a:t>
          </a:r>
          <a:r>
            <a:rPr lang="ru-RU" sz="1600" b="0" i="0" kern="1200" baseline="0" dirty="0" err="1"/>
            <a:t>MinMaxScaler</a:t>
          </a:r>
          <a:r>
            <a:rPr lang="ru-RU" sz="1600" b="0" i="0" kern="1200" baseline="0" dirty="0"/>
            <a:t> (приведены к диапазону от 0 до 1).</a:t>
          </a:r>
          <a:endParaRPr lang="en-US" sz="1600" kern="1200" dirty="0"/>
        </a:p>
      </dsp:txBody>
      <dsp:txXfrm>
        <a:off x="925877" y="791515"/>
        <a:ext cx="7007793" cy="1251935"/>
      </dsp:txXfrm>
    </dsp:sp>
    <dsp:sp modelId="{F56655F2-30EF-4B9F-92AA-95AC3444AE16}">
      <dsp:nvSpPr>
        <dsp:cNvPr id="0" name=""/>
        <dsp:cNvSpPr/>
      </dsp:nvSpPr>
      <dsp:spPr>
        <a:xfrm>
          <a:off x="1412287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baseline="0" dirty="0"/>
            <a:t>Подготовка временных рядов</a:t>
          </a:r>
          <a:r>
            <a:rPr lang="ru-RU" sz="1800" b="0" i="0" kern="1200" baseline="0" dirty="0"/>
            <a:t>: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i="0" kern="1200" baseline="0" dirty="0"/>
            <a:t>Созданы окна из 60 временных шагов для обучения модели.</a:t>
          </a:r>
          <a:endParaRPr lang="en-US" sz="1400" kern="1200" dirty="0"/>
        </a:p>
      </dsp:txBody>
      <dsp:txXfrm>
        <a:off x="1440325" y="2290733"/>
        <a:ext cx="7040133" cy="901218"/>
      </dsp:txXfrm>
    </dsp:sp>
    <dsp:sp modelId="{00735F94-E321-42D3-8072-E0B60D74E3B4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baseline="0" dirty="0"/>
            <a:t>Разделение данных</a:t>
          </a:r>
          <a:r>
            <a:rPr lang="ru-RU" sz="1800" b="0" i="0" kern="1200" baseline="0" dirty="0"/>
            <a:t>: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i="0" kern="1200" baseline="0" dirty="0"/>
            <a:t>80%</a:t>
          </a:r>
          <a:r>
            <a:rPr lang="ru-RU" sz="1400" b="0" i="0" kern="1200" baseline="0" dirty="0"/>
            <a:t> — обучающая выборка.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i="0" kern="1200" baseline="0" dirty="0"/>
            <a:t>20%</a:t>
          </a:r>
          <a:r>
            <a:rPr lang="ru-RU" sz="1400" b="0" i="0" kern="1200" baseline="0" dirty="0"/>
            <a:t> — тестовая выборка.</a:t>
          </a:r>
          <a:endParaRPr lang="en-US" sz="1400" kern="1200" dirty="0"/>
        </a:p>
      </dsp:txBody>
      <dsp:txXfrm>
        <a:off x="2131157" y="3422081"/>
        <a:ext cx="7029617" cy="901218"/>
      </dsp:txXfrm>
    </dsp:sp>
    <dsp:sp modelId="{0A8CE2E9-A791-4B0E-BD64-BB6A87F29C7F}">
      <dsp:nvSpPr>
        <dsp:cNvPr id="0" name=""/>
        <dsp:cNvSpPr/>
      </dsp:nvSpPr>
      <dsp:spPr>
        <a:xfrm>
          <a:off x="7797114" y="485691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7118" y="485691"/>
        <a:ext cx="342233" cy="468236"/>
      </dsp:txXfrm>
    </dsp:sp>
    <dsp:sp modelId="{B5328563-2FAC-4114-B4E7-7446947A2E23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2C265986-1AB7-4D45-978D-3199A4E1B621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0AEC0-EB68-306E-FB45-E9D8A556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3D55E2-F503-EA90-0035-BE3A0078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556DF-6663-AF97-AD90-658AB4E2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7AB-D3F3-BF57-2A58-619BE479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240DCF-929C-6B60-2016-0289899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5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9D4BD-10DB-D015-B021-5BA8CE5B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5791A-A5E4-6349-1473-806E356A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354B8-41CE-F3A5-1034-500ED05A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DC1EB-946D-8C30-C36C-55101C7A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6CC21-EFC2-3B44-8CCF-20486A4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20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B783DA-B47F-50FA-8201-F3F9B1EDA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C1CA24-5CC4-57E2-08C1-5A23A8584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838A97-0CB1-2FFA-A80C-3D21A26C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1DC0C-F136-5A51-FEC7-C7DFFB10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48195-8C45-24CF-50EB-19A71D90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8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BB8DE-8FF2-B627-EAF6-306D1B4E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C9784-AE5D-50F0-B109-E17EB294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B4754-B7B8-43EC-F456-AD6F9CF9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19674-5263-90D0-6372-278D551E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0062E-B99A-8A38-FBBB-12AABE2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6D2A9-EE33-66A3-BBEF-93CC07F2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98343-AE4C-088D-32DA-C1B0C488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08D39-AF45-F272-FE39-10242332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26A6B-EF12-F623-5D07-9468F479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111D9-3012-F0C4-DE5A-9063DFD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F2CB5-B449-F889-BCAB-91AB0615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4F4AA-F9EF-FB98-8585-5700765F8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5CEAD3-F661-3DB7-2401-012114B8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01A15-6E1E-D825-9CE5-4BE33D0A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0440E7-721F-84DF-B182-964671A9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81445F-9146-7050-7EC7-747F29AE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770AE-E5F1-C62B-1021-EFA2378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AA2336-7EA5-6FFF-E292-B5DA632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DC9180-0DCD-FFBB-4243-312739C5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704B6D-0F26-66AF-AF8D-02B55294B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CE5C45-0E9A-4E45-9F35-F06CDD66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41B845-3E0A-E523-51B6-15E24672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07D7A0-F283-C5F8-B389-A8CA52F8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428806-C776-CF45-59C5-8842B3B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80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32D3F-CE47-DC88-BCC1-A323EBCB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03571D-313E-817C-5761-F07D5A1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3D8267-997C-4653-3B42-3F4DC02A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18292-895F-65F9-5FAD-EB4EF855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B9D870-ECE0-B773-79C5-D2ECF531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7DA927-9A0E-643A-144F-477AB3D7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0AB282-99EE-7441-7DE7-13170CA2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A427-D223-A9DA-E555-BD2CADF3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E64C3-D1E2-2836-F308-00EA4D37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51849E-1866-A5F3-8C26-A721DF00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A9E000-06DB-958B-4181-8CCD0E8E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142DE0-F93A-8E02-2CF2-D6B2F50C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2FE67-BC73-ECFE-BB44-E00B8275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3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23B4F-42F1-8C85-1AA0-3D5B2714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BD9E85-3098-3EFB-CBE7-C37397149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FCFE69-69B8-831D-2386-1B2BAF8E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1DDCDE-2C8C-E1B7-4163-AD6FAA0D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FA50A7-C232-0674-F546-0A4EAEC1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DF143-E63F-1923-6163-C6163107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2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8216A-936D-5E7B-1A01-EB7DB5C4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9DEE73-3437-0B43-2437-26562A37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F1258-7F71-678D-2658-42D158F71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7C99F-6878-4E36-9973-2E7E444BB7D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B9016-B57D-123B-C4F4-93FF8A8E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E3BE9-2D1A-86DE-96D2-2F36A0F82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FFD6F-3A3F-40E8-9F6E-6DF9972A7F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0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ight Triangle 27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4225B-8255-5E13-5C0C-2CFDF039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r>
              <a:rPr lang="ru-RU" sz="2900" dirty="0"/>
              <a:t>Государственное бюджетное профессиональное образовательное учреждение</a:t>
            </a:r>
            <a:br>
              <a:rPr lang="ru-RU" sz="2900" dirty="0"/>
            </a:br>
            <a:br>
              <a:rPr lang="ru-RU" sz="2900" dirty="0"/>
            </a:br>
            <a:r>
              <a:rPr lang="ru-RU" sz="2900" dirty="0"/>
              <a:t>МДК 05.02</a:t>
            </a:r>
            <a:r>
              <a:rPr lang="en-US" sz="2900" dirty="0"/>
              <a:t> </a:t>
            </a:r>
            <a:r>
              <a:rPr lang="ru-RU" sz="2900" dirty="0"/>
              <a:t>название </a:t>
            </a:r>
            <a:br>
              <a:rPr lang="ru-RU" sz="2900" dirty="0"/>
            </a:br>
            <a:r>
              <a:rPr lang="ru-RU" sz="2900" dirty="0"/>
              <a:t>Курсовой проект на тему</a:t>
            </a:r>
            <a:br>
              <a:rPr lang="ru-RU" sz="2900" dirty="0"/>
            </a:br>
            <a:br>
              <a:rPr lang="ru-RU" sz="2900" dirty="0"/>
            </a:br>
            <a:r>
              <a:rPr lang="en-US" sz="2900" dirty="0" err="1"/>
              <a:t>Разработка</a:t>
            </a:r>
            <a:r>
              <a:rPr lang="en-US" sz="2900" dirty="0"/>
              <a:t> </a:t>
            </a:r>
            <a:r>
              <a:rPr lang="en-US" sz="2900" dirty="0" err="1"/>
              <a:t>системы</a:t>
            </a:r>
            <a:r>
              <a:rPr lang="en-US" sz="2900" dirty="0"/>
              <a:t> </a:t>
            </a:r>
            <a:r>
              <a:rPr lang="en-US" sz="2900" dirty="0" err="1"/>
              <a:t>анализа</a:t>
            </a:r>
            <a:r>
              <a:rPr lang="en-US" sz="2900" dirty="0"/>
              <a:t> </a:t>
            </a:r>
            <a:r>
              <a:rPr lang="en-US" sz="2900" dirty="0" err="1"/>
              <a:t>доходности</a:t>
            </a:r>
            <a:r>
              <a:rPr lang="en-US" sz="2900" dirty="0"/>
              <a:t> </a:t>
            </a:r>
            <a:r>
              <a:rPr lang="en-US" sz="2900" dirty="0" err="1"/>
              <a:t>кроптоактивов</a:t>
            </a:r>
            <a:r>
              <a:rPr lang="en-US" sz="2900" dirty="0"/>
              <a:t>, </a:t>
            </a:r>
            <a:r>
              <a:rPr lang="en-US" sz="2900" dirty="0" err="1"/>
              <a:t>управления</a:t>
            </a:r>
            <a:r>
              <a:rPr lang="en-US" sz="2900" dirty="0"/>
              <a:t> </a:t>
            </a:r>
            <a:r>
              <a:rPr lang="en-US" sz="2900" dirty="0" err="1"/>
              <a:t>криптовалютными</a:t>
            </a:r>
            <a:r>
              <a:rPr lang="en-US" sz="2900" dirty="0"/>
              <a:t> </a:t>
            </a:r>
            <a:r>
              <a:rPr lang="en-US" sz="2900" dirty="0" err="1"/>
              <a:t>портфелями</a:t>
            </a:r>
            <a:br>
              <a:rPr lang="ru-RU" sz="2900" dirty="0"/>
            </a:br>
            <a:br>
              <a:rPr lang="ru-RU" sz="2900" dirty="0"/>
            </a:br>
            <a:br>
              <a:rPr lang="ru-RU" sz="2900" dirty="0"/>
            </a:br>
            <a:endParaRPr lang="ru-RU" sz="2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18857-3B86-9E6E-076C-10A7E2AB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778" y="4575593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ru-RU" dirty="0"/>
              <a:t>Кириллов Александр Владимирович ИСП 4-5</a:t>
            </a:r>
          </a:p>
        </p:txBody>
      </p:sp>
    </p:spTree>
    <p:extLst>
      <p:ext uri="{BB962C8B-B14F-4D97-AF65-F5344CB8AC3E}">
        <p14:creationId xmlns:p14="http://schemas.microsoft.com/office/powerpoint/2010/main" val="1929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0FA738C-A1DF-A240-D521-4A3C2DB12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6"/>
            <a:ext cx="65541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диаграмма, линия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B84EB154-A330-C373-C74B-BFE9591A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11" y="643466"/>
            <a:ext cx="65929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диаграмма, снимок экрана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44AD83-1256-60D7-AADE-8714B444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6"/>
            <a:ext cx="65541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3B34EDCE-9B21-E6F2-05F8-668680331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11" y="643466"/>
            <a:ext cx="65929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5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786E0-4570-973E-3439-DF70A887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5200"/>
              <a:t>Предобработка данных</a:t>
            </a: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70BD7116-228F-6216-F4FF-4AC322257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646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50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EF209-3AF3-E78B-7F3A-6644F77D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513" y="358748"/>
            <a:ext cx="5801917" cy="682066"/>
          </a:xfrm>
        </p:spPr>
        <p:txBody>
          <a:bodyPr anchor="b">
            <a:normAutofit/>
          </a:bodyPr>
          <a:lstStyle/>
          <a:p>
            <a:r>
              <a:rPr lang="ru-RU" sz="4000" dirty="0"/>
              <a:t>Построение модели </a:t>
            </a:r>
            <a:r>
              <a:rPr lang="en-US" sz="4000" dirty="0"/>
              <a:t>LSTM</a:t>
            </a:r>
            <a:endParaRPr lang="ru-RU" sz="4000" dirty="0"/>
          </a:p>
        </p:txBody>
      </p:sp>
      <p:pic>
        <p:nvPicPr>
          <p:cNvPr id="8" name="Graphic 7" descr="Мозг">
            <a:extLst>
              <a:ext uri="{FF2B5EF4-FFF2-40B4-BE49-F238E27FC236}">
                <a16:creationId xmlns:a16="http://schemas.microsoft.com/office/drawing/2014/main" id="{40FD4BA0-63EE-5B2A-F784-F1916676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EE95406-F1A1-3CF8-27F0-2D3462506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8513" y="1790015"/>
            <a:ext cx="8356811" cy="43479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35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Слайд 6: Построение модели LSTM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35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Архитектура модели: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Два слоя LSTM: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 и 50 нейронов с </a:t>
            </a:r>
            <a:r>
              <a:rPr kumimoji="0" lang="ru-RU" altLang="ru-RU" sz="35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для предотвращения переобучения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35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Полносвязный</a:t>
            </a: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слой (</a:t>
            </a:r>
            <a:r>
              <a:rPr kumimoji="0" lang="ru-RU" altLang="ru-RU" sz="35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Оптимизатор: Adam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35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Параметры обучения: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Эпохи: 15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Размер </a:t>
            </a:r>
            <a:r>
              <a:rPr kumimoji="0" lang="ru-RU" altLang="ru-RU" sz="35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батча</a:t>
            </a:r>
            <a:r>
              <a:rPr kumimoji="0" lang="ru-RU" altLang="ru-RU" sz="35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32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Мозг">
            <a:extLst>
              <a:ext uri="{FF2B5EF4-FFF2-40B4-BE49-F238E27FC236}">
                <a16:creationId xmlns:a16="http://schemas.microsoft.com/office/drawing/2014/main" id="{F84D88C0-C31F-473C-8150-733B8939E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4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3B0DC-E72C-0BE2-B782-FF439B94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4200" b="1"/>
              <a:t>Почему выбраны именно два слоя LSTM?</a:t>
            </a:r>
            <a:br>
              <a:rPr lang="en-US" sz="4200" b="1"/>
            </a:br>
            <a:endParaRPr lang="ru-RU" sz="4200"/>
          </a:p>
        </p:txBody>
      </p:sp>
      <p:pic>
        <p:nvPicPr>
          <p:cNvPr id="8" name="Graphic 7" descr="Отпечаток пальца">
            <a:extLst>
              <a:ext uri="{FF2B5EF4-FFF2-40B4-BE49-F238E27FC236}">
                <a16:creationId xmlns:a16="http://schemas.microsoft.com/office/drawing/2014/main" id="{B8BFA58B-C5D2-456D-A8B9-BC730F09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1442456-D0B8-019A-537B-405D5A0754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8160" y="2295525"/>
            <a:ext cx="10067066" cy="3430951"/>
          </a:xfrm>
          <a:prstGeom prst="rect">
            <a:avLst/>
          </a:prstGeom>
        </p:spPr>
        <p:txBody>
          <a:bodyPr rtlCol="0" anchor="t"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800" b="1" dirty="0"/>
              <a:t>Первоначальная гипотеза:</a:t>
            </a:r>
            <a:r>
              <a:rPr lang="ru-RU" sz="3800" dirty="0"/>
              <a:t> Один слой может не улавливать сложные временные зависимости.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800" b="1" dirty="0"/>
              <a:t>Эксперименты:</a:t>
            </a:r>
            <a:r>
              <a:rPr lang="ru-RU" sz="3800" dirty="0"/>
              <a:t> На этапе тестирования модели с разным числом слоев выяснилось, что использование двух слоев LSTM: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800" dirty="0"/>
              <a:t>Увеличивает способность модели выявлять паттерны.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800" dirty="0"/>
              <a:t>Не приводит к значительному увеличению времени обучения.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800" b="1" dirty="0"/>
              <a:t>Вывод:</a:t>
            </a:r>
            <a:r>
              <a:rPr lang="ru-RU" sz="3800" dirty="0"/>
              <a:t> Два слоя — компромисс между сложностью модели и ее производительностью.</a:t>
            </a:r>
          </a:p>
          <a:p>
            <a:pPr marL="0" indent="0"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66530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43702-C195-4986-8E73-E2E5F0A9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6000"/>
              <a:t>Полносвязный слой (</a:t>
            </a:r>
            <a:r>
              <a:rPr lang="en-US" sz="6000"/>
              <a:t>Dense)</a:t>
            </a:r>
            <a:endParaRPr lang="ru-RU" sz="6000"/>
          </a:p>
        </p:txBody>
      </p:sp>
      <p:pic>
        <p:nvPicPr>
          <p:cNvPr id="8" name="Graphic 7" descr="Нет подключения">
            <a:extLst>
              <a:ext uri="{FF2B5EF4-FFF2-40B4-BE49-F238E27FC236}">
                <a16:creationId xmlns:a16="http://schemas.microsoft.com/office/drawing/2014/main" id="{1108BA93-4F13-2DB3-F9CC-B975AEBC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875" y="2994675"/>
            <a:ext cx="2728198" cy="272819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2F6B7B8-25EB-EE9A-F6C3-40174A2E9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7175" y="2998278"/>
            <a:ext cx="7115175" cy="2728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Полносвязный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слой используется для финального предсказания на основе обработанных временных рядов.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3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Почему один нейрон?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Прогнозируем конкретное значение (например, цену в следующий момент времени).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8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D5C8A-3411-6382-1219-D7C797CB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6000"/>
              <a:t>Почему </a:t>
            </a:r>
            <a:r>
              <a:rPr lang="en-US" sz="6000"/>
              <a:t>Adam?</a:t>
            </a:r>
            <a:endParaRPr lang="ru-RU" sz="6000"/>
          </a:p>
        </p:txBody>
      </p:sp>
      <p:pic>
        <p:nvPicPr>
          <p:cNvPr id="9" name="Graphic 8" descr="Образование">
            <a:extLst>
              <a:ext uri="{FF2B5EF4-FFF2-40B4-BE49-F238E27FC236}">
                <a16:creationId xmlns:a16="http://schemas.microsoft.com/office/drawing/2014/main" id="{D24C882C-036D-6245-7AE3-A44A8571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289CEB0-0E31-0982-B555-EECC7F1E7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62586" y="2633197"/>
            <a:ext cx="8095965" cy="30932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Adam хорошо работает на сложных нелинейных задачах.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Проведено сравнение с SGD, который показал более медленную сходимость и нестабильность на малых данных.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Использование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0.001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Более высокий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ухудшил предсказания.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Меньший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learning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потребовал слишком много эпох для обучения.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B8E90-8386-D246-5ADB-51745156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ru-RU" sz="6000"/>
              <a:t>Эпохи и размер батча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2F399FD-DD46-CA9E-B2C7-7273D71F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73" y="2860895"/>
            <a:ext cx="2865581" cy="286558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01AFB88-074A-2112-8ABD-D827AFD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720" y="2564445"/>
            <a:ext cx="7143048" cy="3162031"/>
          </a:xfrm>
        </p:spPr>
        <p:txBody>
          <a:bodyPr anchor="t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ru-RU" dirty="0"/>
              <a:t>Эпохи: 15</a:t>
            </a:r>
          </a:p>
          <a:p>
            <a:pPr marL="1143000" lvl="2" indent="-228600">
              <a:buFont typeface="+mj-lt"/>
              <a:buAutoNum type="arabicPeriod" startAt="6"/>
            </a:pPr>
            <a:r>
              <a:rPr lang="ru-RU" sz="2400" dirty="0"/>
              <a:t>Экспериментально установлено, что точность модели стабилизируется на 15 эпохах.</a:t>
            </a:r>
          </a:p>
          <a:p>
            <a:pPr marL="1143000" lvl="2" indent="-228600">
              <a:buFont typeface="+mj-lt"/>
              <a:buAutoNum type="arabicPeriod" startAt="6"/>
            </a:pPr>
            <a:r>
              <a:rPr lang="ru-RU" sz="2400" dirty="0"/>
              <a:t>Увеличение числа эпох (например, до 30) не дало значимого прироста, но увеличило время обучения.</a:t>
            </a:r>
          </a:p>
          <a:p>
            <a:pPr marL="457200" lvl="1" indent="0">
              <a:buNone/>
            </a:pPr>
            <a:r>
              <a:rPr lang="ru-RU" dirty="0"/>
              <a:t>Размер </a:t>
            </a:r>
            <a:r>
              <a:rPr lang="ru-RU" dirty="0" err="1"/>
              <a:t>батча</a:t>
            </a:r>
            <a:r>
              <a:rPr lang="ru-RU" dirty="0"/>
              <a:t>: 32</a:t>
            </a:r>
          </a:p>
          <a:p>
            <a:pPr marL="1143000" lvl="2" indent="-228600">
              <a:buFont typeface="+mj-lt"/>
              <a:buAutoNum type="arabicPeriod" startAt="6"/>
            </a:pPr>
            <a:r>
              <a:rPr lang="ru-RU" sz="2400" dirty="0"/>
              <a:t>Выбран как стандартный размер, обеспечивающий баланс между скоростью обучения и объемом загружаемой в память информации.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7664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E45F4-8164-3C70-3211-67DBCB8D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ru-RU" sz="3200" dirty="0"/>
              <a:t>Цель </a:t>
            </a:r>
            <a:r>
              <a:rPr lang="ru-RU" sz="4000" dirty="0"/>
              <a:t>работы</a:t>
            </a:r>
            <a:r>
              <a:rPr lang="ru-RU" sz="3200" dirty="0"/>
              <a:t> </a:t>
            </a:r>
          </a:p>
        </p:txBody>
      </p:sp>
      <p:pic>
        <p:nvPicPr>
          <p:cNvPr id="5" name="Picture 4" descr="Стрелка, очистка сбояая цель глаз бык">
            <a:extLst>
              <a:ext uri="{FF2B5EF4-FFF2-40B4-BE49-F238E27FC236}">
                <a16:creationId xmlns:a16="http://schemas.microsoft.com/office/drawing/2014/main" id="{62A29030-DC1F-2FA7-69CB-B0D8B669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0" r="1197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BCDE4-62DE-BF7C-C24E-D5EE0DFA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-приложение для анализа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криптоактивов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5730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BCE72-83D4-99F2-5B26-81AF2F1F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/>
              <a:t>Оценка модели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A8670-EE88-CB02-F3D7-F50EAA73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0" i="0">
                <a:effectLst/>
                <a:latin typeface="Courier New" panose="02070309020205020404" pitchFamily="49" charset="0"/>
              </a:rPr>
              <a:t>LSTM - MAE: 0.015 </a:t>
            </a:r>
            <a:endParaRPr lang="ru-RU" sz="1700" b="0" i="0">
              <a:effectLst/>
              <a:latin typeface="Courier New" panose="02070309020205020404" pitchFamily="49" charset="0"/>
            </a:endParaRPr>
          </a:p>
          <a:p>
            <a:r>
              <a:rPr lang="en-US" sz="1700" b="0" i="0">
                <a:effectLst/>
                <a:latin typeface="Courier New" panose="02070309020205020404" pitchFamily="49" charset="0"/>
              </a:rPr>
              <a:t>LSTM - RMSE: 0.020 </a:t>
            </a:r>
            <a:endParaRPr lang="ru-RU" sz="1700" b="0" i="0">
              <a:effectLst/>
              <a:latin typeface="Courier New" panose="02070309020205020404" pitchFamily="49" charset="0"/>
            </a:endParaRPr>
          </a:p>
          <a:p>
            <a:r>
              <a:rPr lang="en-US" sz="1700" b="0" i="0">
                <a:effectLst/>
                <a:latin typeface="Courier New" panose="02070309020205020404" pitchFamily="49" charset="0"/>
              </a:rPr>
              <a:t>LSTM - MAPE: 36.034%</a:t>
            </a:r>
            <a:endParaRPr lang="ru-RU" sz="1700"/>
          </a:p>
        </p:txBody>
      </p:sp>
      <p:pic>
        <p:nvPicPr>
          <p:cNvPr id="5" name="Рисунок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B7004F4-60EC-682D-1882-B90BB897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978" y="1161288"/>
            <a:ext cx="7694800" cy="42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Сочный мултиколорный дизайн основания">
            <a:extLst>
              <a:ext uri="{FF2B5EF4-FFF2-40B4-BE49-F238E27FC236}">
                <a16:creationId xmlns:a16="http://schemas.microsoft.com/office/drawing/2014/main" id="{3DC9CEAC-F300-FE59-0BFB-DFB57B5A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6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207E4-E146-C7EE-02C0-28BE503E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WEB-</a:t>
            </a:r>
            <a:r>
              <a:rPr lang="en-US" dirty="0" err="1">
                <a:solidFill>
                  <a:srgbClr val="FFFFFF"/>
                </a:solidFill>
              </a:rPr>
              <a:t>Приложение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7F778-7F2D-39E2-4B5B-179571BC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96" y="-142095"/>
            <a:ext cx="4053104" cy="2333033"/>
          </a:xfrm>
        </p:spPr>
        <p:txBody>
          <a:bodyPr anchor="b">
            <a:normAutofit/>
          </a:bodyPr>
          <a:lstStyle/>
          <a:p>
            <a:r>
              <a:rPr lang="ru-RU" sz="4000" dirty="0"/>
              <a:t>Основные шаги</a:t>
            </a:r>
          </a:p>
        </p:txBody>
      </p:sp>
      <p:pic>
        <p:nvPicPr>
          <p:cNvPr id="37" name="Graphic 36" descr="Структура базы данных">
            <a:extLst>
              <a:ext uri="{FF2B5EF4-FFF2-40B4-BE49-F238E27FC236}">
                <a16:creationId xmlns:a16="http://schemas.microsoft.com/office/drawing/2014/main" id="{EFF1C7A5-6699-365F-BCD4-DF285FB46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57" y="1221909"/>
            <a:ext cx="1198532" cy="1198532"/>
          </a:xfrm>
          <a:prstGeom prst="rect">
            <a:avLst/>
          </a:prstGeom>
        </p:spPr>
      </p:pic>
      <p:pic>
        <p:nvPicPr>
          <p:cNvPr id="39" name="Graphic 38" descr="Структура базы данных">
            <a:extLst>
              <a:ext uri="{FF2B5EF4-FFF2-40B4-BE49-F238E27FC236}">
                <a16:creationId xmlns:a16="http://schemas.microsoft.com/office/drawing/2014/main" id="{FB4C9898-8CFF-4D7F-99EE-F53EFD09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39B52C6-3F41-ACA1-20D4-B87B951E37EF}"/>
              </a:ext>
            </a:extLst>
          </p:cNvPr>
          <p:cNvSpPr/>
          <p:nvPr/>
        </p:nvSpPr>
        <p:spPr>
          <a:xfrm>
            <a:off x="6518535" y="1363520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5" name="Прямоугольник 4" descr="Контрольный список">
            <a:extLst>
              <a:ext uri="{FF2B5EF4-FFF2-40B4-BE49-F238E27FC236}">
                <a16:creationId xmlns:a16="http://schemas.microsoft.com/office/drawing/2014/main" id="{036BA33E-9A13-0A28-BE8D-F79D755FD1DD}"/>
              </a:ext>
            </a:extLst>
          </p:cNvPr>
          <p:cNvSpPr/>
          <p:nvPr/>
        </p:nvSpPr>
        <p:spPr>
          <a:xfrm>
            <a:off x="6795416" y="1569465"/>
            <a:ext cx="503420" cy="50342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E5F9F68-ED0B-B9BB-0E0A-2A6B3F2F2B22}"/>
              </a:ext>
            </a:extLst>
          </p:cNvPr>
          <p:cNvGrpSpPr/>
          <p:nvPr/>
        </p:nvGrpSpPr>
        <p:grpSpPr>
          <a:xfrm>
            <a:off x="7575718" y="1363520"/>
            <a:ext cx="4159989" cy="915310"/>
            <a:chOff x="1057183" y="1805"/>
            <a:chExt cx="4159989" cy="915310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57A18BB2-9881-98D3-C78C-EC65D8999C18}"/>
                </a:ext>
              </a:extLst>
            </p:cNvPr>
            <p:cNvSpPr/>
            <p:nvPr/>
          </p:nvSpPr>
          <p:spPr>
            <a:xfrm>
              <a:off x="1057183" y="1805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63B60E-DE8F-2ECB-59C6-1F28448771A6}"/>
                </a:ext>
              </a:extLst>
            </p:cNvPr>
            <p:cNvSpPr txBox="1"/>
            <p:nvPr/>
          </p:nvSpPr>
          <p:spPr>
            <a:xfrm>
              <a:off x="1057183" y="1805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000" kern="1200" dirty="0"/>
                <a:t>Сбор данных</a:t>
              </a:r>
              <a:endParaRPr lang="en-US" sz="4000" kern="1200" dirty="0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ECC72EB-3DA2-6C67-29D9-968CB484C970}"/>
              </a:ext>
            </a:extLst>
          </p:cNvPr>
          <p:cNvSpPr/>
          <p:nvPr/>
        </p:nvSpPr>
        <p:spPr>
          <a:xfrm>
            <a:off x="6518535" y="2507659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Прямоугольник 8" descr="Bar chart">
            <a:extLst>
              <a:ext uri="{FF2B5EF4-FFF2-40B4-BE49-F238E27FC236}">
                <a16:creationId xmlns:a16="http://schemas.microsoft.com/office/drawing/2014/main" id="{54A61F07-AE72-9E4D-10C3-17D3F91AF331}"/>
              </a:ext>
            </a:extLst>
          </p:cNvPr>
          <p:cNvSpPr/>
          <p:nvPr/>
        </p:nvSpPr>
        <p:spPr>
          <a:xfrm>
            <a:off x="6795416" y="2713604"/>
            <a:ext cx="503420" cy="50342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C0D55EA-63FF-41C8-9731-0E4FE729D08A}"/>
              </a:ext>
            </a:extLst>
          </p:cNvPr>
          <p:cNvGrpSpPr/>
          <p:nvPr/>
        </p:nvGrpSpPr>
        <p:grpSpPr>
          <a:xfrm>
            <a:off x="7575718" y="2507659"/>
            <a:ext cx="4159989" cy="915310"/>
            <a:chOff x="1057183" y="1145944"/>
            <a:chExt cx="4159989" cy="915310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960185C4-9CD7-3FDC-5A88-EB2B0E9CD39C}"/>
                </a:ext>
              </a:extLst>
            </p:cNvPr>
            <p:cNvSpPr/>
            <p:nvPr/>
          </p:nvSpPr>
          <p:spPr>
            <a:xfrm>
              <a:off x="1057183" y="1145944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8ED273-BFD9-6E06-F526-A5746C6C2A3F}"/>
                </a:ext>
              </a:extLst>
            </p:cNvPr>
            <p:cNvSpPr txBox="1"/>
            <p:nvPr/>
          </p:nvSpPr>
          <p:spPr>
            <a:xfrm>
              <a:off x="1057183" y="1145944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000" kern="1200" dirty="0"/>
                <a:t>Анализ данных</a:t>
              </a:r>
              <a:endParaRPr lang="en-US" sz="4000" kern="1200" dirty="0"/>
            </a:p>
          </p:txBody>
        </p:sp>
      </p:grp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828126C-6284-B547-FA05-1E2BEE44C4B7}"/>
              </a:ext>
            </a:extLst>
          </p:cNvPr>
          <p:cNvSpPr/>
          <p:nvPr/>
        </p:nvSpPr>
        <p:spPr>
          <a:xfrm>
            <a:off x="6518535" y="3651797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Прямоугольник 14" descr="Преподаватель">
            <a:extLst>
              <a:ext uri="{FF2B5EF4-FFF2-40B4-BE49-F238E27FC236}">
                <a16:creationId xmlns:a16="http://schemas.microsoft.com/office/drawing/2014/main" id="{AEABCD12-E746-4382-5A65-3942A7C5173D}"/>
              </a:ext>
            </a:extLst>
          </p:cNvPr>
          <p:cNvSpPr/>
          <p:nvPr/>
        </p:nvSpPr>
        <p:spPr>
          <a:xfrm>
            <a:off x="6795416" y="3857742"/>
            <a:ext cx="503420" cy="50342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B04DF5F-2039-2F19-14A8-8E1099BEAA46}"/>
              </a:ext>
            </a:extLst>
          </p:cNvPr>
          <p:cNvGrpSpPr/>
          <p:nvPr/>
        </p:nvGrpSpPr>
        <p:grpSpPr>
          <a:xfrm>
            <a:off x="7575718" y="3651797"/>
            <a:ext cx="4159989" cy="915310"/>
            <a:chOff x="1057183" y="2290082"/>
            <a:chExt cx="4159989" cy="915310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05D611A-64E7-E7EC-88B8-5E56CBAAE381}"/>
                </a:ext>
              </a:extLst>
            </p:cNvPr>
            <p:cNvSpPr/>
            <p:nvPr/>
          </p:nvSpPr>
          <p:spPr>
            <a:xfrm>
              <a:off x="1057183" y="2290082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C41A80-40B7-B138-44FB-E8ED62D2F219}"/>
                </a:ext>
              </a:extLst>
            </p:cNvPr>
            <p:cNvSpPr txBox="1"/>
            <p:nvPr/>
          </p:nvSpPr>
          <p:spPr>
            <a:xfrm>
              <a:off x="1057183" y="2290082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4000" kern="1200" dirty="0"/>
                <a:t>Обучение модели</a:t>
              </a:r>
              <a:endParaRPr lang="en-US" sz="4000" kern="1200" dirty="0"/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E4D1CC2-45EA-0582-2330-0AA2841C77B8}"/>
              </a:ext>
            </a:extLst>
          </p:cNvPr>
          <p:cNvSpPr/>
          <p:nvPr/>
        </p:nvSpPr>
        <p:spPr>
          <a:xfrm>
            <a:off x="6518536" y="4757889"/>
            <a:ext cx="5217173" cy="91531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Прямоугольник 22" descr="База данных">
            <a:extLst>
              <a:ext uri="{FF2B5EF4-FFF2-40B4-BE49-F238E27FC236}">
                <a16:creationId xmlns:a16="http://schemas.microsoft.com/office/drawing/2014/main" id="{4264D5F6-8330-272D-5F91-DE4F9793869B}"/>
              </a:ext>
            </a:extLst>
          </p:cNvPr>
          <p:cNvSpPr/>
          <p:nvPr/>
        </p:nvSpPr>
        <p:spPr>
          <a:xfrm>
            <a:off x="6795416" y="5001881"/>
            <a:ext cx="503420" cy="503420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1239DEA-BAB9-59EC-E6A1-AFA236EE2049}"/>
              </a:ext>
            </a:extLst>
          </p:cNvPr>
          <p:cNvGrpSpPr/>
          <p:nvPr/>
        </p:nvGrpSpPr>
        <p:grpSpPr>
          <a:xfrm>
            <a:off x="7575719" y="4757889"/>
            <a:ext cx="4159989" cy="915310"/>
            <a:chOff x="1057183" y="3434221"/>
            <a:chExt cx="4159989" cy="915310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ADBBB1F-FB2B-72D9-4ED2-884AF5AA2B0F}"/>
                </a:ext>
              </a:extLst>
            </p:cNvPr>
            <p:cNvSpPr/>
            <p:nvPr/>
          </p:nvSpPr>
          <p:spPr>
            <a:xfrm>
              <a:off x="1057183" y="3434221"/>
              <a:ext cx="4159989" cy="915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E9C87D-BD50-B679-54DA-AB50A27514FB}"/>
                </a:ext>
              </a:extLst>
            </p:cNvPr>
            <p:cNvSpPr txBox="1"/>
            <p:nvPr/>
          </p:nvSpPr>
          <p:spPr>
            <a:xfrm>
              <a:off x="1057183" y="3434221"/>
              <a:ext cx="4159989" cy="915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Api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6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3F358-52D5-F06D-CF72-35805E09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ru-RU" sz="4000" dirty="0"/>
              <a:t>Сбор данных с помощью </a:t>
            </a:r>
            <a:r>
              <a:rPr lang="en-US" sz="4000" dirty="0" err="1"/>
              <a:t>CoinGekko</a:t>
            </a:r>
            <a:endParaRPr lang="ru-RU" sz="4000" dirty="0"/>
          </a:p>
        </p:txBody>
      </p:sp>
      <p:graphicFrame>
        <p:nvGraphicFramePr>
          <p:cNvPr id="49" name="Rectangle 1">
            <a:extLst>
              <a:ext uri="{FF2B5EF4-FFF2-40B4-BE49-F238E27FC236}">
                <a16:creationId xmlns:a16="http://schemas.microsoft.com/office/drawing/2014/main" id="{7CE007A0-2D29-2C91-A936-1F8E5BE1C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48423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44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39837-FD84-4CF9-76F8-7710C82E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12" y="2067283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Визуализация данных</a:t>
            </a:r>
          </a:p>
        </p:txBody>
      </p:sp>
      <p:pic>
        <p:nvPicPr>
          <p:cNvPr id="7" name="Рисунок 6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2BE3096-53D5-483D-C2D5-95153742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34" y="961130"/>
            <a:ext cx="4040744" cy="221230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20557B4-2571-7A15-EE56-A61395755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82" y="961130"/>
            <a:ext cx="4078718" cy="2212704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1BA1E41-0B31-E83B-CAE5-3BF7A200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28" y="3429000"/>
            <a:ext cx="5448046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2AB0D9F-1BB9-17E3-D555-CE9BA0C11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r="76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E52E92E3-AF75-0372-8449-227CE3991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r="1836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E9D65285-3D11-07B4-DA01-FBB90E452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CB71-BFE1-1EF0-BA0A-DF511374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Анализ данных</a:t>
            </a:r>
          </a:p>
        </p:txBody>
      </p:sp>
      <p:pic>
        <p:nvPicPr>
          <p:cNvPr id="7" name="Рисунок 6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D5889C5-B02A-6F8F-1794-175A3BEA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70" y="851338"/>
            <a:ext cx="2945365" cy="250356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диаграмма, снимок экрана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3AE410-AB90-C316-0700-D08206141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851338"/>
            <a:ext cx="2945365" cy="2503561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, линия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F43FC888-A63C-01D0-FF75-5D5C3AE7E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40" y="3673425"/>
            <a:ext cx="2962794" cy="2503561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8275100C-CE0B-BF74-ABD6-5EE67081E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68" y="3673425"/>
            <a:ext cx="2962794" cy="25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7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413</Words>
  <Application>Microsoft Office PowerPoint</Application>
  <PresentationFormat>Широкоэкранный</PresentationFormat>
  <Paragraphs>64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Courier New</vt:lpstr>
      <vt:lpstr>Times New Roman</vt:lpstr>
      <vt:lpstr>Тема Office</vt:lpstr>
      <vt:lpstr>Государственное бюджетное профессиональное образовательное учреждение  МДК 05.02 название  Курсовой проект на тему  Разработка системы анализа доходности кроптоактивов, управления криптовалютными портфелями   </vt:lpstr>
      <vt:lpstr>Цель работы </vt:lpstr>
      <vt:lpstr>Основные шаги</vt:lpstr>
      <vt:lpstr>Сбор данных с помощью CoinGekko</vt:lpstr>
      <vt:lpstr>Визуализация данных</vt:lpstr>
      <vt:lpstr>Презентация PowerPoint</vt:lpstr>
      <vt:lpstr>Презентация PowerPoint</vt:lpstr>
      <vt:lpstr>Презентация PowerPoint</vt:lpstr>
      <vt:lpstr>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Предобработка данных</vt:lpstr>
      <vt:lpstr>Построение модели LSTM</vt:lpstr>
      <vt:lpstr>Почему выбраны именно два слоя LSTM? </vt:lpstr>
      <vt:lpstr>Полносвязный слой (Dense)</vt:lpstr>
      <vt:lpstr>Почему Adam?</vt:lpstr>
      <vt:lpstr>Эпохи и размер батча</vt:lpstr>
      <vt:lpstr>Оценка модели</vt:lpstr>
      <vt:lpstr>WEB-Приложение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plmj00@mail.ru</dc:creator>
  <cp:lastModifiedBy>plmj00@mail.ru</cp:lastModifiedBy>
  <cp:revision>6</cp:revision>
  <dcterms:created xsi:type="dcterms:W3CDTF">2024-12-02T22:12:44Z</dcterms:created>
  <dcterms:modified xsi:type="dcterms:W3CDTF">2024-12-09T10:44:35Z</dcterms:modified>
</cp:coreProperties>
</file>