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b06760b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b06760b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b06760b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b06760b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b06760b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b06760b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b06760b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b06760b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b06760ba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b06760ba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Massimo Puchinio</a:t>
            </a:r>
            <a:endParaRPr/>
          </a:p>
          <a:p>
            <a:pPr indent="0" lvl="0" marL="0" rtl="0" algn="l">
              <a:spcBef>
                <a:spcPts val="0"/>
              </a:spcBef>
              <a:spcAft>
                <a:spcPts val="0"/>
              </a:spcAft>
              <a:buNone/>
            </a:pPr>
            <a:r>
              <a:rPr lang="en"/>
              <a:t>(Persona)</a:t>
            </a:r>
            <a:endParaRPr/>
          </a:p>
        </p:txBody>
      </p:sp>
      <p:sp>
        <p:nvSpPr>
          <p:cNvPr id="135" name="Google Shape;135;p13"/>
          <p:cNvSpPr txBox="1"/>
          <p:nvPr>
            <p:ph idx="1" type="subTitle"/>
          </p:nvPr>
        </p:nvSpPr>
        <p:spPr>
          <a:xfrm>
            <a:off x="4979850" y="31299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Made by: Kalem Sdao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1300" y="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Who is our Persona?</a:t>
            </a:r>
            <a:endParaRPr u="sng"/>
          </a:p>
        </p:txBody>
      </p:sp>
      <p:pic>
        <p:nvPicPr>
          <p:cNvPr id="141" name="Google Shape;141;p14"/>
          <p:cNvPicPr preferRelativeResize="0"/>
          <p:nvPr/>
        </p:nvPicPr>
        <p:blipFill>
          <a:blip r:embed="rId3">
            <a:alphaModFix/>
          </a:blip>
          <a:stretch>
            <a:fillRect/>
          </a:stretch>
        </p:blipFill>
        <p:spPr>
          <a:xfrm>
            <a:off x="566325" y="887763"/>
            <a:ext cx="1913325" cy="2449301"/>
          </a:xfrm>
          <a:prstGeom prst="rect">
            <a:avLst/>
          </a:prstGeom>
          <a:noFill/>
          <a:ln cap="flat" cmpd="sng" w="28575">
            <a:solidFill>
              <a:schemeClr val="accent3"/>
            </a:solidFill>
            <a:prstDash val="solid"/>
            <a:round/>
            <a:headEnd len="sm" w="sm" type="none"/>
            <a:tailEnd len="sm" w="sm" type="none"/>
          </a:ln>
        </p:spPr>
      </p:pic>
      <p:sp>
        <p:nvSpPr>
          <p:cNvPr id="142" name="Google Shape;142;p14"/>
          <p:cNvSpPr txBox="1"/>
          <p:nvPr/>
        </p:nvSpPr>
        <p:spPr>
          <a:xfrm>
            <a:off x="566325" y="3440700"/>
            <a:ext cx="4144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Name: Massimo Puchinio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Age: 27</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Marital Status: Engaged</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Education: </a:t>
            </a:r>
            <a:r>
              <a:rPr lang="en">
                <a:solidFill>
                  <a:schemeClr val="lt1"/>
                </a:solidFill>
                <a:latin typeface="Lato"/>
                <a:ea typeface="Lato"/>
                <a:cs typeface="Lato"/>
                <a:sym typeface="Lato"/>
              </a:rPr>
              <a:t>Culinary</a:t>
            </a:r>
            <a:r>
              <a:rPr lang="en">
                <a:solidFill>
                  <a:schemeClr val="lt1"/>
                </a:solidFill>
                <a:latin typeface="Lato"/>
                <a:ea typeface="Lato"/>
                <a:cs typeface="Lato"/>
                <a:sym typeface="Lato"/>
              </a:rPr>
              <a:t> School</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Job: Sous Chef @ (Parlinis </a:t>
            </a:r>
            <a:r>
              <a:rPr lang="en">
                <a:solidFill>
                  <a:schemeClr val="lt1"/>
                </a:solidFill>
                <a:latin typeface="Lato"/>
                <a:ea typeface="Lato"/>
                <a:cs typeface="Lato"/>
                <a:sym typeface="Lato"/>
              </a:rPr>
              <a:t>Bruschetta</a:t>
            </a:r>
            <a:r>
              <a:rPr lang="en">
                <a:solidFill>
                  <a:schemeClr val="lt1"/>
                </a:solidFill>
                <a:latin typeface="Lato"/>
                <a:ea typeface="Lato"/>
                <a:cs typeface="Lato"/>
                <a:sym typeface="Lato"/>
              </a:rPr>
              <a:t> Home)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Location: Naples, Italy</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Hobbies: Cooking, Fashion, Sailing, Football</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43" name="Google Shape;143;p14"/>
          <p:cNvPicPr preferRelativeResize="0"/>
          <p:nvPr/>
        </p:nvPicPr>
        <p:blipFill>
          <a:blip r:embed="rId4">
            <a:alphaModFix/>
          </a:blip>
          <a:stretch>
            <a:fillRect/>
          </a:stretch>
        </p:blipFill>
        <p:spPr>
          <a:xfrm>
            <a:off x="3752300" y="839075"/>
            <a:ext cx="1770700" cy="1770700"/>
          </a:xfrm>
          <a:prstGeom prst="rect">
            <a:avLst/>
          </a:prstGeom>
          <a:noFill/>
          <a:ln>
            <a:noFill/>
          </a:ln>
        </p:spPr>
      </p:pic>
      <p:pic>
        <p:nvPicPr>
          <p:cNvPr id="144" name="Google Shape;144;p14"/>
          <p:cNvPicPr preferRelativeResize="0"/>
          <p:nvPr/>
        </p:nvPicPr>
        <p:blipFill>
          <a:blip r:embed="rId5">
            <a:alphaModFix/>
          </a:blip>
          <a:stretch>
            <a:fillRect/>
          </a:stretch>
        </p:blipFill>
        <p:spPr>
          <a:xfrm>
            <a:off x="5320350" y="3628850"/>
            <a:ext cx="1196950" cy="1196950"/>
          </a:xfrm>
          <a:prstGeom prst="rect">
            <a:avLst/>
          </a:prstGeom>
          <a:noFill/>
          <a:ln>
            <a:noFill/>
          </a:ln>
        </p:spPr>
      </p:pic>
      <p:pic>
        <p:nvPicPr>
          <p:cNvPr id="145" name="Google Shape;145;p14"/>
          <p:cNvPicPr preferRelativeResize="0"/>
          <p:nvPr/>
        </p:nvPicPr>
        <p:blipFill>
          <a:blip r:embed="rId6">
            <a:alphaModFix/>
          </a:blip>
          <a:stretch>
            <a:fillRect/>
          </a:stretch>
        </p:blipFill>
        <p:spPr>
          <a:xfrm>
            <a:off x="4432925" y="2609775"/>
            <a:ext cx="1196948" cy="11969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Who really is Massimo? (Bio)</a:t>
            </a:r>
            <a:endParaRPr u="sng"/>
          </a:p>
        </p:txBody>
      </p:sp>
      <p:sp>
        <p:nvSpPr>
          <p:cNvPr id="151" name="Google Shape;151;p15"/>
          <p:cNvSpPr txBox="1"/>
          <p:nvPr>
            <p:ph idx="1" type="body"/>
          </p:nvPr>
        </p:nvSpPr>
        <p:spPr>
          <a:xfrm>
            <a:off x="1322725" y="15523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Massimo is a late twenties man who loves to cook. He gained this admiration from his late mother who always told him cooking was the escape from </a:t>
            </a:r>
            <a:r>
              <a:rPr lang="en"/>
              <a:t>normality</a:t>
            </a:r>
            <a:r>
              <a:rPr lang="en"/>
              <a:t>. He loves supporting local Italian restaurants and hopes to become a Head chef or even open his own restaurant some day.</a:t>
            </a:r>
            <a:endParaRPr/>
          </a:p>
          <a:p>
            <a:pPr indent="0" lvl="0" marL="0" rtl="0" algn="l">
              <a:spcBef>
                <a:spcPts val="1200"/>
              </a:spcBef>
              <a:spcAft>
                <a:spcPts val="0"/>
              </a:spcAft>
              <a:buNone/>
            </a:pPr>
            <a:r>
              <a:rPr lang="en"/>
              <a:t>Upon looking for new </a:t>
            </a:r>
            <a:r>
              <a:rPr lang="en"/>
              <a:t>recipes</a:t>
            </a:r>
            <a:r>
              <a:rPr lang="en"/>
              <a:t> and spices to try new meals with, He comes across our website, being SpiceLyfe. </a:t>
            </a:r>
            <a:endParaRPr/>
          </a:p>
          <a:p>
            <a:pPr indent="0" lvl="0" marL="0" rtl="0" algn="l">
              <a:spcBef>
                <a:spcPts val="1200"/>
              </a:spcBef>
              <a:spcAft>
                <a:spcPts val="0"/>
              </a:spcAft>
              <a:buNone/>
            </a:pPr>
            <a:r>
              <a:rPr lang="en"/>
              <a:t>His love for food and flavor draws him to the website, and the very infomercial look keeps him interactive as not being a very tech savvy customer, allows him to still understand the content </a:t>
            </a:r>
            <a:r>
              <a:rPr lang="en"/>
              <a:t>and stay engaged.</a:t>
            </a:r>
            <a:endParaRPr/>
          </a:p>
          <a:p>
            <a:pPr indent="0" lvl="0" marL="0" rtl="0" algn="l">
              <a:spcBef>
                <a:spcPts val="1200"/>
              </a:spcBef>
              <a:spcAft>
                <a:spcPts val="1200"/>
              </a:spcAft>
              <a:buNone/>
            </a:pPr>
            <a:r>
              <a:rPr lang="en"/>
              <a:t>On the next slide I have a picture of our Wireframe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idx="1" type="body"/>
          </p:nvPr>
        </p:nvSpPr>
        <p:spPr>
          <a:xfrm>
            <a:off x="3320600" y="459132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Website WireFrame</a:t>
            </a:r>
            <a:endParaRPr/>
          </a:p>
        </p:txBody>
      </p:sp>
      <p:pic>
        <p:nvPicPr>
          <p:cNvPr id="157" name="Google Shape;157;p16"/>
          <p:cNvPicPr preferRelativeResize="0"/>
          <p:nvPr/>
        </p:nvPicPr>
        <p:blipFill>
          <a:blip r:embed="rId3">
            <a:alphaModFix/>
          </a:blip>
          <a:stretch>
            <a:fillRect/>
          </a:stretch>
        </p:blipFill>
        <p:spPr>
          <a:xfrm>
            <a:off x="0" y="0"/>
            <a:ext cx="9144000" cy="450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256050" y="-27832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did this wireframe not only target Massimo but earn his purchase?</a:t>
            </a:r>
            <a:endParaRPr/>
          </a:p>
        </p:txBody>
      </p:sp>
      <p:sp>
        <p:nvSpPr>
          <p:cNvPr id="163" name="Google Shape;163;p17"/>
          <p:cNvSpPr txBox="1"/>
          <p:nvPr/>
        </p:nvSpPr>
        <p:spPr>
          <a:xfrm>
            <a:off x="454250" y="2432150"/>
            <a:ext cx="52902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The first thing that caught his attention was the bright colour pallet and beautiful spice rack (As he is a </a:t>
            </a:r>
            <a:r>
              <a:rPr lang="en" sz="1100">
                <a:solidFill>
                  <a:schemeClr val="lt1"/>
                </a:solidFill>
                <a:latin typeface="Lato"/>
                <a:ea typeface="Lato"/>
                <a:cs typeface="Lato"/>
                <a:sym typeface="Lato"/>
              </a:rPr>
              <a:t>innovative</a:t>
            </a:r>
            <a:r>
              <a:rPr lang="en" sz="1100">
                <a:solidFill>
                  <a:schemeClr val="lt1"/>
                </a:solidFill>
                <a:latin typeface="Lato"/>
                <a:ea typeface="Lato"/>
                <a:cs typeface="Lato"/>
                <a:sym typeface="Lato"/>
              </a:rPr>
              <a:t> and aspiring chef)</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Upon reading more, he learns that our company are Italian and family owned, and as stated in his bio he loves supporting local </a:t>
            </a:r>
            <a:r>
              <a:rPr lang="en" sz="1100">
                <a:solidFill>
                  <a:schemeClr val="lt1"/>
                </a:solidFill>
                <a:latin typeface="Lato"/>
                <a:ea typeface="Lato"/>
                <a:cs typeface="Lato"/>
                <a:sym typeface="Lato"/>
              </a:rPr>
              <a:t>businesses</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When viewing the pricing, he is offered a 10% discount for new members and Is inclined to make his first purchase as “the offer goes away soon”</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The site also had a very user friendly feel which allowed Massimo who is practicing his English to carefully read and navigate the website</a:t>
            </a:r>
            <a:endParaRPr sz="11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33400"/>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users activity?</a:t>
            </a:r>
            <a:endParaRPr/>
          </a:p>
        </p:txBody>
      </p:sp>
      <p:sp>
        <p:nvSpPr>
          <p:cNvPr id="169" name="Google Shape;169;p18"/>
          <p:cNvSpPr txBox="1"/>
          <p:nvPr>
            <p:ph idx="2" type="body"/>
          </p:nvPr>
        </p:nvSpPr>
        <p:spPr>
          <a:xfrm>
            <a:off x="1165025" y="1364875"/>
            <a:ext cx="6931200" cy="36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Younger users:</a:t>
            </a:r>
            <a:r>
              <a:rPr lang="en"/>
              <a:t> Most will skip over our website as cooking </a:t>
            </a:r>
            <a:r>
              <a:rPr lang="en"/>
              <a:t>isn't</a:t>
            </a:r>
            <a:r>
              <a:rPr lang="en"/>
              <a:t> very appealing to younger audiences, however some may stick around and contemplate using our service.</a:t>
            </a:r>
            <a:endParaRPr/>
          </a:p>
          <a:p>
            <a:pPr indent="0" lvl="0" marL="0" rtl="0" algn="l">
              <a:spcBef>
                <a:spcPts val="1200"/>
              </a:spcBef>
              <a:spcAft>
                <a:spcPts val="0"/>
              </a:spcAft>
              <a:buNone/>
            </a:pPr>
            <a:r>
              <a:rPr lang="en" u="sng"/>
              <a:t>Middle age users: </a:t>
            </a:r>
            <a:r>
              <a:rPr lang="en"/>
              <a:t>Our most popular demographic. Cooking is slowly becoming a prominent part in these users days and they feel as though their meals are all tasting the same. Our company and website displays a quick and easy fix to these problems.</a:t>
            </a:r>
            <a:endParaRPr/>
          </a:p>
          <a:p>
            <a:pPr indent="0" lvl="0" marL="0" rtl="0" algn="l">
              <a:spcBef>
                <a:spcPts val="1200"/>
              </a:spcBef>
              <a:spcAft>
                <a:spcPts val="0"/>
              </a:spcAft>
              <a:buNone/>
            </a:pPr>
            <a:r>
              <a:rPr lang="en" u="sng"/>
              <a:t>Elderly users:</a:t>
            </a:r>
            <a:r>
              <a:rPr lang="en"/>
              <a:t> Some might be interested, </a:t>
            </a:r>
            <a:r>
              <a:rPr lang="en"/>
              <a:t>however, most won't. They have been around long enough to know what they enjoy and most aren't willing to experiment at this age</a:t>
            </a:r>
            <a:endParaRPr/>
          </a:p>
          <a:p>
            <a:pPr indent="0" lvl="0" marL="0" rtl="0" algn="l">
              <a:spcBef>
                <a:spcPts val="1200"/>
              </a:spcBef>
              <a:spcAft>
                <a:spcPts val="0"/>
              </a:spcAft>
              <a:buNone/>
            </a:pPr>
            <a:r>
              <a:rPr lang="en" u="sng"/>
              <a:t>Foodies: </a:t>
            </a:r>
            <a:r>
              <a:rPr lang="en"/>
              <a:t>Most of our customers “foodies” are those who enjoy every last bit of their plate, and will do anything to make flavors last forever. This website is most appealing to them.</a:t>
            </a:r>
            <a:endParaRPr/>
          </a:p>
          <a:p>
            <a:pPr indent="0" lvl="0" marL="0" rtl="0" algn="l">
              <a:spcBef>
                <a:spcPts val="1200"/>
              </a:spcBef>
              <a:spcAft>
                <a:spcPts val="0"/>
              </a:spcAft>
              <a:buNone/>
            </a:pPr>
            <a:r>
              <a:rPr lang="en" u="sng"/>
              <a:t>Experimental young adults: </a:t>
            </a:r>
            <a:r>
              <a:rPr lang="en"/>
              <a:t>I personally believe young adults that are looking for change might also find our service and website good to look into, as the service offers something new.</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