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34"/>
  </p:notesMasterIdLst>
  <p:sldIdLst>
    <p:sldId id="267" r:id="rId2"/>
    <p:sldId id="256" r:id="rId3"/>
    <p:sldId id="269" r:id="rId4"/>
    <p:sldId id="257" r:id="rId5"/>
    <p:sldId id="258" r:id="rId6"/>
    <p:sldId id="259" r:id="rId7"/>
    <p:sldId id="260" r:id="rId8"/>
    <p:sldId id="270" r:id="rId9"/>
    <p:sldId id="271" r:id="rId10"/>
    <p:sldId id="261" r:id="rId11"/>
    <p:sldId id="272" r:id="rId12"/>
    <p:sldId id="273" r:id="rId13"/>
    <p:sldId id="262" r:id="rId14"/>
    <p:sldId id="263" r:id="rId15"/>
    <p:sldId id="264" r:id="rId16"/>
    <p:sldId id="265" r:id="rId17"/>
    <p:sldId id="288" r:id="rId18"/>
    <p:sldId id="289" r:id="rId19"/>
    <p:sldId id="279" r:id="rId20"/>
    <p:sldId id="275" r:id="rId21"/>
    <p:sldId id="274" r:id="rId22"/>
    <p:sldId id="276" r:id="rId23"/>
    <p:sldId id="277" r:id="rId24"/>
    <p:sldId id="278" r:id="rId25"/>
    <p:sldId id="280" r:id="rId26"/>
    <p:sldId id="282" r:id="rId27"/>
    <p:sldId id="281" r:id="rId28"/>
    <p:sldId id="283" r:id="rId29"/>
    <p:sldId id="284" r:id="rId30"/>
    <p:sldId id="285" r:id="rId31"/>
    <p:sldId id="286" r:id="rId32"/>
    <p:sldId id="287"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snapToGrid="0">
      <p:cViewPr varScale="1">
        <p:scale>
          <a:sx n="110" d="100"/>
          <a:sy n="110" d="100"/>
        </p:scale>
        <p:origin x="-514"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5db9444a0a348b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5db9444a0a348b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5db9444a0a348b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5db9444a0a348b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5db9444a0a348b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5db9444a0a348b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5db9444a0a348b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5db9444a0a348b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5db9444a0a348b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5db9444a0a348b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5db9444a0a348b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5db9444a0a348b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5db9444a0a348b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5db9444a0a348b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5db9444a0a348b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5db9444a0a348b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5db9444a0a348b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5db9444a0a348b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106B4A3-4212-4E39-93DE-E053E8F69C28}" type="datetimeFigureOut">
              <a:rPr lang="en-US" smtClean="0"/>
              <a:pPr/>
              <a:t>4/30/2023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106B4A3-4212-4E39-93DE-E053E8F69C28}"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106B4A3-4212-4E39-93DE-E053E8F69C28}" type="datetimeFigureOut">
              <a:rPr lang="en-US" smtClean="0"/>
              <a:pPr/>
              <a:t>4/30/2023</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kumimoji="0"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106B4A3-4212-4E39-93DE-E053E8F69C28}"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106B4A3-4212-4E39-93DE-E053E8F69C28}" type="datetimeFigureOut">
              <a:rPr lang="en-US" smtClean="0"/>
              <a:pPr/>
              <a:t>4/30/2023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106B4A3-4212-4E39-93DE-E053E8F69C28}" type="datetimeFigureOut">
              <a:rPr lang="en-US" smtClean="0"/>
              <a:pPr/>
              <a:t>4/30/2023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6B4A3-4212-4E39-93DE-E053E8F69C28}" type="datetimeFigureOut">
              <a:rPr lang="en-US" smtClean="0"/>
              <a:pPr/>
              <a:t>4/30/2023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106B4A3-4212-4E39-93DE-E053E8F69C28}"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106B4A3-4212-4E39-93DE-E053E8F69C28}" type="datetimeFigureOut">
              <a:rPr lang="en-US" smtClean="0"/>
              <a:pPr/>
              <a:t>4/30/2023</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kumimoji="0" lang="en-US"/>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0106B4A3-4212-4E39-93DE-E053E8F69C28}" type="datetimeFigureOut">
              <a:rPr lang="en-US" smtClean="0"/>
              <a:pPr/>
              <a:t>4/30/2023</a:t>
            </a:fld>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a:xfrm>
            <a:off x="436418" y="1676400"/>
            <a:ext cx="8229600" cy="477982"/>
          </a:xfrm>
        </p:spPr>
        <p:txBody>
          <a:bodyPr>
            <a:noAutofit/>
          </a:bodyPr>
          <a:lstStyle/>
          <a:p>
            <a:pPr lvl="0"/>
            <a:r>
              <a:rPr lang="en-IN" sz="3200" kern="0" dirty="0">
                <a:ln w="18415" cmpd="sng">
                  <a:solidFill>
                    <a:srgbClr val="FFFFFF"/>
                  </a:solidFill>
                  <a:prstDash val="solid"/>
                </a:ln>
                <a:effectLst>
                  <a:outerShdw blurRad="63500" dir="3600000" algn="tl" rotWithShape="0">
                    <a:srgbClr val="000000">
                      <a:alpha val="70000"/>
                    </a:srgbClr>
                  </a:outerShdw>
                </a:effectLst>
                <a:sym typeface="Arial"/>
              </a:rPr>
              <a:t>CLUSTER: PRIVACY PRESERVING NETWORK SECURITY DATA SCIENCE</a:t>
            </a:r>
            <a:r>
              <a:rPr lang="en-US" sz="3200" b="1" kern="0" dirty="0">
                <a:ln w="18000">
                  <a:solidFill>
                    <a:schemeClr val="accent2">
                      <a:satMod val="140000"/>
                    </a:schemeClr>
                  </a:solidFill>
                  <a:prstDash val="solid"/>
                  <a:miter lim="800000"/>
                </a:ln>
                <a:noFill/>
                <a:effectLst>
                  <a:glow rad="101600">
                    <a:schemeClr val="accent1">
                      <a:satMod val="175000"/>
                      <a:alpha val="40000"/>
                    </a:schemeClr>
                  </a:glow>
                  <a:outerShdw blurRad="25500" dist="23000" dir="7020000" algn="tl">
                    <a:srgbClr val="000000">
                      <a:alpha val="50000"/>
                    </a:srgbClr>
                  </a:outerShdw>
                </a:effectLst>
                <a:sym typeface="Arial"/>
              </a:rPr>
              <a:t/>
            </a:r>
            <a:br>
              <a:rPr lang="en-US" sz="3200" b="1" kern="0" dirty="0">
                <a:ln w="18000">
                  <a:solidFill>
                    <a:schemeClr val="accent2">
                      <a:satMod val="140000"/>
                    </a:schemeClr>
                  </a:solidFill>
                  <a:prstDash val="solid"/>
                  <a:miter lim="800000"/>
                </a:ln>
                <a:noFill/>
                <a:effectLst>
                  <a:glow rad="101600">
                    <a:schemeClr val="accent1">
                      <a:satMod val="175000"/>
                      <a:alpha val="40000"/>
                    </a:schemeClr>
                  </a:glow>
                  <a:outerShdw blurRad="25500" dist="23000" dir="7020000" algn="tl">
                    <a:srgbClr val="000000">
                      <a:alpha val="50000"/>
                    </a:srgbClr>
                  </a:outerShdw>
                </a:effectLst>
                <a:sym typeface="Arial"/>
              </a:rPr>
            </a:br>
            <a:endParaRPr lang="en-US" sz="3200" dirty="0"/>
          </a:p>
        </p:txBody>
      </p:sp>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8"/>
          <p:cNvSpPr txBox="1">
            <a:spLocks noGrp="1"/>
          </p:cNvSpPr>
          <p:nvPr>
            <p:ph type="body" idx="1"/>
          </p:nvPr>
        </p:nvSpPr>
        <p:spPr>
          <a:xfrm>
            <a:off x="242426" y="722983"/>
            <a:ext cx="8520600" cy="39113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3.Hardware requirements:</a:t>
            </a:r>
            <a:endParaRPr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lvl="0" indent="0" algn="l" rtl="0">
              <a:spcBef>
                <a:spcPts val="1200"/>
              </a:spcBef>
              <a:spcAft>
                <a:spcPts val="0"/>
              </a:spcAft>
              <a:buNone/>
            </a:pPr>
            <a:r>
              <a:rPr lang="en" sz="1800" dirty="0">
                <a:solidFill>
                  <a:schemeClr val="dk1"/>
                </a:solidFill>
                <a:latin typeface="Times New Roman" pitchFamily="18" charset="0"/>
                <a:cs typeface="Times New Roman" pitchFamily="18" charset="0"/>
              </a:rPr>
              <a:t>•	Microsoft Server enabled computers</a:t>
            </a:r>
            <a:endParaRPr sz="1800" dirty="0">
              <a:solidFill>
                <a:schemeClr val="dk1"/>
              </a:solidFill>
              <a:latin typeface="Times New Roman" pitchFamily="18" charset="0"/>
              <a:cs typeface="Times New Roman" pitchFamily="18" charset="0"/>
            </a:endParaRPr>
          </a:p>
          <a:p>
            <a:pPr marL="0" lvl="0" indent="0" algn="l" rtl="0">
              <a:spcBef>
                <a:spcPts val="1200"/>
              </a:spcBef>
              <a:spcAft>
                <a:spcPts val="0"/>
              </a:spcAft>
              <a:buNone/>
            </a:pPr>
            <a:r>
              <a:rPr lang="en" sz="1800" dirty="0">
                <a:solidFill>
                  <a:schemeClr val="dk1"/>
                </a:solidFill>
                <a:latin typeface="Times New Roman" pitchFamily="18" charset="0"/>
                <a:cs typeface="Times New Roman" pitchFamily="18" charset="0"/>
              </a:rPr>
              <a:t>•	Higher RAM, of about 4GB or above</a:t>
            </a:r>
            <a:endParaRPr sz="1800" dirty="0">
              <a:solidFill>
                <a:schemeClr val="dk1"/>
              </a:solidFill>
              <a:latin typeface="Times New Roman" pitchFamily="18" charset="0"/>
              <a:cs typeface="Times New Roman" pitchFamily="18" charset="0"/>
            </a:endParaRPr>
          </a:p>
          <a:p>
            <a:pPr marL="0" lvl="0" indent="0" algn="l" rtl="0">
              <a:spcBef>
                <a:spcPts val="1200"/>
              </a:spcBef>
              <a:spcAft>
                <a:spcPts val="0"/>
              </a:spcAft>
              <a:buNone/>
            </a:pPr>
            <a:r>
              <a:rPr lang="en" sz="1800" dirty="0">
                <a:solidFill>
                  <a:schemeClr val="dk1"/>
                </a:solidFill>
                <a:latin typeface="Times New Roman" pitchFamily="18" charset="0"/>
                <a:cs typeface="Times New Roman" pitchFamily="18" charset="0"/>
              </a:rPr>
              <a:t>•	Processor of frequency 1.5GHz or above</a:t>
            </a:r>
            <a:endParaRPr sz="1800" dirty="0">
              <a:solidFill>
                <a:schemeClr val="dk1"/>
              </a:solidFill>
              <a:latin typeface="Times New Roman" pitchFamily="18" charset="0"/>
              <a:cs typeface="Times New Roman" pitchFamily="18" charset="0"/>
            </a:endParaRPr>
          </a:p>
          <a:p>
            <a:pPr marL="0" lvl="0" indent="0">
              <a:spcBef>
                <a:spcPts val="1200"/>
              </a:spcBef>
              <a:buNone/>
            </a:pPr>
            <a:r>
              <a:rPr lang="en"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4.Software requirements:</a:t>
            </a:r>
            <a:endParaRPr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lvl="0" indent="0" algn="l" rtl="0">
              <a:spcBef>
                <a:spcPts val="1200"/>
              </a:spcBef>
              <a:spcAft>
                <a:spcPts val="0"/>
              </a:spcAft>
              <a:buNone/>
            </a:pPr>
            <a:r>
              <a:rPr lang="en" sz="1800" dirty="0">
                <a:solidFill>
                  <a:schemeClr val="dk1"/>
                </a:solidFill>
                <a:latin typeface="Times New Roman" pitchFamily="18" charset="0"/>
                <a:cs typeface="Times New Roman" pitchFamily="18" charset="0"/>
              </a:rPr>
              <a:t>•	Python 3.6 and higher</a:t>
            </a:r>
            <a:endParaRPr sz="1800" dirty="0">
              <a:solidFill>
                <a:schemeClr val="dk1"/>
              </a:solidFill>
              <a:latin typeface="Times New Roman" pitchFamily="18" charset="0"/>
              <a:cs typeface="Times New Roman" pitchFamily="18" charset="0"/>
            </a:endParaRPr>
          </a:p>
          <a:p>
            <a:pPr marL="0" lvl="0" indent="0" algn="l" rtl="0">
              <a:spcBef>
                <a:spcPts val="1200"/>
              </a:spcBef>
              <a:spcAft>
                <a:spcPts val="1200"/>
              </a:spcAft>
              <a:buNone/>
            </a:pPr>
            <a:r>
              <a:rPr lang="en" sz="1800" dirty="0">
                <a:solidFill>
                  <a:schemeClr val="dk1"/>
                </a:solidFill>
                <a:latin typeface="Times New Roman" pitchFamily="18" charset="0"/>
                <a:cs typeface="Times New Roman" pitchFamily="18" charset="0"/>
              </a:rPr>
              <a:t>•	</a:t>
            </a:r>
            <a:r>
              <a:rPr lang="en-US" sz="1800" dirty="0" smtClean="0">
                <a:solidFill>
                  <a:schemeClr val="dk1"/>
                </a:solidFill>
                <a:latin typeface="Times New Roman" pitchFamily="18" charset="0"/>
                <a:cs typeface="Times New Roman" pitchFamily="18" charset="0"/>
              </a:rPr>
              <a:t>Visual</a:t>
            </a:r>
            <a:r>
              <a:rPr lang="en" sz="1800" dirty="0" smtClean="0">
                <a:solidFill>
                  <a:schemeClr val="dk1"/>
                </a:solidFill>
                <a:latin typeface="Times New Roman" pitchFamily="18" charset="0"/>
                <a:cs typeface="Times New Roman" pitchFamily="18" charset="0"/>
              </a:rPr>
              <a:t> Studio</a:t>
            </a:r>
            <a:endParaRPr sz="1800" dirty="0">
              <a:solidFill>
                <a:schemeClr val="dk1"/>
              </a:solidFill>
              <a:latin typeface="Times New Roman" pitchFamily="18" charset="0"/>
              <a:cs typeface="Times New Roman" pitchFamily="18" charset="0"/>
            </a:endParaRPr>
          </a:p>
        </p:txBody>
      </p:sp>
    </p:spTree>
  </p:cSld>
  <p:clrMapOvr>
    <a:masterClrMapping/>
  </p:clrMapOvr>
  <p:transition>
    <p:cover dir="l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B5C5E-02C8-1102-03F4-CAA7694C8AA0}"/>
              </a:ext>
            </a:extLst>
          </p:cNvPr>
          <p:cNvSpPr>
            <a:spLocks noGrp="1"/>
          </p:cNvSpPr>
          <p:nvPr>
            <p:ph type="title"/>
          </p:nvPr>
        </p:nvSpPr>
        <p:spPr/>
        <p:txBody>
          <a:bodyPr>
            <a:noAutofit/>
          </a:bodyPr>
          <a:lstStyle/>
          <a:p>
            <a:pPr>
              <a:buClr>
                <a:schemeClr val="accent1"/>
              </a:buClr>
              <a:buSzPts val="1800"/>
            </a:pPr>
            <a:r>
              <a:rPr lang="en-IN"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System Requirement Specification</a:t>
            </a:r>
          </a:p>
        </p:txBody>
      </p:sp>
      <p:sp>
        <p:nvSpPr>
          <p:cNvPr id="3" name="Text Placeholder 2">
            <a:extLst>
              <a:ext uri="{FF2B5EF4-FFF2-40B4-BE49-F238E27FC236}">
                <a16:creationId xmlns:a16="http://schemas.microsoft.com/office/drawing/2014/main" xmlns="" id="{3DA30DD4-383C-C012-C7BC-4EC90BEC3807}"/>
              </a:ext>
            </a:extLst>
          </p:cNvPr>
          <p:cNvSpPr>
            <a:spLocks noGrp="1"/>
          </p:cNvSpPr>
          <p:nvPr>
            <p:ph type="body" idx="1"/>
          </p:nvPr>
        </p:nvSpPr>
        <p:spPr/>
        <p:txBody>
          <a:bodyPr/>
          <a:lstStyle/>
          <a:p>
            <a:endParaRPr lang="en-IN" dirty="0"/>
          </a:p>
        </p:txBody>
      </p:sp>
      <p:graphicFrame>
        <p:nvGraphicFramePr>
          <p:cNvPr id="6" name="Table 6">
            <a:extLst>
              <a:ext uri="{FF2B5EF4-FFF2-40B4-BE49-F238E27FC236}">
                <a16:creationId xmlns:a16="http://schemas.microsoft.com/office/drawing/2014/main" xmlns="" id="{F2C1BE35-52B7-DD72-9C2F-34CC86074EC0}"/>
              </a:ext>
            </a:extLst>
          </p:cNvPr>
          <p:cNvGraphicFramePr>
            <a:graphicFrameLocks noGrp="1"/>
          </p:cNvGraphicFramePr>
          <p:nvPr>
            <p:extLst>
              <p:ext uri="{D42A27DB-BD31-4B8C-83A1-F6EECF244321}">
                <p14:modId xmlns:p14="http://schemas.microsoft.com/office/powerpoint/2010/main" xmlns="" val="2205815271"/>
              </p:ext>
            </p:extLst>
          </p:nvPr>
        </p:nvGraphicFramePr>
        <p:xfrm>
          <a:off x="311700" y="1152475"/>
          <a:ext cx="8595398" cy="3416400"/>
        </p:xfrm>
        <a:graphic>
          <a:graphicData uri="http://schemas.openxmlformats.org/drawingml/2006/table">
            <a:tbl>
              <a:tblPr firstRow="1" bandRow="1">
                <a:tableStyleId>{5C22544A-7EE6-4342-B048-85BDC9FD1C3A}</a:tableStyleId>
              </a:tblPr>
              <a:tblGrid>
                <a:gridCol w="1735678">
                  <a:extLst>
                    <a:ext uri="{9D8B030D-6E8A-4147-A177-3AD203B41FA5}">
                      <a16:colId xmlns:a16="http://schemas.microsoft.com/office/drawing/2014/main" xmlns="" val="3159504389"/>
                    </a:ext>
                  </a:extLst>
                </a:gridCol>
                <a:gridCol w="1735678">
                  <a:extLst>
                    <a:ext uri="{9D8B030D-6E8A-4147-A177-3AD203B41FA5}">
                      <a16:colId xmlns:a16="http://schemas.microsoft.com/office/drawing/2014/main" xmlns="" val="1904981409"/>
                    </a:ext>
                  </a:extLst>
                </a:gridCol>
                <a:gridCol w="1735678">
                  <a:extLst>
                    <a:ext uri="{9D8B030D-6E8A-4147-A177-3AD203B41FA5}">
                      <a16:colId xmlns:a16="http://schemas.microsoft.com/office/drawing/2014/main" xmlns="" val="3476389141"/>
                    </a:ext>
                  </a:extLst>
                </a:gridCol>
                <a:gridCol w="1735678">
                  <a:extLst>
                    <a:ext uri="{9D8B030D-6E8A-4147-A177-3AD203B41FA5}">
                      <a16:colId xmlns:a16="http://schemas.microsoft.com/office/drawing/2014/main" xmlns="" val="1316698636"/>
                    </a:ext>
                  </a:extLst>
                </a:gridCol>
                <a:gridCol w="1652686">
                  <a:extLst>
                    <a:ext uri="{9D8B030D-6E8A-4147-A177-3AD203B41FA5}">
                      <a16:colId xmlns:a16="http://schemas.microsoft.com/office/drawing/2014/main" xmlns="" val="2835306828"/>
                    </a:ext>
                  </a:extLst>
                </a:gridCol>
              </a:tblGrid>
              <a:tr h="703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mn-lt"/>
                          <a:ea typeface="+mn-ea"/>
                          <a:cs typeface="+mn-cs"/>
                        </a:rPr>
                        <a:t>S.NO</a:t>
                      </a:r>
                      <a:endParaRPr kumimoji="0" lang="en-IN" sz="1800" b="1" kern="1200" dirty="0">
                        <a:solidFill>
                          <a:schemeClr val="tx1"/>
                        </a:solidFill>
                        <a:effectLst/>
                        <a:latin typeface="+mn-lt"/>
                        <a:ea typeface="+mn-ea"/>
                        <a:cs typeface="+mn-cs"/>
                      </a:endParaRPr>
                    </a:p>
                    <a:p>
                      <a:endParaRPr lang="en-IN" dirty="0"/>
                    </a:p>
                  </a:txBody>
                  <a:tcPr/>
                </a:tc>
                <a:tc>
                  <a:txBody>
                    <a:bodyPr/>
                    <a:lstStyle/>
                    <a:p>
                      <a:r>
                        <a:rPr kumimoji="0" lang="en-US" sz="1800" b="1" kern="1200" dirty="0">
                          <a:solidFill>
                            <a:schemeClr val="tx1"/>
                          </a:solidFill>
                          <a:effectLst/>
                          <a:latin typeface="+mn-lt"/>
                          <a:ea typeface="+mn-ea"/>
                          <a:cs typeface="+mn-cs"/>
                        </a:rPr>
                        <a:t>REQUIREMENTS</a:t>
                      </a:r>
                      <a:endParaRPr lang="en-IN" dirty="0">
                        <a:solidFill>
                          <a:schemeClr val="tx1"/>
                        </a:solidFill>
                      </a:endParaRPr>
                    </a:p>
                  </a:txBody>
                  <a:tcPr/>
                </a:tc>
                <a:tc>
                  <a:txBody>
                    <a:bodyPr/>
                    <a:lstStyle/>
                    <a:p>
                      <a:r>
                        <a:rPr kumimoji="0" lang="en-US" sz="1800" b="1" kern="1200" dirty="0">
                          <a:solidFill>
                            <a:schemeClr val="tx1"/>
                          </a:solidFill>
                          <a:effectLst/>
                          <a:latin typeface="+mn-lt"/>
                          <a:ea typeface="+mn-ea"/>
                          <a:cs typeface="+mn-cs"/>
                        </a:rPr>
                        <a:t>REQUIREMENT NO.</a:t>
                      </a:r>
                      <a:endParaRPr lang="en-IN" dirty="0">
                        <a:solidFill>
                          <a:schemeClr val="tx1"/>
                        </a:solidFill>
                      </a:endParaRPr>
                    </a:p>
                  </a:txBody>
                  <a:tcPr/>
                </a:tc>
                <a:tc>
                  <a:txBody>
                    <a:bodyPr/>
                    <a:lstStyle/>
                    <a:p>
                      <a:r>
                        <a:rPr kumimoji="0" lang="en-US" sz="1800" b="1" kern="1200" dirty="0">
                          <a:solidFill>
                            <a:schemeClr val="tx1"/>
                          </a:solidFill>
                          <a:effectLst/>
                          <a:latin typeface="+mn-lt"/>
                          <a:ea typeface="+mn-ea"/>
                          <a:cs typeface="+mn-cs"/>
                        </a:rPr>
                        <a:t>ESSENTIAL/DESIRABLE </a:t>
                      </a:r>
                      <a:endParaRPr lang="en-IN" dirty="0">
                        <a:solidFill>
                          <a:schemeClr val="tx1"/>
                        </a:solidFill>
                      </a:endParaRPr>
                    </a:p>
                  </a:txBody>
                  <a:tcPr/>
                </a:tc>
                <a:tc>
                  <a:txBody>
                    <a:bodyPr/>
                    <a:lstStyle/>
                    <a:p>
                      <a:r>
                        <a:rPr kumimoji="0" lang="en-US" sz="1800" b="1" kern="1200" dirty="0">
                          <a:solidFill>
                            <a:schemeClr val="tx1"/>
                          </a:solidFill>
                          <a:effectLst/>
                          <a:latin typeface="+mn-lt"/>
                          <a:ea typeface="+mn-ea"/>
                          <a:cs typeface="+mn-cs"/>
                        </a:rPr>
                        <a:t>DESCRIPTION</a:t>
                      </a:r>
                      <a:endParaRPr lang="en-IN" dirty="0">
                        <a:solidFill>
                          <a:schemeClr val="tx1"/>
                        </a:solidFill>
                      </a:endParaRPr>
                    </a:p>
                  </a:txBody>
                  <a:tcPr/>
                </a:tc>
                <a:extLst>
                  <a:ext uri="{0D108BD9-81ED-4DB2-BD59-A6C34878D82A}">
                    <a16:rowId xmlns:a16="http://schemas.microsoft.com/office/drawing/2014/main" xmlns="" val="1188115347"/>
                  </a:ext>
                </a:extLst>
              </a:tr>
              <a:tr h="1306269">
                <a:tc>
                  <a:txBody>
                    <a:bodyPr/>
                    <a:lstStyle/>
                    <a:p>
                      <a:r>
                        <a:rPr lang="en-IN" dirty="0"/>
                        <a:t>1.</a:t>
                      </a:r>
                    </a:p>
                  </a:txBody>
                  <a:tcPr/>
                </a:tc>
                <a:tc>
                  <a:txBody>
                    <a:bodyPr/>
                    <a:lstStyle/>
                    <a:p>
                      <a:r>
                        <a:rPr lang="en-IN" dirty="0"/>
                        <a:t>Register</a:t>
                      </a:r>
                    </a:p>
                  </a:txBody>
                  <a:tcPr/>
                </a:tc>
                <a:tc>
                  <a:txBody>
                    <a:bodyPr/>
                    <a:lstStyle/>
                    <a:p>
                      <a:r>
                        <a:rPr lang="en-IN" dirty="0"/>
                        <a:t>RS1</a:t>
                      </a:r>
                    </a:p>
                  </a:txBody>
                  <a:tcPr/>
                </a:tc>
                <a:tc>
                  <a:txBody>
                    <a:bodyPr/>
                    <a:lstStyle/>
                    <a:p>
                      <a:r>
                        <a:rPr lang="en-IN" dirty="0"/>
                        <a:t>Essential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effectLst/>
                          <a:latin typeface="+mn-lt"/>
                          <a:ea typeface="+mn-ea"/>
                          <a:cs typeface="+mn-cs"/>
                        </a:rPr>
                        <a:t>Password should contain special characters and numbers</a:t>
                      </a:r>
                      <a:endParaRPr kumimoji="0" lang="en-IN" sz="1800" b="1" kern="1200" dirty="0">
                        <a:solidFill>
                          <a:schemeClr val="dk1"/>
                        </a:solidFill>
                        <a:effectLst/>
                        <a:latin typeface="+mn-lt"/>
                        <a:ea typeface="+mn-ea"/>
                        <a:cs typeface="+mn-cs"/>
                      </a:endParaRPr>
                    </a:p>
                  </a:txBody>
                  <a:tcPr/>
                </a:tc>
                <a:extLst>
                  <a:ext uri="{0D108BD9-81ED-4DB2-BD59-A6C34878D82A}">
                    <a16:rowId xmlns:a16="http://schemas.microsoft.com/office/drawing/2014/main" xmlns="" val="2702378370"/>
                  </a:ext>
                </a:extLst>
              </a:tr>
              <a:tr h="703377">
                <a:tc>
                  <a:txBody>
                    <a:bodyPr/>
                    <a:lstStyle/>
                    <a:p>
                      <a:r>
                        <a:rPr lang="en-IN" dirty="0"/>
                        <a:t>2.</a:t>
                      </a:r>
                    </a:p>
                  </a:txBody>
                  <a:tcPr/>
                </a:tc>
                <a:tc>
                  <a:txBody>
                    <a:bodyPr/>
                    <a:lstStyle/>
                    <a:p>
                      <a:r>
                        <a:rPr lang="en-IN" dirty="0"/>
                        <a:t>Login</a:t>
                      </a:r>
                    </a:p>
                  </a:txBody>
                  <a:tcPr/>
                </a:tc>
                <a:tc>
                  <a:txBody>
                    <a:bodyPr/>
                    <a:lstStyle/>
                    <a:p>
                      <a:r>
                        <a:rPr lang="en-IN" dirty="0"/>
                        <a:t>RS2</a:t>
                      </a:r>
                    </a:p>
                  </a:txBody>
                  <a:tcPr/>
                </a:tc>
                <a:tc>
                  <a:txBody>
                    <a:bodyPr/>
                    <a:lstStyle/>
                    <a:p>
                      <a:r>
                        <a:rPr lang="en-IN" dirty="0"/>
                        <a:t>Essential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effectLst/>
                          <a:latin typeface="+mn-lt"/>
                          <a:ea typeface="+mn-ea"/>
                          <a:cs typeface="+mn-cs"/>
                        </a:rPr>
                        <a:t>Credentials are required</a:t>
                      </a:r>
                      <a:endParaRPr kumimoji="0" lang="en-IN" sz="1800" b="1" kern="1200" dirty="0">
                        <a:solidFill>
                          <a:schemeClr val="dk1"/>
                        </a:solidFill>
                        <a:effectLst/>
                        <a:latin typeface="+mn-lt"/>
                        <a:ea typeface="+mn-ea"/>
                        <a:cs typeface="+mn-cs"/>
                      </a:endParaRPr>
                    </a:p>
                  </a:txBody>
                  <a:tcPr/>
                </a:tc>
                <a:extLst>
                  <a:ext uri="{0D108BD9-81ED-4DB2-BD59-A6C34878D82A}">
                    <a16:rowId xmlns:a16="http://schemas.microsoft.com/office/drawing/2014/main" xmlns="" val="2982721851"/>
                  </a:ext>
                </a:extLst>
              </a:tr>
              <a:tr h="703377">
                <a:tc>
                  <a:txBody>
                    <a:bodyPr/>
                    <a:lstStyle/>
                    <a:p>
                      <a:r>
                        <a:rPr lang="en-IN" dirty="0"/>
                        <a:t>3.</a:t>
                      </a:r>
                    </a:p>
                  </a:txBody>
                  <a:tcPr/>
                </a:tc>
                <a:tc>
                  <a:txBody>
                    <a:bodyPr/>
                    <a:lstStyle/>
                    <a:p>
                      <a:r>
                        <a:rPr lang="en-IN" dirty="0"/>
                        <a:t>File Uploading</a:t>
                      </a:r>
                    </a:p>
                  </a:txBody>
                  <a:tcPr/>
                </a:tc>
                <a:tc>
                  <a:txBody>
                    <a:bodyPr/>
                    <a:lstStyle/>
                    <a:p>
                      <a:r>
                        <a:rPr lang="en-IN" dirty="0"/>
                        <a:t>RS3</a:t>
                      </a:r>
                    </a:p>
                  </a:txBody>
                  <a:tcPr/>
                </a:tc>
                <a:tc>
                  <a:txBody>
                    <a:bodyPr/>
                    <a:lstStyle/>
                    <a:p>
                      <a:r>
                        <a:rPr lang="en-IN" dirty="0"/>
                        <a:t>Essential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effectLst/>
                          <a:latin typeface="+mn-lt"/>
                          <a:ea typeface="+mn-ea"/>
                          <a:cs typeface="+mn-cs"/>
                        </a:rPr>
                        <a:t>Upload a file for encryption</a:t>
                      </a:r>
                      <a:endParaRPr kumimoji="0" lang="en-IN" sz="1800" b="1" kern="1200" dirty="0">
                        <a:solidFill>
                          <a:schemeClr val="dk1"/>
                        </a:solidFill>
                        <a:effectLst/>
                        <a:latin typeface="+mn-lt"/>
                        <a:ea typeface="+mn-ea"/>
                        <a:cs typeface="+mn-cs"/>
                      </a:endParaRPr>
                    </a:p>
                  </a:txBody>
                  <a:tcPr/>
                </a:tc>
                <a:extLst>
                  <a:ext uri="{0D108BD9-81ED-4DB2-BD59-A6C34878D82A}">
                    <a16:rowId xmlns:a16="http://schemas.microsoft.com/office/drawing/2014/main" xmlns="" val="2985180842"/>
                  </a:ext>
                </a:extLst>
              </a:tr>
            </a:tbl>
          </a:graphicData>
        </a:graphic>
      </p:graphicFrame>
    </p:spTree>
    <p:extLst>
      <p:ext uri="{BB962C8B-B14F-4D97-AF65-F5344CB8AC3E}">
        <p14:creationId xmlns:p14="http://schemas.microsoft.com/office/powerpoint/2010/main" xmlns="" val="823358319"/>
      </p:ext>
    </p:extLst>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2A8F62-B6E8-689F-615F-277047ACB403}"/>
              </a:ext>
            </a:extLst>
          </p:cNvPr>
          <p:cNvSpPr>
            <a:spLocks noGrp="1"/>
          </p:cNvSpPr>
          <p:nvPr>
            <p:ph type="title"/>
          </p:nvPr>
        </p:nvSpPr>
        <p:spPr/>
        <p:txBody>
          <a:bodyPr>
            <a:noAutofit/>
          </a:bodyPr>
          <a:lstStyle/>
          <a:p>
            <a:pPr>
              <a:buClr>
                <a:schemeClr val="accent1"/>
              </a:buClr>
              <a:buSzPts val="1800"/>
            </a:pPr>
            <a:r>
              <a:rPr lang="en-IN"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System Requirement Specification</a:t>
            </a:r>
          </a:p>
        </p:txBody>
      </p:sp>
      <p:sp>
        <p:nvSpPr>
          <p:cNvPr id="3" name="Text Placeholder 2">
            <a:extLst>
              <a:ext uri="{FF2B5EF4-FFF2-40B4-BE49-F238E27FC236}">
                <a16:creationId xmlns:a16="http://schemas.microsoft.com/office/drawing/2014/main" xmlns="" id="{282540DD-5E1F-7D9B-FF54-825448F2F19F}"/>
              </a:ext>
            </a:extLst>
          </p:cNvPr>
          <p:cNvSpPr>
            <a:spLocks noGrp="1"/>
          </p:cNvSpPr>
          <p:nvPr>
            <p:ph type="body" idx="1"/>
          </p:nvPr>
        </p:nvSpPr>
        <p:spPr/>
        <p:txBody>
          <a:bodyPr/>
          <a:lstStyle/>
          <a:p>
            <a:endParaRPr lang="en-IN"/>
          </a:p>
        </p:txBody>
      </p:sp>
      <p:graphicFrame>
        <p:nvGraphicFramePr>
          <p:cNvPr id="4" name="Table 4">
            <a:extLst>
              <a:ext uri="{FF2B5EF4-FFF2-40B4-BE49-F238E27FC236}">
                <a16:creationId xmlns:a16="http://schemas.microsoft.com/office/drawing/2014/main" xmlns="" id="{2294B06F-C325-A054-B0FD-3F1FFF2BD72A}"/>
              </a:ext>
            </a:extLst>
          </p:cNvPr>
          <p:cNvGraphicFramePr>
            <a:graphicFrameLocks noGrp="1"/>
          </p:cNvGraphicFramePr>
          <p:nvPr>
            <p:extLst>
              <p:ext uri="{D42A27DB-BD31-4B8C-83A1-F6EECF244321}">
                <p14:modId xmlns:p14="http://schemas.microsoft.com/office/powerpoint/2010/main" xmlns="" val="2612472395"/>
              </p:ext>
            </p:extLst>
          </p:nvPr>
        </p:nvGraphicFramePr>
        <p:xfrm>
          <a:off x="311699" y="1152475"/>
          <a:ext cx="8520600" cy="3416401"/>
        </p:xfrm>
        <a:graphic>
          <a:graphicData uri="http://schemas.openxmlformats.org/drawingml/2006/table">
            <a:tbl>
              <a:tblPr firstRow="1" bandRow="1">
                <a:tableStyleId>{69CF1AB2-1976-4502-BF36-3FF5EA218861}</a:tableStyleId>
              </a:tblPr>
              <a:tblGrid>
                <a:gridCol w="1704120">
                  <a:extLst>
                    <a:ext uri="{9D8B030D-6E8A-4147-A177-3AD203B41FA5}">
                      <a16:colId xmlns:a16="http://schemas.microsoft.com/office/drawing/2014/main" xmlns="" val="933895699"/>
                    </a:ext>
                  </a:extLst>
                </a:gridCol>
                <a:gridCol w="1704120">
                  <a:extLst>
                    <a:ext uri="{9D8B030D-6E8A-4147-A177-3AD203B41FA5}">
                      <a16:colId xmlns:a16="http://schemas.microsoft.com/office/drawing/2014/main" xmlns="" val="3576600207"/>
                    </a:ext>
                  </a:extLst>
                </a:gridCol>
                <a:gridCol w="1704120">
                  <a:extLst>
                    <a:ext uri="{9D8B030D-6E8A-4147-A177-3AD203B41FA5}">
                      <a16:colId xmlns:a16="http://schemas.microsoft.com/office/drawing/2014/main" xmlns="" val="3955676605"/>
                    </a:ext>
                  </a:extLst>
                </a:gridCol>
                <a:gridCol w="1704120">
                  <a:extLst>
                    <a:ext uri="{9D8B030D-6E8A-4147-A177-3AD203B41FA5}">
                      <a16:colId xmlns:a16="http://schemas.microsoft.com/office/drawing/2014/main" xmlns="" val="2770720389"/>
                    </a:ext>
                  </a:extLst>
                </a:gridCol>
                <a:gridCol w="1704120">
                  <a:extLst>
                    <a:ext uri="{9D8B030D-6E8A-4147-A177-3AD203B41FA5}">
                      <a16:colId xmlns:a16="http://schemas.microsoft.com/office/drawing/2014/main" xmlns="" val="2157929706"/>
                    </a:ext>
                  </a:extLst>
                </a:gridCol>
              </a:tblGrid>
              <a:tr h="1473215">
                <a:tc>
                  <a:txBody>
                    <a:bodyPr/>
                    <a:lstStyle/>
                    <a:p>
                      <a:r>
                        <a:rPr lang="en-IN" dirty="0"/>
                        <a:t>4.</a:t>
                      </a:r>
                    </a:p>
                  </a:txBody>
                  <a:tcPr/>
                </a:tc>
                <a:tc>
                  <a:txBody>
                    <a:bodyPr/>
                    <a:lstStyle/>
                    <a:p>
                      <a:r>
                        <a:rPr lang="en-IN" dirty="0"/>
                        <a:t>Encryption</a:t>
                      </a:r>
                    </a:p>
                  </a:txBody>
                  <a:tcPr/>
                </a:tc>
                <a:tc>
                  <a:txBody>
                    <a:bodyPr/>
                    <a:lstStyle/>
                    <a:p>
                      <a:r>
                        <a:rPr lang="en-IN" dirty="0"/>
                        <a:t>RS4</a:t>
                      </a:r>
                    </a:p>
                  </a:txBody>
                  <a:tcPr/>
                </a:tc>
                <a:tc>
                  <a:txBody>
                    <a:bodyPr/>
                    <a:lstStyle/>
                    <a:p>
                      <a:r>
                        <a:rPr lang="en-IN" dirty="0"/>
                        <a:t>Essential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effectLst/>
                          <a:latin typeface="+mn-lt"/>
                          <a:ea typeface="+mn-ea"/>
                          <a:cs typeface="+mn-cs"/>
                        </a:rPr>
                        <a:t>The file will be converted into bytecode</a:t>
                      </a:r>
                      <a:endParaRPr kumimoji="0" lang="en-IN" sz="1800" b="1" kern="1200" dirty="0">
                        <a:solidFill>
                          <a:schemeClr val="dk1"/>
                        </a:solidFill>
                        <a:effectLst/>
                        <a:latin typeface="+mn-lt"/>
                        <a:ea typeface="+mn-ea"/>
                        <a:cs typeface="+mn-cs"/>
                      </a:endParaRPr>
                    </a:p>
                  </a:txBody>
                  <a:tcPr/>
                </a:tc>
                <a:extLst>
                  <a:ext uri="{0D108BD9-81ED-4DB2-BD59-A6C34878D82A}">
                    <a16:rowId xmlns:a16="http://schemas.microsoft.com/office/drawing/2014/main" xmlns="" val="2444473387"/>
                  </a:ext>
                </a:extLst>
              </a:tr>
              <a:tr h="1196987">
                <a:tc>
                  <a:txBody>
                    <a:bodyPr/>
                    <a:lstStyle/>
                    <a:p>
                      <a:r>
                        <a:rPr lang="en-IN" dirty="0"/>
                        <a:t>5.</a:t>
                      </a:r>
                    </a:p>
                  </a:txBody>
                  <a:tcPr/>
                </a:tc>
                <a:tc>
                  <a:txBody>
                    <a:bodyPr/>
                    <a:lstStyle/>
                    <a:p>
                      <a:r>
                        <a:rPr lang="en-IN" dirty="0"/>
                        <a:t>Key generation</a:t>
                      </a:r>
                    </a:p>
                  </a:txBody>
                  <a:tcPr/>
                </a:tc>
                <a:tc>
                  <a:txBody>
                    <a:bodyPr/>
                    <a:lstStyle/>
                    <a:p>
                      <a:r>
                        <a:rPr lang="en-IN" dirty="0"/>
                        <a:t>RS5</a:t>
                      </a:r>
                    </a:p>
                  </a:txBody>
                  <a:tcPr/>
                </a:tc>
                <a:tc>
                  <a:txBody>
                    <a:bodyPr/>
                    <a:lstStyle/>
                    <a:p>
                      <a:r>
                        <a:rPr lang="en-IN" dirty="0"/>
                        <a:t>Essential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effectLst/>
                          <a:latin typeface="+mn-lt"/>
                          <a:ea typeface="+mn-ea"/>
                          <a:cs typeface="+mn-cs"/>
                        </a:rPr>
                        <a:t>A noise image(key) will be generated</a:t>
                      </a:r>
                      <a:endParaRPr kumimoji="0" lang="en-IN" sz="1800" b="1" kern="1200" dirty="0">
                        <a:solidFill>
                          <a:schemeClr val="dk1"/>
                        </a:solidFill>
                        <a:effectLst/>
                        <a:latin typeface="+mn-lt"/>
                        <a:ea typeface="+mn-ea"/>
                        <a:cs typeface="+mn-cs"/>
                      </a:endParaRPr>
                    </a:p>
                  </a:txBody>
                  <a:tcPr/>
                </a:tc>
                <a:extLst>
                  <a:ext uri="{0D108BD9-81ED-4DB2-BD59-A6C34878D82A}">
                    <a16:rowId xmlns:a16="http://schemas.microsoft.com/office/drawing/2014/main" xmlns="" val="36807125"/>
                  </a:ext>
                </a:extLst>
              </a:tr>
              <a:tr h="746199">
                <a:tc>
                  <a:txBody>
                    <a:bodyPr/>
                    <a:lstStyle/>
                    <a:p>
                      <a:r>
                        <a:rPr lang="en-IN" dirty="0"/>
                        <a:t>6.</a:t>
                      </a:r>
                    </a:p>
                  </a:txBody>
                  <a:tcPr/>
                </a:tc>
                <a:tc>
                  <a:txBody>
                    <a:bodyPr/>
                    <a:lstStyle/>
                    <a:p>
                      <a:r>
                        <a:rPr lang="en-IN" dirty="0"/>
                        <a:t>Decryption</a:t>
                      </a:r>
                    </a:p>
                  </a:txBody>
                  <a:tcPr/>
                </a:tc>
                <a:tc>
                  <a:txBody>
                    <a:bodyPr/>
                    <a:lstStyle/>
                    <a:p>
                      <a:r>
                        <a:rPr lang="en-IN" dirty="0"/>
                        <a:t>RS6</a:t>
                      </a:r>
                    </a:p>
                  </a:txBody>
                  <a:tcPr/>
                </a:tc>
                <a:tc>
                  <a:txBody>
                    <a:bodyPr/>
                    <a:lstStyle/>
                    <a:p>
                      <a:r>
                        <a:rPr lang="en-IN" dirty="0"/>
                        <a:t>Essential</a:t>
                      </a:r>
                    </a:p>
                  </a:txBody>
                  <a:tcPr/>
                </a:tc>
                <a:tc>
                  <a:txBody>
                    <a:bodyPr/>
                    <a:lstStyle/>
                    <a:p>
                      <a:pPr algn="l">
                        <a:lnSpc>
                          <a:spcPct val="115000"/>
                        </a:lnSpc>
                        <a:spcBef>
                          <a:spcPts val="1100"/>
                        </a:spcBef>
                        <a:spcAft>
                          <a:spcPts val="1100"/>
                        </a:spcAft>
                      </a:pPr>
                      <a:r>
                        <a:rPr lang="en-US" sz="1200" b="0" dirty="0">
                          <a:solidFill>
                            <a:srgbClr val="111111"/>
                          </a:solidFill>
                          <a:effectLst/>
                          <a:latin typeface="Times New Roman" panose="02020603050405020304" pitchFamily="18" charset="0"/>
                          <a:ea typeface="Times New Roman" panose="02020603050405020304" pitchFamily="18" charset="0"/>
                        </a:rPr>
                        <a:t>Using  a noise image to decrypt the file </a:t>
                      </a:r>
                      <a:endParaRPr lang="en-IN" sz="145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xmlns="" val="2892423208"/>
                  </a:ext>
                </a:extLst>
              </a:tr>
            </a:tbl>
          </a:graphicData>
        </a:graphic>
      </p:graphicFrame>
    </p:spTree>
    <p:extLst>
      <p:ext uri="{BB962C8B-B14F-4D97-AF65-F5344CB8AC3E}">
        <p14:creationId xmlns:p14="http://schemas.microsoft.com/office/powerpoint/2010/main" xmlns="" val="2842052803"/>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249355" y="1540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UML Diagrams</a:t>
            </a:r>
            <a:endParaRPr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1" name="Google Shape;91;p19"/>
          <p:cNvSpPr txBox="1">
            <a:spLocks noGrp="1"/>
          </p:cNvSpPr>
          <p:nvPr>
            <p:ph type="body" idx="1"/>
          </p:nvPr>
        </p:nvSpPr>
        <p:spPr>
          <a:xfrm>
            <a:off x="214691" y="78219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dirty="0">
                <a:solidFill>
                  <a:schemeClr val="dk1"/>
                </a:solidFill>
              </a:rPr>
              <a:t>1</a:t>
            </a:r>
            <a:r>
              <a:rPr lang="en" sz="1800" b="1" dirty="0">
                <a:solidFill>
                  <a:schemeClr val="dk1"/>
                </a:solidFill>
                <a:latin typeface="Times New Roman" pitchFamily="18" charset="0"/>
                <a:cs typeface="Times New Roman" pitchFamily="18" charset="0"/>
              </a:rPr>
              <a:t>) USECASE DIAGRAM:</a:t>
            </a:r>
            <a:endParaRPr sz="1800" b="1" dirty="0">
              <a:solidFill>
                <a:schemeClr val="dk1"/>
              </a:solidFill>
              <a:latin typeface="Times New Roman" pitchFamily="18" charset="0"/>
              <a:cs typeface="Times New Roman" pitchFamily="18" charset="0"/>
            </a:endParaRPr>
          </a:p>
        </p:txBody>
      </p:sp>
      <p:sp>
        <p:nvSpPr>
          <p:cNvPr id="6" name="Isosceles Triangle 5"/>
          <p:cNvSpPr/>
          <p:nvPr/>
        </p:nvSpPr>
        <p:spPr>
          <a:xfrm rot="16200000">
            <a:off x="4946073" y="2043546"/>
            <a:ext cx="187037" cy="166254"/>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6200000">
            <a:off x="4959932" y="2646218"/>
            <a:ext cx="187037" cy="166254"/>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5349208">
            <a:off x="4930046" y="3182301"/>
            <a:ext cx="268775" cy="20957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6200000">
            <a:off x="4921831" y="3785755"/>
            <a:ext cx="311728" cy="2216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16200000">
            <a:off x="3162304" y="3702628"/>
            <a:ext cx="311728" cy="2216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xmlns="" id="{6A060193-DA66-ADBF-DA0E-6460F32BFE80}"/>
              </a:ext>
            </a:extLst>
          </p:cNvPr>
          <p:cNvSpPr/>
          <p:nvPr/>
        </p:nvSpPr>
        <p:spPr>
          <a:xfrm>
            <a:off x="6343650" y="3131126"/>
            <a:ext cx="121444" cy="7641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xmlns="" id="{49227A62-9AA8-F913-6499-3CF9B354BE9B}"/>
              </a:ext>
            </a:extLst>
          </p:cNvPr>
          <p:cNvSpPr/>
          <p:nvPr/>
        </p:nvSpPr>
        <p:spPr>
          <a:xfrm>
            <a:off x="6343650" y="2993231"/>
            <a:ext cx="269033" cy="1378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9288A756-FF53-7317-CEB3-11920710CA14}"/>
              </a:ext>
            </a:extLst>
          </p:cNvPr>
          <p:cNvSpPr txBox="1"/>
          <p:nvPr/>
        </p:nvSpPr>
        <p:spPr>
          <a:xfrm>
            <a:off x="6612683" y="2878931"/>
            <a:ext cx="45719" cy="307777"/>
          </a:xfrm>
          <a:prstGeom prst="rect">
            <a:avLst/>
          </a:prstGeom>
          <a:noFill/>
        </p:spPr>
        <p:txBody>
          <a:bodyPr wrap="square" rtlCol="0">
            <a:spAutoFit/>
          </a:bodyPr>
          <a:lstStyle/>
          <a:p>
            <a:endParaRPr lang="en-IN" dirty="0"/>
          </a:p>
        </p:txBody>
      </p:sp>
      <p:pic>
        <p:nvPicPr>
          <p:cNvPr id="1026" name="Picture 2"/>
          <p:cNvPicPr>
            <a:picLocks noChangeAspect="1" noChangeArrowheads="1"/>
          </p:cNvPicPr>
          <p:nvPr/>
        </p:nvPicPr>
        <p:blipFill>
          <a:blip r:embed="rId3"/>
          <a:srcRect/>
          <a:stretch>
            <a:fillRect/>
          </a:stretch>
        </p:blipFill>
        <p:spPr bwMode="auto">
          <a:xfrm>
            <a:off x="3403290" y="677433"/>
            <a:ext cx="4736256" cy="4466067"/>
          </a:xfrm>
          <a:prstGeom prst="rect">
            <a:avLst/>
          </a:prstGeom>
          <a:noFill/>
          <a:ln w="9525">
            <a:noFill/>
            <a:miter lim="800000"/>
            <a:headEnd/>
            <a:tailEnd/>
          </a:ln>
          <a:effectLst/>
        </p:spPr>
      </p:pic>
    </p:spTree>
  </p:cSld>
  <p:clrMapOvr>
    <a:masterClrMapping/>
  </p:clrMapOvr>
  <p:transition>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
        <p:nvSpPr>
          <p:cNvPr id="98" name="Google Shape;98;p20"/>
          <p:cNvSpPr txBox="1">
            <a:spLocks noGrp="1"/>
          </p:cNvSpPr>
          <p:nvPr>
            <p:ph type="body" idx="1"/>
          </p:nvPr>
        </p:nvSpPr>
        <p:spPr>
          <a:xfrm>
            <a:off x="187009" y="22422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2) </a:t>
            </a:r>
            <a:r>
              <a:rPr lang="e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ACTIVITY DIAGRAM</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pic>
        <p:nvPicPr>
          <p:cNvPr id="2050" name="Picture 2"/>
          <p:cNvPicPr>
            <a:picLocks noChangeAspect="1" noChangeArrowheads="1"/>
          </p:cNvPicPr>
          <p:nvPr/>
        </p:nvPicPr>
        <p:blipFill>
          <a:blip r:embed="rId3"/>
          <a:srcRect/>
          <a:stretch>
            <a:fillRect/>
          </a:stretch>
        </p:blipFill>
        <p:spPr bwMode="auto">
          <a:xfrm>
            <a:off x="3768436" y="166254"/>
            <a:ext cx="3609109" cy="4752109"/>
          </a:xfrm>
          <a:prstGeom prst="rect">
            <a:avLst/>
          </a:prstGeom>
          <a:noFill/>
          <a:ln w="9525">
            <a:noFill/>
            <a:miter lim="800000"/>
            <a:headEnd/>
            <a:tailEnd/>
          </a:ln>
          <a:effectLst/>
        </p:spPr>
      </p:pic>
    </p:spTree>
  </p:cSld>
  <p:clrMapOvr>
    <a:masterClrMapping/>
  </p:clrMapOvr>
  <p:transition>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
        <p:nvSpPr>
          <p:cNvPr id="105" name="Google Shape;105;p21"/>
          <p:cNvSpPr txBox="1">
            <a:spLocks noGrp="1"/>
          </p:cNvSpPr>
          <p:nvPr>
            <p:ph type="body" idx="1"/>
          </p:nvPr>
        </p:nvSpPr>
        <p:spPr>
          <a:xfrm>
            <a:off x="166228" y="189584"/>
            <a:ext cx="8520600" cy="465258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CLASS </a:t>
            </a:r>
            <a:r>
              <a:rPr lang="e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DIAGRAM</a:t>
            </a:r>
          </a:p>
          <a:p>
            <a:pPr marL="0" lvl="0" indent="0" algn="l" rtl="0">
              <a:spcBef>
                <a:spcPts val="1200"/>
              </a:spcBef>
              <a:spcAft>
                <a:spcPts val="1200"/>
              </a:spcAft>
              <a:buNone/>
            </a:pPr>
            <a:endParaRPr dirty="0"/>
          </a:p>
        </p:txBody>
      </p:sp>
      <p:pic>
        <p:nvPicPr>
          <p:cNvPr id="3074" name="Picture 2"/>
          <p:cNvPicPr>
            <a:picLocks noChangeAspect="1" noChangeArrowheads="1"/>
          </p:cNvPicPr>
          <p:nvPr/>
        </p:nvPicPr>
        <p:blipFill>
          <a:blip r:embed="rId3"/>
          <a:srcRect/>
          <a:stretch>
            <a:fillRect/>
          </a:stretch>
        </p:blipFill>
        <p:spPr bwMode="auto">
          <a:xfrm>
            <a:off x="1260179" y="692727"/>
            <a:ext cx="6671551" cy="4043038"/>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84540" y="45486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12" name="Google Shape;112;p22"/>
          <p:cNvSpPr txBox="1">
            <a:spLocks noGrp="1"/>
          </p:cNvSpPr>
          <p:nvPr>
            <p:ph type="body" idx="1"/>
          </p:nvPr>
        </p:nvSpPr>
        <p:spPr>
          <a:xfrm>
            <a:off x="221645" y="279639"/>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 </a:t>
            </a:r>
            <a:r>
              <a:rPr lang="e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SEQUENCE</a:t>
            </a:r>
            <a:r>
              <a:rPr lang="e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DIAGRAM</a:t>
            </a:r>
          </a:p>
          <a:p>
            <a:pPr marL="0" lvl="0" indent="0" algn="l" rtl="0">
              <a:spcBef>
                <a:spcPts val="0"/>
              </a:spcBef>
              <a:spcAft>
                <a:spcPts val="0"/>
              </a:spcAft>
              <a:buNone/>
            </a:pPr>
            <a:endParaRPr lang="e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lvl="0" indent="0" algn="l" rtl="0">
              <a:spcBef>
                <a:spcPts val="0"/>
              </a:spcBef>
              <a:spcAft>
                <a:spcPts val="0"/>
              </a:spcAft>
              <a:buNone/>
            </a:pPr>
            <a:endParaRPr lang="e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lvl="0" indent="0" algn="l" rtl="0">
              <a:spcBef>
                <a:spcPts val="0"/>
              </a:spcBef>
              <a:spcAft>
                <a:spcPts val="0"/>
              </a:spcAft>
              <a:buNone/>
            </a:pPr>
            <a:endParaRPr lang="e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lvl="0" indent="0" algn="l" rtl="0">
              <a:spcBef>
                <a:spcPts val="0"/>
              </a:spcBef>
              <a:spcAft>
                <a:spcPts val="0"/>
              </a:spcAft>
              <a:buNone/>
            </a:pPr>
            <a:endParaRP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lvl="0" indent="0" algn="l" rtl="0">
              <a:spcBef>
                <a:spcPts val="1200"/>
              </a:spcBef>
              <a:spcAft>
                <a:spcPts val="1200"/>
              </a:spcAft>
              <a:buNone/>
            </a:pPr>
            <a:endParaRPr dirty="0"/>
          </a:p>
        </p:txBody>
      </p:sp>
      <p:sp>
        <p:nvSpPr>
          <p:cNvPr id="11" name="TextBox 10"/>
          <p:cNvSpPr txBox="1"/>
          <p:nvPr/>
        </p:nvSpPr>
        <p:spPr>
          <a:xfrm>
            <a:off x="4475018" y="1094510"/>
            <a:ext cx="173181" cy="307777"/>
          </a:xfrm>
          <a:prstGeom prst="rect">
            <a:avLst/>
          </a:prstGeom>
          <a:noFill/>
        </p:spPr>
        <p:txBody>
          <a:bodyPr wrap="square" rtlCol="0">
            <a:spAutoFit/>
          </a:bodyPr>
          <a:lstStyle/>
          <a:p>
            <a:r>
              <a:rPr lang="en-IN" b="1" dirty="0"/>
              <a:t>:</a:t>
            </a:r>
            <a:endParaRPr lang="en-US" b="1" dirty="0"/>
          </a:p>
        </p:txBody>
      </p:sp>
      <p:sp>
        <p:nvSpPr>
          <p:cNvPr id="12" name="TextBox 11"/>
          <p:cNvSpPr txBox="1"/>
          <p:nvPr/>
        </p:nvSpPr>
        <p:spPr>
          <a:xfrm>
            <a:off x="6262257" y="1004455"/>
            <a:ext cx="173181" cy="307777"/>
          </a:xfrm>
          <a:prstGeom prst="rect">
            <a:avLst/>
          </a:prstGeom>
          <a:noFill/>
        </p:spPr>
        <p:txBody>
          <a:bodyPr wrap="square" rtlCol="0">
            <a:spAutoFit/>
          </a:bodyPr>
          <a:lstStyle/>
          <a:p>
            <a:r>
              <a:rPr lang="en-IN" b="1" dirty="0"/>
              <a:t>:</a:t>
            </a:r>
            <a:endParaRPr lang="en-US" b="1" dirty="0"/>
          </a:p>
        </p:txBody>
      </p:sp>
      <p:pic>
        <p:nvPicPr>
          <p:cNvPr id="3074" name="Picture 2"/>
          <p:cNvPicPr>
            <a:picLocks noChangeAspect="1" noChangeArrowheads="1"/>
          </p:cNvPicPr>
          <p:nvPr/>
        </p:nvPicPr>
        <p:blipFill>
          <a:blip r:embed="rId3"/>
          <a:srcRect/>
          <a:stretch>
            <a:fillRect/>
          </a:stretch>
        </p:blipFill>
        <p:spPr bwMode="auto">
          <a:xfrm>
            <a:off x="3564277" y="732299"/>
            <a:ext cx="4755378" cy="4215361"/>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64" y="209497"/>
            <a:ext cx="8520600" cy="572700"/>
          </a:xfrm>
        </p:spPr>
        <p:txBody>
          <a:bodyPr>
            <a:noAutofit/>
          </a:bodyPr>
          <a:lstStyle/>
          <a:p>
            <a:r>
              <a:rPr lang="en-US" sz="28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Algorithm</a:t>
            </a:r>
            <a:r>
              <a:rPr lang="en-US" sz="2800" dirty="0" smtClean="0">
                <a:solidFill>
                  <a:schemeClr val="accent2"/>
                </a:solidFill>
              </a:rPr>
              <a:t> </a:t>
            </a:r>
            <a:r>
              <a:rPr lang="en-US" sz="28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Used</a:t>
            </a:r>
            <a:endParaRPr lang="en-US" sz="2800" dirty="0"/>
          </a:p>
        </p:txBody>
      </p:sp>
      <p:sp>
        <p:nvSpPr>
          <p:cNvPr id="3" name="Text Placeholder 2"/>
          <p:cNvSpPr>
            <a:spLocks noGrp="1"/>
          </p:cNvSpPr>
          <p:nvPr>
            <p:ph type="body" idx="1"/>
          </p:nvPr>
        </p:nvSpPr>
        <p:spPr>
          <a:xfrm>
            <a:off x="138518" y="729911"/>
            <a:ext cx="8659118" cy="4042980"/>
          </a:xfrm>
        </p:spPr>
        <p:txBody>
          <a:bodyPr>
            <a:normAutofit fontScale="25000" lnSpcReduction="20000"/>
          </a:bodyPr>
          <a:lstStyle/>
          <a:p>
            <a:pPr algn="just">
              <a:lnSpc>
                <a:spcPct val="115000"/>
              </a:lnSpc>
              <a:spcBef>
                <a:spcPts val="1200"/>
              </a:spcBef>
              <a:spcAft>
                <a:spcPts val="1200"/>
              </a:spcAft>
              <a:buFont typeface="Arial" pitchFamily="34" charset="0"/>
              <a:buChar char="•"/>
            </a:pPr>
            <a:r>
              <a:rPr lang="en-US" sz="7200" dirty="0" smtClean="0">
                <a:solidFill>
                  <a:srgbClr val="111111"/>
                </a:solidFill>
                <a:latin typeface="Times New Roman" panose="02020603050405020304" pitchFamily="18" charset="0"/>
                <a:ea typeface="Times New Roman" panose="02020603050405020304" pitchFamily="18" charset="0"/>
              </a:rPr>
              <a:t>AES stands for Advanced Encryption Standard, which is a widely used symmetric-key encryption algorithm. It was selected as the standard for encryption by the US National Institute of Standards and Technology (NIST) in 2001 after a long process of evaluation and analysis.</a:t>
            </a:r>
            <a:endParaRPr lang="en-IN" sz="7200" dirty="0" smtClean="0">
              <a:solidFill>
                <a:srgbClr val="111111"/>
              </a:solidFill>
              <a:latin typeface="Times New Roman" panose="02020603050405020304" pitchFamily="18" charset="0"/>
              <a:ea typeface="Times New Roman" panose="02020603050405020304" pitchFamily="18" charset="0"/>
            </a:endParaRPr>
          </a:p>
          <a:p>
            <a:pPr algn="just">
              <a:lnSpc>
                <a:spcPct val="115000"/>
              </a:lnSpc>
              <a:spcBef>
                <a:spcPts val="1200"/>
              </a:spcBef>
              <a:spcAft>
                <a:spcPts val="1200"/>
              </a:spcAft>
              <a:buFont typeface="Arial" pitchFamily="34" charset="0"/>
              <a:buChar char="•"/>
            </a:pPr>
            <a:r>
              <a:rPr lang="en-US" sz="7200" dirty="0" smtClean="0">
                <a:solidFill>
                  <a:srgbClr val="111111"/>
                </a:solidFill>
                <a:latin typeface="Times New Roman" panose="02020603050405020304" pitchFamily="18" charset="0"/>
                <a:ea typeface="Times New Roman" panose="02020603050405020304" pitchFamily="18" charset="0"/>
              </a:rPr>
              <a:t>The AES algorithm uses a symmetric-key approach, which means that the same key is used for both encryption and decryption. It uses block cipher, which means that the algorithm takes a fixed-length block of plaintext and encrypts it into a corresponding </a:t>
            </a:r>
            <a:r>
              <a:rPr lang="en-US" sz="7200" dirty="0" err="1" smtClean="0">
                <a:solidFill>
                  <a:srgbClr val="111111"/>
                </a:solidFill>
                <a:latin typeface="Times New Roman" panose="02020603050405020304" pitchFamily="18" charset="0"/>
                <a:ea typeface="Times New Roman" panose="02020603050405020304" pitchFamily="18" charset="0"/>
              </a:rPr>
              <a:t>ciphertext</a:t>
            </a:r>
            <a:r>
              <a:rPr lang="en-US" sz="7200" dirty="0" smtClean="0">
                <a:solidFill>
                  <a:srgbClr val="111111"/>
                </a:solidFill>
                <a:latin typeface="Times New Roman" panose="02020603050405020304" pitchFamily="18" charset="0"/>
                <a:ea typeface="Times New Roman" panose="02020603050405020304" pitchFamily="18" charset="0"/>
              </a:rPr>
              <a:t> block of the same length.</a:t>
            </a:r>
            <a:endParaRPr lang="en-IN" sz="7200" dirty="0" smtClean="0">
              <a:solidFill>
                <a:srgbClr val="111111"/>
              </a:solidFill>
              <a:latin typeface="Times New Roman" panose="02020603050405020304" pitchFamily="18" charset="0"/>
              <a:ea typeface="Times New Roman" panose="02020603050405020304" pitchFamily="18" charset="0"/>
            </a:endParaRPr>
          </a:p>
          <a:p>
            <a:pPr algn="just">
              <a:lnSpc>
                <a:spcPct val="115000"/>
              </a:lnSpc>
              <a:spcBef>
                <a:spcPts val="1200"/>
              </a:spcBef>
              <a:spcAft>
                <a:spcPts val="1200"/>
              </a:spcAft>
              <a:buFont typeface="Arial" pitchFamily="34" charset="0"/>
              <a:buChar char="•"/>
            </a:pPr>
            <a:r>
              <a:rPr lang="en-US" sz="7200" dirty="0" smtClean="0">
                <a:solidFill>
                  <a:srgbClr val="111111"/>
                </a:solidFill>
                <a:latin typeface="Times New Roman" panose="02020603050405020304" pitchFamily="18" charset="0"/>
                <a:ea typeface="Times New Roman" panose="02020603050405020304" pitchFamily="18" charset="0"/>
              </a:rPr>
              <a:t>AES has three key sizes: 128-bit, 192-bit, and 256-bit. The larger the key size, the stronger the encryption. AES has become the standard encryption algorithm for many applications, including secure communications, digital rights management, and financial transactions. It is widely used in software, hardware, and even in some operating systems to secure data</a:t>
            </a:r>
            <a:endParaRPr lang="en-IN" sz="7200" dirty="0" smtClean="0">
              <a:solidFill>
                <a:srgbClr val="111111"/>
              </a:solidFill>
              <a:latin typeface="Times New Roman" panose="02020603050405020304" pitchFamily="18" charset="0"/>
              <a:ea typeface="Times New Roman" panose="02020603050405020304" pitchFamily="18" charset="0"/>
            </a:endParaRPr>
          </a:p>
          <a:p>
            <a:endParaRPr lang="en-US" dirty="0"/>
          </a:p>
        </p:txBody>
      </p:sp>
    </p:spTree>
  </p:cSld>
  <p:clrMapOvr>
    <a:masterClrMapping/>
  </p:clrMapOvr>
  <p:transition>
    <p:cover dir="l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7845" y="220758"/>
            <a:ext cx="8555209" cy="4472470"/>
          </a:xfrm>
        </p:spPr>
        <p:txBody>
          <a:bodyPr>
            <a:normAutofit/>
          </a:bodyPr>
          <a:lstStyle/>
          <a:p>
            <a:pPr>
              <a:buFont typeface="Arial" pitchFamily="34" charset="0"/>
              <a:buChar char="•"/>
            </a:pPr>
            <a:r>
              <a:rPr lang="en-US" sz="1800" dirty="0" smtClean="0">
                <a:latin typeface="Times New Roman" pitchFamily="18" charset="0"/>
                <a:cs typeface="Times New Roman" pitchFamily="18" charset="0"/>
              </a:rPr>
              <a:t>The AES module in the </a:t>
            </a:r>
            <a:r>
              <a:rPr lang="en-US" sz="1800" dirty="0" err="1" smtClean="0">
                <a:latin typeface="Times New Roman" pitchFamily="18" charset="0"/>
                <a:cs typeface="Times New Roman" pitchFamily="18" charset="0"/>
              </a:rPr>
              <a:t>Crypto.Cipher</a:t>
            </a:r>
            <a:r>
              <a:rPr lang="en-US" sz="1800" dirty="0" smtClean="0">
                <a:latin typeface="Times New Roman" pitchFamily="18" charset="0"/>
                <a:cs typeface="Times New Roman" pitchFamily="18" charset="0"/>
              </a:rPr>
              <a:t> package provides an implementation of this </a:t>
            </a:r>
            <a:r>
              <a:rPr lang="en-US" sz="1800" dirty="0" err="1" smtClean="0">
                <a:latin typeface="Times New Roman" pitchFamily="18" charset="0"/>
                <a:cs typeface="Times New Roman" pitchFamily="18" charset="0"/>
              </a:rPr>
              <a:t>algorithm.The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get_random_bytes</a:t>
            </a:r>
            <a:r>
              <a:rPr lang="en-US" sz="1800" dirty="0" smtClean="0">
                <a:latin typeface="Times New Roman" pitchFamily="18" charset="0"/>
                <a:cs typeface="Times New Roman" pitchFamily="18" charset="0"/>
              </a:rPr>
              <a:t> function from the </a:t>
            </a:r>
            <a:r>
              <a:rPr lang="en-US" sz="1800" dirty="0" err="1" smtClean="0">
                <a:latin typeface="Times New Roman" pitchFamily="18" charset="0"/>
                <a:cs typeface="Times New Roman" pitchFamily="18" charset="0"/>
              </a:rPr>
              <a:t>Crypto.Random</a:t>
            </a:r>
            <a:r>
              <a:rPr lang="en-US" sz="1800" dirty="0" smtClean="0">
                <a:latin typeface="Times New Roman" pitchFamily="18" charset="0"/>
                <a:cs typeface="Times New Roman" pitchFamily="18" charset="0"/>
              </a:rPr>
              <a:t> module is used to generate a secure random key of a specified length. </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Font typeface="Arial" pitchFamily="34" charset="0"/>
              <a:buChar char="•"/>
            </a:pPr>
            <a:r>
              <a:rPr lang="en-US" sz="1800" dirty="0" err="1" smtClean="0">
                <a:latin typeface="Times New Roman" pitchFamily="18" charset="0"/>
                <a:cs typeface="Times New Roman" pitchFamily="18" charset="0"/>
              </a:rPr>
              <a:t>generate_key</a:t>
            </a:r>
            <a:r>
              <a:rPr lang="en-US" sz="1800" dirty="0" smtClean="0">
                <a:latin typeface="Times New Roman" pitchFamily="18" charset="0"/>
                <a:cs typeface="Times New Roman" pitchFamily="18" charset="0"/>
              </a:rPr>
              <a:t>(filename): this function generates a random key, converts it to a grayscale image, saves the image as a PNG file, and returns the path to the saved file</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a:buFont typeface="Arial" pitchFamily="34" charset="0"/>
              <a:buChar char="•"/>
            </a:pPr>
            <a:r>
              <a:rPr lang="en-US" sz="1800" dirty="0" err="1" smtClean="0">
                <a:latin typeface="Times New Roman" pitchFamily="18" charset="0"/>
                <a:cs typeface="Times New Roman" pitchFamily="18" charset="0"/>
              </a:rPr>
              <a:t>encaes</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data_file</a:t>
            </a:r>
            <a:r>
              <a:rPr lang="en-US" sz="1800" dirty="0" smtClean="0">
                <a:latin typeface="Times New Roman" pitchFamily="18" charset="0"/>
                <a:cs typeface="Times New Roman" pitchFamily="18" charset="0"/>
              </a:rPr>
              <a:t>, filename):The data is encrypted using the </a:t>
            </a:r>
            <a:r>
              <a:rPr lang="en-US" sz="1800" dirty="0" err="1" smtClean="0">
                <a:latin typeface="Times New Roman" pitchFamily="18" charset="0"/>
                <a:cs typeface="Times New Roman" pitchFamily="18" charset="0"/>
              </a:rPr>
              <a:t>encrypt_and_digest</a:t>
            </a:r>
            <a:r>
              <a:rPr lang="en-US" sz="1800" dirty="0" smtClean="0">
                <a:latin typeface="Times New Roman" pitchFamily="18" charset="0"/>
                <a:cs typeface="Times New Roman" pitchFamily="18" charset="0"/>
              </a:rPr>
              <a:t>() method of the AES cipher object. The resulting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and tag are stored in the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and tag variables, respectively</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a:buFont typeface="Arial" pitchFamily="34" charset="0"/>
              <a:buChar char="•"/>
            </a:pPr>
            <a:r>
              <a:rPr lang="en-US" sz="1800" dirty="0" err="1" smtClean="0">
                <a:latin typeface="Times New Roman" pitchFamily="18" charset="0"/>
                <a:cs typeface="Times New Roman" pitchFamily="18" charset="0"/>
              </a:rPr>
              <a:t>decaes</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data_file</a:t>
            </a:r>
            <a:r>
              <a:rPr lang="en-US" sz="1800" dirty="0" smtClean="0">
                <a:latin typeface="Times New Roman" pitchFamily="18" charset="0"/>
                <a:cs typeface="Times New Roman" pitchFamily="18" charset="0"/>
              </a:rPr>
              <a:t>, filename):this function allows you to decrypt a file that has been encrypted using the </a:t>
            </a:r>
            <a:r>
              <a:rPr lang="en-US" sz="1800" dirty="0" err="1" smtClean="0">
                <a:latin typeface="Times New Roman" pitchFamily="18" charset="0"/>
                <a:cs typeface="Times New Roman" pitchFamily="18" charset="0"/>
              </a:rPr>
              <a:t>encaes</a:t>
            </a:r>
            <a:r>
              <a:rPr lang="en-US" sz="1800" dirty="0" smtClean="0">
                <a:latin typeface="Times New Roman" pitchFamily="18" charset="0"/>
                <a:cs typeface="Times New Roman" pitchFamily="18" charset="0"/>
              </a:rPr>
              <a:t> function and restore it to its original state</a:t>
            </a:r>
            <a:r>
              <a:rPr lang="en-US" sz="1800" dirty="0" smtClean="0">
                <a:latin typeface="Times New Roman" pitchFamily="18" charset="0"/>
                <a:cs typeface="Times New Roman" pitchFamily="18" charset="0"/>
              </a:rPr>
              <a:t>.</a:t>
            </a:r>
          </a:p>
          <a:p>
            <a:endParaRPr lang="en-US" dirty="0" smtClean="0"/>
          </a:p>
          <a:p>
            <a:endParaRPr lang="en-US" dirty="0" smtClean="0"/>
          </a:p>
          <a:p>
            <a:endParaRPr lang="en-US" dirty="0"/>
          </a:p>
        </p:txBody>
      </p:sp>
    </p:spTree>
  </p:cSld>
  <p:clrMapOvr>
    <a:masterClrMapping/>
  </p:clrMapOvr>
  <p:transition>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725B3-6D2C-4AD2-48E7-5DBC1ED5BA2A}"/>
              </a:ext>
            </a:extLst>
          </p:cNvPr>
          <p:cNvSpPr>
            <a:spLocks noGrp="1"/>
          </p:cNvSpPr>
          <p:nvPr>
            <p:ph type="title"/>
          </p:nvPr>
        </p:nvSpPr>
        <p:spPr/>
        <p:txBody>
          <a:bodyPr>
            <a:noAutofit/>
          </a:bodyPr>
          <a:lstStyle/>
          <a:p>
            <a:r>
              <a:rPr lang="en-US" sz="28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Testing</a:t>
            </a:r>
            <a:endParaRPr lang="en-IN" sz="28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endParaRPr>
          </a:p>
        </p:txBody>
      </p:sp>
      <p:sp>
        <p:nvSpPr>
          <p:cNvPr id="3" name="Text Placeholder 2">
            <a:extLst>
              <a:ext uri="{FF2B5EF4-FFF2-40B4-BE49-F238E27FC236}">
                <a16:creationId xmlns:a16="http://schemas.microsoft.com/office/drawing/2014/main" xmlns="" id="{589930A7-9AA3-4D1D-1AF6-3BE5994D21B1}"/>
              </a:ext>
            </a:extLst>
          </p:cNvPr>
          <p:cNvSpPr>
            <a:spLocks noGrp="1"/>
          </p:cNvSpPr>
          <p:nvPr>
            <p:ph type="body" idx="1"/>
          </p:nvPr>
        </p:nvSpPr>
        <p:spPr/>
        <p:txBody>
          <a:bodyPr>
            <a:normAutofit/>
          </a:bodyPr>
          <a:lstStyle/>
          <a:p>
            <a:pPr marL="114300" indent="0" algn="l">
              <a:buNone/>
            </a:pPr>
            <a:r>
              <a:rPr lang="en-US" sz="1800" i="0" dirty="0">
                <a:solidFill>
                  <a:srgbClr val="222222"/>
                </a:solidFill>
                <a:effectLst/>
                <a:latin typeface="Times New Roman" pitchFamily="18" charset="0"/>
                <a:cs typeface="Times New Roman" pitchFamily="18" charset="0"/>
              </a:rPr>
              <a:t>Testing is a method to check whether the actual software product matches expected requirements and to ensure that software product is</a:t>
            </a:r>
            <a:r>
              <a:rPr lang="en-US" sz="1800" dirty="0">
                <a:solidFill>
                  <a:srgbClr val="222222"/>
                </a:solidFill>
                <a:latin typeface="Times New Roman" pitchFamily="18" charset="0"/>
                <a:cs typeface="Times New Roman" pitchFamily="18" charset="0"/>
              </a:rPr>
              <a:t> defect </a:t>
            </a:r>
            <a:r>
              <a:rPr lang="en-US" sz="1800" i="0" dirty="0">
                <a:solidFill>
                  <a:srgbClr val="222222"/>
                </a:solidFill>
                <a:effectLst/>
                <a:latin typeface="Times New Roman" pitchFamily="18" charset="0"/>
                <a:cs typeface="Times New Roman" pitchFamily="18" charset="0"/>
              </a:rPr>
              <a:t>free. It involves execution of software/system components using manual or automated tools to evaluate one or more properties of interest. The purpose of software testing is to identify errors, gaps or missing requirements in contrast to actual requirements.</a:t>
            </a:r>
          </a:p>
          <a:p>
            <a:pPr marL="114300" indent="0" algn="l">
              <a:buNone/>
            </a:pPr>
            <a:r>
              <a:rPr lang="en-US" sz="1800" i="0" dirty="0">
                <a:solidFill>
                  <a:srgbClr val="222222"/>
                </a:solidFill>
                <a:effectLst/>
                <a:latin typeface="Times New Roman" pitchFamily="18" charset="0"/>
                <a:cs typeface="Times New Roman" pitchFamily="18" charset="0"/>
              </a:rPr>
              <a:t>Some prefer saying Software testing definition as a </a:t>
            </a:r>
            <a:r>
              <a:rPr lang="en-US" sz="1800" dirty="0">
                <a:solidFill>
                  <a:srgbClr val="222222"/>
                </a:solidFill>
                <a:latin typeface="Times New Roman" pitchFamily="18" charset="0"/>
                <a:cs typeface="Times New Roman" pitchFamily="18" charset="0"/>
              </a:rPr>
              <a:t>White Box </a:t>
            </a:r>
            <a:r>
              <a:rPr lang="en-US" sz="1800" i="0" dirty="0">
                <a:solidFill>
                  <a:srgbClr val="222222"/>
                </a:solidFill>
                <a:effectLst/>
                <a:latin typeface="Times New Roman" pitchFamily="18" charset="0"/>
                <a:cs typeface="Times New Roman" pitchFamily="18" charset="0"/>
              </a:rPr>
              <a:t>and </a:t>
            </a:r>
            <a:r>
              <a:rPr lang="en-US" sz="1800" dirty="0">
                <a:solidFill>
                  <a:srgbClr val="222222"/>
                </a:solidFill>
                <a:latin typeface="Times New Roman" pitchFamily="18" charset="0"/>
                <a:cs typeface="Times New Roman" pitchFamily="18" charset="0"/>
              </a:rPr>
              <a:t>Black Box Testing</a:t>
            </a:r>
            <a:endParaRPr lang="en-US" sz="1800" i="0" dirty="0">
              <a:solidFill>
                <a:srgbClr val="222222"/>
              </a:solidFill>
              <a:effectLst/>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1433642089"/>
      </p:ext>
    </p:extLst>
  </p:cSld>
  <p:clrMapOvr>
    <a:masterClrMapping/>
  </p:clrMapOvr>
  <p:transition>
    <p:strips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  </a:t>
            </a:r>
            <a:endParaRPr/>
          </a:p>
          <a:p>
            <a:pPr marL="0" lvl="0" indent="0" algn="ctr" rtl="0">
              <a:spcBef>
                <a:spcPts val="0"/>
              </a:spcBef>
              <a:spcAft>
                <a:spcPts val="0"/>
              </a:spcAft>
              <a:buNone/>
            </a:pPr>
            <a:endParaRPr/>
          </a:p>
        </p:txBody>
      </p:sp>
      <p:sp>
        <p:nvSpPr>
          <p:cNvPr id="54" name="Google Shape;54;p13"/>
          <p:cNvSpPr txBox="1">
            <a:spLocks noGrp="1"/>
          </p:cNvSpPr>
          <p:nvPr>
            <p:ph type="ctrTitle"/>
          </p:nvPr>
        </p:nvSpPr>
        <p:spPr>
          <a:xfrm>
            <a:off x="290926" y="2376723"/>
            <a:ext cx="8520600" cy="449604"/>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smtClean="0"/>
              <a:t>CRYPTOGRAPHIC PROTECTION WITH NOISE IMAGE AS A UNIQUE CIPHER KEYS </a:t>
            </a:r>
            <a:endParaRPr dirty="0"/>
          </a:p>
          <a:p>
            <a:pPr marL="0" lvl="0" indent="0" algn="ctr" rtl="0">
              <a:spcBef>
                <a:spcPts val="0"/>
              </a:spcBef>
              <a:spcAft>
                <a:spcPts val="0"/>
              </a:spcAft>
              <a:buNone/>
            </a:pPr>
            <a:endParaRPr dirty="0"/>
          </a:p>
        </p:txBody>
      </p:sp>
      <p:pic>
        <p:nvPicPr>
          <p:cNvPr id="37890" name="Picture 2" descr="Encryption at rest — What's involved? | by Hugh Gallagher | Analytics  Vidhya | Medium"/>
          <p:cNvPicPr>
            <a:picLocks noChangeAspect="1" noChangeArrowheads="1" noCrop="1"/>
          </p:cNvPicPr>
          <p:nvPr/>
        </p:nvPicPr>
        <p:blipFill>
          <a:blip r:embed="rId3"/>
          <a:srcRect/>
          <a:stretch>
            <a:fillRect/>
          </a:stretch>
        </p:blipFill>
        <p:spPr bwMode="auto">
          <a:xfrm>
            <a:off x="2836429" y="1970809"/>
            <a:ext cx="2927061" cy="2927061"/>
          </a:xfrm>
          <a:prstGeom prst="rect">
            <a:avLst/>
          </a:prstGeom>
          <a:noFill/>
        </p:spPr>
      </p:pic>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9A0C1-BF6A-98BB-1D03-5AE54F55AFE5}"/>
              </a:ext>
            </a:extLst>
          </p:cNvPr>
          <p:cNvSpPr>
            <a:spLocks noGrp="1"/>
          </p:cNvSpPr>
          <p:nvPr>
            <p:ph type="title"/>
          </p:nvPr>
        </p:nvSpPr>
        <p:spPr/>
        <p:txBody>
          <a:bodyPr>
            <a:normAutofit/>
          </a:bodyPr>
          <a:lstStyle/>
          <a:p>
            <a:r>
              <a:rPr lang="en-IN" sz="22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White </a:t>
            </a:r>
            <a:r>
              <a:rPr lang="en-IN" sz="22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Box</a:t>
            </a:r>
            <a:r>
              <a:rPr lang="en-IN" sz="22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 Testing</a:t>
            </a:r>
          </a:p>
        </p:txBody>
      </p:sp>
      <p:sp>
        <p:nvSpPr>
          <p:cNvPr id="3" name="Text Placeholder 2">
            <a:extLst>
              <a:ext uri="{FF2B5EF4-FFF2-40B4-BE49-F238E27FC236}">
                <a16:creationId xmlns:a16="http://schemas.microsoft.com/office/drawing/2014/main" xmlns="" id="{8990FB6D-766B-1C16-BA66-F8EC08BE2C87}"/>
              </a:ext>
            </a:extLst>
          </p:cNvPr>
          <p:cNvSpPr>
            <a:spLocks noGrp="1"/>
          </p:cNvSpPr>
          <p:nvPr>
            <p:ph type="body" idx="1"/>
          </p:nvPr>
        </p:nvSpPr>
        <p:spPr/>
        <p:txBody>
          <a:bodyPr>
            <a:normAutofit/>
          </a:bodyPr>
          <a:lstStyle/>
          <a:p>
            <a:pPr marL="114300" indent="0">
              <a:buNone/>
            </a:pPr>
            <a:r>
              <a:rPr lang="en-US" sz="1800" dirty="0">
                <a:latin typeface="Times New Roman" pitchFamily="18" charset="0"/>
                <a:cs typeface="Times New Roman" pitchFamily="18" charset="0"/>
              </a:rPr>
              <a:t>White Box Testing is a testing technique in which software’s internal structure, design, and coding are tested to verify input-output flow and improve design, usability, and security. In white box testing, code is visible to testers, so it is also called Clear box testing, Open box testing, Transparent box testing, Code-based testing, and Glass box testing.</a:t>
            </a:r>
          </a:p>
          <a:p>
            <a:pPr marL="114300" indent="0">
              <a:buNone/>
            </a:pPr>
            <a:r>
              <a:rPr lang="en-US" sz="1800" dirty="0">
                <a:latin typeface="Times New Roman" pitchFamily="18" charset="0"/>
                <a:cs typeface="Times New Roman" pitchFamily="18" charset="0"/>
              </a:rPr>
              <a:t>We have divided it into two basic steps to give you a simplified explanation of white box testing. This is what testers do when testing an application using the white box testing technique:</a:t>
            </a:r>
          </a:p>
          <a:p>
            <a:pPr marL="114300" indent="0">
              <a:buNone/>
            </a:pPr>
            <a:r>
              <a:rPr lang="en-US" sz="1800" dirty="0">
                <a:latin typeface="Times New Roman" pitchFamily="18" charset="0"/>
                <a:cs typeface="Times New Roman" pitchFamily="18" charset="0"/>
              </a:rPr>
              <a:t>STEP 1) UNDERSTAND THE SOURCE CODE</a:t>
            </a:r>
          </a:p>
          <a:p>
            <a:pPr marL="114300" indent="0">
              <a:buNone/>
            </a:pPr>
            <a:r>
              <a:rPr lang="en-US" sz="1800" dirty="0">
                <a:latin typeface="Times New Roman" pitchFamily="18" charset="0"/>
                <a:cs typeface="Times New Roman" pitchFamily="18" charset="0"/>
              </a:rPr>
              <a:t>STEP 2) CREATE TEST CASES AND EXECUTE</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63749402"/>
      </p:ext>
    </p:extLst>
  </p:cSld>
  <p:clrMapOvr>
    <a:masterClrMapping/>
  </p:clrMapOvr>
  <p:transition>
    <p:randomBa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7BBA0-D13F-6655-E944-EA9D970DEA77}"/>
              </a:ext>
            </a:extLst>
          </p:cNvPr>
          <p:cNvSpPr>
            <a:spLocks noGrp="1"/>
          </p:cNvSpPr>
          <p:nvPr>
            <p:ph type="title"/>
          </p:nvPr>
        </p:nvSpPr>
        <p:spPr/>
        <p:txBody>
          <a:bodyPr>
            <a:noAutofit/>
          </a:bodyPr>
          <a:lstStyle/>
          <a:p>
            <a:r>
              <a:rPr lang="en-IN" sz="28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Integration Testing</a:t>
            </a:r>
          </a:p>
        </p:txBody>
      </p:sp>
      <p:sp>
        <p:nvSpPr>
          <p:cNvPr id="3" name="Text Placeholder 2">
            <a:extLst>
              <a:ext uri="{FF2B5EF4-FFF2-40B4-BE49-F238E27FC236}">
                <a16:creationId xmlns:a16="http://schemas.microsoft.com/office/drawing/2014/main" xmlns="" id="{A2F6797A-04D0-F656-0C59-6A468066203C}"/>
              </a:ext>
            </a:extLst>
          </p:cNvPr>
          <p:cNvSpPr>
            <a:spLocks noGrp="1"/>
          </p:cNvSpPr>
          <p:nvPr>
            <p:ph type="body" idx="1"/>
          </p:nvPr>
        </p:nvSpPr>
        <p:spPr/>
        <p:txBody>
          <a:bodyPr>
            <a:normAutofit/>
          </a:bodyPr>
          <a:lstStyle/>
          <a:p>
            <a:pPr marL="114300" indent="0">
              <a:buNone/>
            </a:pPr>
            <a:r>
              <a:rPr lang="en-US" sz="1800" dirty="0"/>
              <a:t>Integration Testing is 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endParaRPr lang="en-IN" sz="1800" dirty="0"/>
          </a:p>
        </p:txBody>
      </p:sp>
    </p:spTree>
    <p:extLst>
      <p:ext uri="{BB962C8B-B14F-4D97-AF65-F5344CB8AC3E}">
        <p14:creationId xmlns:p14="http://schemas.microsoft.com/office/powerpoint/2010/main" xmlns="" val="3006298751"/>
      </p:ext>
    </p:extLst>
  </p:cSld>
  <p:clrMapOvr>
    <a:masterClrMapping/>
  </p:clrMapOvr>
  <p:transition>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F20AF-DD18-C8C1-673A-8EFBD06C32A2}"/>
              </a:ext>
            </a:extLst>
          </p:cNvPr>
          <p:cNvSpPr>
            <a:spLocks noGrp="1"/>
          </p:cNvSpPr>
          <p:nvPr>
            <p:ph type="title"/>
          </p:nvPr>
        </p:nvSpPr>
        <p:spPr>
          <a:xfrm>
            <a:off x="332482" y="458880"/>
            <a:ext cx="8520600" cy="572700"/>
          </a:xfrm>
        </p:spPr>
        <p:txBody>
          <a:bodyPr>
            <a:noAutofit/>
          </a:bodyPr>
          <a:lstStyle/>
          <a:p>
            <a:r>
              <a:rPr lang="en-IN"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Black Box Testing</a:t>
            </a:r>
          </a:p>
        </p:txBody>
      </p:sp>
      <p:sp>
        <p:nvSpPr>
          <p:cNvPr id="3" name="Text Placeholder 2">
            <a:extLst>
              <a:ext uri="{FF2B5EF4-FFF2-40B4-BE49-F238E27FC236}">
                <a16:creationId xmlns:a16="http://schemas.microsoft.com/office/drawing/2014/main" xmlns="" id="{06E3D809-F667-A4E5-9E18-88F952A8C6F3}"/>
              </a:ext>
            </a:extLst>
          </p:cNvPr>
          <p:cNvSpPr>
            <a:spLocks noGrp="1"/>
          </p:cNvSpPr>
          <p:nvPr>
            <p:ph type="body" idx="1"/>
          </p:nvPr>
        </p:nvSpPr>
        <p:spPr/>
        <p:txBody>
          <a:bodyPr>
            <a:normAutofit/>
          </a:bodyPr>
          <a:lstStyle/>
          <a:p>
            <a:pPr marL="114300" indent="0" algn="just">
              <a:buNone/>
            </a:pPr>
            <a:r>
              <a:rPr lang="en-US" sz="1800" dirty="0"/>
              <a:t>Black Box Testing is 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 It is also known as Behavioral Testing.</a:t>
            </a:r>
            <a:endParaRPr lang="en-IN" sz="1800" dirty="0"/>
          </a:p>
        </p:txBody>
      </p:sp>
    </p:spTree>
    <p:extLst>
      <p:ext uri="{BB962C8B-B14F-4D97-AF65-F5344CB8AC3E}">
        <p14:creationId xmlns:p14="http://schemas.microsoft.com/office/powerpoint/2010/main" xmlns="" val="3654153522"/>
      </p:ext>
    </p:extLst>
  </p:cSld>
  <p:clrMapOvr>
    <a:masterClrMapping/>
  </p:clrMapOvr>
  <p:transition>
    <p:wheel spokes="3"/>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05759-D68F-38B0-53C0-8C26840DE4CA}"/>
              </a:ext>
            </a:extLst>
          </p:cNvPr>
          <p:cNvSpPr>
            <a:spLocks noGrp="1"/>
          </p:cNvSpPr>
          <p:nvPr>
            <p:ph type="title"/>
          </p:nvPr>
        </p:nvSpPr>
        <p:spPr>
          <a:xfrm>
            <a:off x="201570" y="-88483"/>
            <a:ext cx="8520600" cy="572700"/>
          </a:xfrm>
        </p:spPr>
        <p:txBody>
          <a:bodyPr>
            <a:noAutofit/>
          </a:bodyPr>
          <a:lstStyle/>
          <a:p>
            <a:r>
              <a:rPr lang="en-IN"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Test Case</a:t>
            </a:r>
          </a:p>
        </p:txBody>
      </p:sp>
      <p:sp>
        <p:nvSpPr>
          <p:cNvPr id="3" name="Text Placeholder 2">
            <a:extLst>
              <a:ext uri="{FF2B5EF4-FFF2-40B4-BE49-F238E27FC236}">
                <a16:creationId xmlns:a16="http://schemas.microsoft.com/office/drawing/2014/main" xmlns="" id="{9FFB6FF7-15F7-4C63-FFD7-53CE97E33724}"/>
              </a:ext>
            </a:extLst>
          </p:cNvPr>
          <p:cNvSpPr>
            <a:spLocks noGrp="1"/>
          </p:cNvSpPr>
          <p:nvPr>
            <p:ph type="body" idx="1"/>
          </p:nvPr>
        </p:nvSpPr>
        <p:spPr>
          <a:xfrm>
            <a:off x="311700" y="1103630"/>
            <a:ext cx="8520600" cy="3465245"/>
          </a:xfrm>
        </p:spPr>
        <p:txBody>
          <a:bodyPr/>
          <a:lstStyle/>
          <a:p>
            <a:endParaRPr lang="en-IN" dirty="0"/>
          </a:p>
        </p:txBody>
      </p:sp>
      <p:graphicFrame>
        <p:nvGraphicFramePr>
          <p:cNvPr id="5" name="Table 5">
            <a:extLst>
              <a:ext uri="{FF2B5EF4-FFF2-40B4-BE49-F238E27FC236}">
                <a16:creationId xmlns:a16="http://schemas.microsoft.com/office/drawing/2014/main" xmlns="" id="{7F6AAE5D-F9D5-898F-6512-AA8E74D8B5EC}"/>
              </a:ext>
            </a:extLst>
          </p:cNvPr>
          <p:cNvGraphicFramePr>
            <a:graphicFrameLocks noGrp="1"/>
          </p:cNvGraphicFramePr>
          <p:nvPr>
            <p:extLst>
              <p:ext uri="{D42A27DB-BD31-4B8C-83A1-F6EECF244321}">
                <p14:modId xmlns:p14="http://schemas.microsoft.com/office/powerpoint/2010/main" xmlns="" val="3201988117"/>
              </p:ext>
            </p:extLst>
          </p:nvPr>
        </p:nvGraphicFramePr>
        <p:xfrm>
          <a:off x="201570" y="612742"/>
          <a:ext cx="8740860" cy="4357467"/>
        </p:xfrm>
        <a:graphic>
          <a:graphicData uri="http://schemas.openxmlformats.org/drawingml/2006/table">
            <a:tbl>
              <a:tblPr firstRow="1" bandRow="1">
                <a:tableStyleId>{5C22544A-7EE6-4342-B048-85BDC9FD1C3A}</a:tableStyleId>
              </a:tblPr>
              <a:tblGrid>
                <a:gridCol w="618041">
                  <a:extLst>
                    <a:ext uri="{9D8B030D-6E8A-4147-A177-3AD203B41FA5}">
                      <a16:colId xmlns:a16="http://schemas.microsoft.com/office/drawing/2014/main" xmlns="" val="1629755912"/>
                    </a:ext>
                  </a:extLst>
                </a:gridCol>
                <a:gridCol w="1509281">
                  <a:extLst>
                    <a:ext uri="{9D8B030D-6E8A-4147-A177-3AD203B41FA5}">
                      <a16:colId xmlns:a16="http://schemas.microsoft.com/office/drawing/2014/main" xmlns="" val="871921813"/>
                    </a:ext>
                  </a:extLst>
                </a:gridCol>
                <a:gridCol w="715665">
                  <a:extLst>
                    <a:ext uri="{9D8B030D-6E8A-4147-A177-3AD203B41FA5}">
                      <a16:colId xmlns:a16="http://schemas.microsoft.com/office/drawing/2014/main" xmlns="" val="3976100284"/>
                    </a:ext>
                  </a:extLst>
                </a:gridCol>
                <a:gridCol w="1294673">
                  <a:extLst>
                    <a:ext uri="{9D8B030D-6E8A-4147-A177-3AD203B41FA5}">
                      <a16:colId xmlns:a16="http://schemas.microsoft.com/office/drawing/2014/main" xmlns="" val="3984860911"/>
                    </a:ext>
                  </a:extLst>
                </a:gridCol>
                <a:gridCol w="1464183">
                  <a:extLst>
                    <a:ext uri="{9D8B030D-6E8A-4147-A177-3AD203B41FA5}">
                      <a16:colId xmlns:a16="http://schemas.microsoft.com/office/drawing/2014/main" xmlns="" val="1345662038"/>
                    </a:ext>
                  </a:extLst>
                </a:gridCol>
                <a:gridCol w="1020021">
                  <a:extLst>
                    <a:ext uri="{9D8B030D-6E8A-4147-A177-3AD203B41FA5}">
                      <a16:colId xmlns:a16="http://schemas.microsoft.com/office/drawing/2014/main" xmlns="" val="3454474614"/>
                    </a:ext>
                  </a:extLst>
                </a:gridCol>
                <a:gridCol w="1191935">
                  <a:extLst>
                    <a:ext uri="{9D8B030D-6E8A-4147-A177-3AD203B41FA5}">
                      <a16:colId xmlns:a16="http://schemas.microsoft.com/office/drawing/2014/main" xmlns="" val="2867113870"/>
                    </a:ext>
                  </a:extLst>
                </a:gridCol>
                <a:gridCol w="927061">
                  <a:extLst>
                    <a:ext uri="{9D8B030D-6E8A-4147-A177-3AD203B41FA5}">
                      <a16:colId xmlns:a16="http://schemas.microsoft.com/office/drawing/2014/main" xmlns="" val="1946573502"/>
                    </a:ext>
                  </a:extLst>
                </a:gridCol>
              </a:tblGrid>
              <a:tr h="850972">
                <a:tc>
                  <a:txBody>
                    <a:bodyPr/>
                    <a:lstStyle/>
                    <a:p>
                      <a:pPr algn="just">
                        <a:lnSpc>
                          <a:spcPct val="115000"/>
                        </a:lnSpc>
                        <a:spcBef>
                          <a:spcPts val="1100"/>
                        </a:spcBef>
                        <a:spcAft>
                          <a:spcPts val="1100"/>
                        </a:spcAft>
                      </a:pPr>
                      <a:r>
                        <a:rPr lang="en-US" sz="1200" b="0" dirty="0" err="1">
                          <a:solidFill>
                            <a:srgbClr val="000000"/>
                          </a:solidFill>
                          <a:effectLst/>
                          <a:highlight>
                            <a:srgbClr val="FFFFFF"/>
                          </a:highlight>
                          <a:latin typeface="Times New Roman" panose="02020603050405020304" pitchFamily="18" charset="0"/>
                          <a:ea typeface="Times New Roman" panose="02020603050405020304" pitchFamily="18" charset="0"/>
                        </a:rPr>
                        <a:t>S.No</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chemeClr val="tx1"/>
                          </a:solidFill>
                          <a:effectLst/>
                          <a:highlight>
                            <a:srgbClr val="FFFFFF"/>
                          </a:highlight>
                          <a:latin typeface="Times New Roman" panose="02020603050405020304" pitchFamily="18" charset="0"/>
                          <a:ea typeface="Times New Roman" panose="02020603050405020304" pitchFamily="18" charset="0"/>
                        </a:rPr>
                        <a:t>Requirements</a:t>
                      </a:r>
                      <a:endParaRPr lang="en-IN" sz="1200" b="1" dirty="0">
                        <a:solidFill>
                          <a:schemeClr val="tx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err="1">
                          <a:solidFill>
                            <a:srgbClr val="000000"/>
                          </a:solidFill>
                          <a:effectLst/>
                          <a:highlight>
                            <a:srgbClr val="FFFFFF"/>
                          </a:highlight>
                          <a:latin typeface="Times New Roman" panose="02020603050405020304" pitchFamily="18" charset="0"/>
                          <a:ea typeface="Times New Roman" panose="02020603050405020304" pitchFamily="18" charset="0"/>
                        </a:rPr>
                        <a:t>Req.No</a:t>
                      </a: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Essential/Desirable</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Description</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Expected output</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Actual output </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Result</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258260847"/>
                  </a:ext>
                </a:extLst>
              </a:tr>
              <a:tr h="1096066">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1.</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Register</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RS1</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Essential</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Password should contain special characters and numbers </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The user’s credentials will be registered to the system.</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200" b="0" dirty="0">
                          <a:solidFill>
                            <a:srgbClr val="000000"/>
                          </a:solidFill>
                          <a:effectLst/>
                          <a:latin typeface="Times New Roman" panose="02020603050405020304" pitchFamily="18" charset="0"/>
                          <a:ea typeface="Times New Roman" panose="02020603050405020304" pitchFamily="18" charset="0"/>
                        </a:rPr>
                        <a:t>The system will store the user's login information</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Success</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857383293"/>
                  </a:ext>
                </a:extLst>
              </a:tr>
              <a:tr h="897631">
                <a:tc>
                  <a:txBody>
                    <a:bodyPr/>
                    <a:lstStyle/>
                    <a:p>
                      <a:pPr algn="just">
                        <a:lnSpc>
                          <a:spcPct val="115000"/>
                        </a:lnSpc>
                        <a:spcBef>
                          <a:spcPts val="1100"/>
                        </a:spcBef>
                        <a:spcAft>
                          <a:spcPts val="1100"/>
                        </a:spcAft>
                      </a:pPr>
                      <a:r>
                        <a:rPr lang="en-US" sz="1200" b="0">
                          <a:solidFill>
                            <a:srgbClr val="000000"/>
                          </a:solidFill>
                          <a:effectLst/>
                          <a:highlight>
                            <a:srgbClr val="FFFFFF"/>
                          </a:highlight>
                          <a:latin typeface="Times New Roman" panose="02020603050405020304" pitchFamily="18" charset="0"/>
                          <a:ea typeface="Times New Roman" panose="02020603050405020304" pitchFamily="18" charset="0"/>
                        </a:rPr>
                        <a:t>2.</a:t>
                      </a:r>
                      <a:endParaRPr lang="en-IN" sz="1200" b="1">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a:solidFill>
                            <a:srgbClr val="000000"/>
                          </a:solidFill>
                          <a:effectLst/>
                          <a:highlight>
                            <a:srgbClr val="FFFFFF"/>
                          </a:highlight>
                          <a:latin typeface="Times New Roman" panose="02020603050405020304" pitchFamily="18" charset="0"/>
                          <a:ea typeface="Times New Roman" panose="02020603050405020304" pitchFamily="18" charset="0"/>
                        </a:rPr>
                        <a:t>login</a:t>
                      </a:r>
                      <a:endParaRPr lang="en-IN" sz="1200" b="1">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RS2</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Essential</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Login credentials are required.</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spcBef>
                          <a:spcPts val="1100"/>
                        </a:spcBef>
                        <a:spcAft>
                          <a:spcPts val="1100"/>
                        </a:spcAft>
                      </a:pPr>
                      <a:r>
                        <a:rPr lang="en-US" sz="1200" b="0">
                          <a:solidFill>
                            <a:srgbClr val="000000"/>
                          </a:solidFill>
                          <a:effectLst/>
                          <a:highlight>
                            <a:srgbClr val="FFFFFF"/>
                          </a:highlight>
                          <a:latin typeface="Times New Roman" panose="02020603050405020304" pitchFamily="18" charset="0"/>
                          <a:ea typeface="Times New Roman" panose="02020603050405020304" pitchFamily="18" charset="0"/>
                        </a:rPr>
                        <a:t>The user will be verified</a:t>
                      </a:r>
                      <a:endParaRPr lang="en-IN" sz="1200" b="1">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spcBef>
                          <a:spcPts val="1100"/>
                        </a:spcBef>
                        <a:spcAft>
                          <a:spcPts val="1100"/>
                        </a:spcAft>
                      </a:pPr>
                      <a:r>
                        <a:rPr lang="en-US" sz="1200" b="0">
                          <a:solidFill>
                            <a:srgbClr val="000000"/>
                          </a:solidFill>
                          <a:effectLst/>
                          <a:highlight>
                            <a:srgbClr val="FFFFFF"/>
                          </a:highlight>
                          <a:latin typeface="Times New Roman" panose="02020603050405020304" pitchFamily="18" charset="0"/>
                          <a:ea typeface="Times New Roman" panose="02020603050405020304" pitchFamily="18" charset="0"/>
                        </a:rPr>
                        <a:t>The system will allow the authentic user to login.</a:t>
                      </a:r>
                      <a:endParaRPr lang="en-IN" sz="1200" b="1">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Success</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08921003"/>
                  </a:ext>
                </a:extLst>
              </a:tr>
              <a:tr h="1359687">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3.</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Uploading the file </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a:solidFill>
                            <a:srgbClr val="000000"/>
                          </a:solidFill>
                          <a:effectLst/>
                          <a:highlight>
                            <a:srgbClr val="FFFFFF"/>
                          </a:highlight>
                          <a:latin typeface="Times New Roman" panose="02020603050405020304" pitchFamily="18" charset="0"/>
                          <a:ea typeface="Times New Roman" panose="02020603050405020304" pitchFamily="18" charset="0"/>
                        </a:rPr>
                        <a:t>RS3</a:t>
                      </a:r>
                      <a:endParaRPr lang="en-IN" sz="1200" b="1">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Essential</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Uploading the file for encryption.</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The file will be encrypted.</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The encrypted file will be stored in the file list.</a:t>
                      </a:r>
                      <a:endParaRPr lang="en-IN" sz="1200" b="1" dirty="0">
                        <a:solidFill>
                          <a:srgbClr val="111111"/>
                        </a:solidFill>
                        <a:effectLst/>
                        <a:highlight>
                          <a:srgbClr val="FFFFFF"/>
                        </a:highligh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latin typeface="Times New Roman" panose="02020603050405020304" pitchFamily="18" charset="0"/>
                          <a:ea typeface="Times New Roman" panose="02020603050405020304" pitchFamily="18" charset="0"/>
                        </a:rPr>
                        <a:t>Success</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10314149"/>
                  </a:ext>
                </a:extLst>
              </a:tr>
            </a:tbl>
          </a:graphicData>
        </a:graphic>
      </p:graphicFrame>
    </p:spTree>
    <p:extLst>
      <p:ext uri="{BB962C8B-B14F-4D97-AF65-F5344CB8AC3E}">
        <p14:creationId xmlns:p14="http://schemas.microsoft.com/office/powerpoint/2010/main" xmlns="" val="2507291639"/>
      </p:ext>
    </p:extLst>
  </p:cSld>
  <p:clrMapOvr>
    <a:masterClrMapping/>
  </p:clrMapOvr>
  <p:transition>
    <p:split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F4DFF-189B-6066-6E75-6D7C50A3A264}"/>
              </a:ext>
            </a:extLst>
          </p:cNvPr>
          <p:cNvSpPr>
            <a:spLocks noGrp="1"/>
          </p:cNvSpPr>
          <p:nvPr>
            <p:ph type="title"/>
          </p:nvPr>
        </p:nvSpPr>
        <p:spPr/>
        <p:txBody>
          <a:bodyPr>
            <a:noAutofit/>
          </a:bodyPr>
          <a:lstStyle/>
          <a:p>
            <a:r>
              <a:rPr lang="en-IN"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Test Case</a:t>
            </a:r>
          </a:p>
        </p:txBody>
      </p:sp>
      <p:graphicFrame>
        <p:nvGraphicFramePr>
          <p:cNvPr id="4" name="Table 4">
            <a:extLst>
              <a:ext uri="{FF2B5EF4-FFF2-40B4-BE49-F238E27FC236}">
                <a16:creationId xmlns:a16="http://schemas.microsoft.com/office/drawing/2014/main" xmlns="" id="{4BB91ED8-A558-90EB-5F6C-9BEB939DAC00}"/>
              </a:ext>
            </a:extLst>
          </p:cNvPr>
          <p:cNvGraphicFramePr>
            <a:graphicFrameLocks noGrp="1"/>
          </p:cNvGraphicFramePr>
          <p:nvPr>
            <p:extLst>
              <p:ext uri="{D42A27DB-BD31-4B8C-83A1-F6EECF244321}">
                <p14:modId xmlns:p14="http://schemas.microsoft.com/office/powerpoint/2010/main" xmlns="" val="3384455531"/>
              </p:ext>
            </p:extLst>
          </p:nvPr>
        </p:nvGraphicFramePr>
        <p:xfrm>
          <a:off x="311699" y="1165861"/>
          <a:ext cx="8606057" cy="3688079"/>
        </p:xfrm>
        <a:graphic>
          <a:graphicData uri="http://schemas.openxmlformats.org/drawingml/2006/table">
            <a:tbl>
              <a:tblPr firstRow="1" bandRow="1">
                <a:tableStyleId>{2D5ABB26-0587-4C30-8999-92F81FD0307C}</a:tableStyleId>
              </a:tblPr>
              <a:tblGrid>
                <a:gridCol w="557442">
                  <a:extLst>
                    <a:ext uri="{9D8B030D-6E8A-4147-A177-3AD203B41FA5}">
                      <a16:colId xmlns:a16="http://schemas.microsoft.com/office/drawing/2014/main" xmlns="" val="852300915"/>
                    </a:ext>
                  </a:extLst>
                </a:gridCol>
                <a:gridCol w="1006773">
                  <a:extLst>
                    <a:ext uri="{9D8B030D-6E8A-4147-A177-3AD203B41FA5}">
                      <a16:colId xmlns:a16="http://schemas.microsoft.com/office/drawing/2014/main" xmlns="" val="2509564519"/>
                    </a:ext>
                  </a:extLst>
                </a:gridCol>
                <a:gridCol w="907813">
                  <a:extLst>
                    <a:ext uri="{9D8B030D-6E8A-4147-A177-3AD203B41FA5}">
                      <a16:colId xmlns:a16="http://schemas.microsoft.com/office/drawing/2014/main" xmlns="" val="163348921"/>
                    </a:ext>
                  </a:extLst>
                </a:gridCol>
                <a:gridCol w="962278">
                  <a:extLst>
                    <a:ext uri="{9D8B030D-6E8A-4147-A177-3AD203B41FA5}">
                      <a16:colId xmlns:a16="http://schemas.microsoft.com/office/drawing/2014/main" xmlns="" val="1406035114"/>
                    </a:ext>
                  </a:extLst>
                </a:gridCol>
                <a:gridCol w="1174787">
                  <a:extLst>
                    <a:ext uri="{9D8B030D-6E8A-4147-A177-3AD203B41FA5}">
                      <a16:colId xmlns:a16="http://schemas.microsoft.com/office/drawing/2014/main" xmlns="" val="3976391005"/>
                    </a:ext>
                  </a:extLst>
                </a:gridCol>
                <a:gridCol w="1432874">
                  <a:extLst>
                    <a:ext uri="{9D8B030D-6E8A-4147-A177-3AD203B41FA5}">
                      <a16:colId xmlns:a16="http://schemas.microsoft.com/office/drawing/2014/main" xmlns="" val="1295694497"/>
                    </a:ext>
                  </a:extLst>
                </a:gridCol>
                <a:gridCol w="1470581">
                  <a:extLst>
                    <a:ext uri="{9D8B030D-6E8A-4147-A177-3AD203B41FA5}">
                      <a16:colId xmlns:a16="http://schemas.microsoft.com/office/drawing/2014/main" xmlns="" val="4290684250"/>
                    </a:ext>
                  </a:extLst>
                </a:gridCol>
                <a:gridCol w="1093509">
                  <a:extLst>
                    <a:ext uri="{9D8B030D-6E8A-4147-A177-3AD203B41FA5}">
                      <a16:colId xmlns:a16="http://schemas.microsoft.com/office/drawing/2014/main" xmlns="" val="4202334624"/>
                    </a:ext>
                  </a:extLst>
                </a:gridCol>
              </a:tblGrid>
              <a:tr h="856117">
                <a:tc>
                  <a:txBody>
                    <a:bodyPr/>
                    <a:lstStyle/>
                    <a:p>
                      <a:pPr algn="just">
                        <a:lnSpc>
                          <a:spcPct val="115000"/>
                        </a:lnSpc>
                        <a:spcBef>
                          <a:spcPts val="1100"/>
                        </a:spcBef>
                        <a:spcAft>
                          <a:spcPts val="1100"/>
                        </a:spcAft>
                      </a:pPr>
                      <a:r>
                        <a:rPr lang="en-US" sz="1400" b="0" dirty="0" err="1">
                          <a:solidFill>
                            <a:srgbClr val="000000"/>
                          </a:solidFill>
                          <a:effectLst/>
                          <a:highlight>
                            <a:srgbClr val="FFFFFF"/>
                          </a:highlight>
                        </a:rPr>
                        <a:t>S.No</a:t>
                      </a:r>
                      <a:endParaRPr lang="en-IN" sz="14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chemeClr val="tx1"/>
                          </a:solidFill>
                          <a:effectLst/>
                          <a:highlight>
                            <a:srgbClr val="FFFFFF"/>
                          </a:highlight>
                        </a:rPr>
                        <a:t>Requirements</a:t>
                      </a:r>
                      <a:endParaRPr lang="en-IN" sz="1200" b="1" dirty="0">
                        <a:solidFill>
                          <a:schemeClr val="tx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err="1">
                          <a:solidFill>
                            <a:srgbClr val="000000"/>
                          </a:solidFill>
                          <a:effectLst/>
                          <a:highlight>
                            <a:srgbClr val="FFFFFF"/>
                          </a:highlight>
                        </a:rPr>
                        <a:t>Req.No</a:t>
                      </a:r>
                      <a:r>
                        <a:rPr lang="en-US" sz="1200" b="0" dirty="0">
                          <a:solidFill>
                            <a:srgbClr val="000000"/>
                          </a:solidFill>
                          <a:effectLst/>
                          <a:highlight>
                            <a:srgbClr val="FFFFFF"/>
                          </a:highlight>
                        </a:rPr>
                        <a:t>.</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Essential/Desirable</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Description</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Expected output</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Actual output </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Result</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93328495"/>
                  </a:ext>
                </a:extLst>
              </a:tr>
              <a:tr h="1315859">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4.</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Encryption</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RS4</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Essential</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rPr>
                        <a:t>The file will be converted into bytecode by using AES algorithm.</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Bef>
                          <a:spcPts val="1100"/>
                        </a:spcBef>
                        <a:spcAft>
                          <a:spcPts val="1100"/>
                        </a:spcAft>
                      </a:pPr>
                      <a:r>
                        <a:rPr lang="en-US" sz="1200" b="0">
                          <a:solidFill>
                            <a:srgbClr val="000000"/>
                          </a:solidFill>
                          <a:effectLst/>
                          <a:highlight>
                            <a:srgbClr val="FFFFFF"/>
                          </a:highlight>
                        </a:rPr>
                        <a:t>The noise image will be downloaded in the system.</a:t>
                      </a:r>
                      <a:endParaRPr lang="en-IN" sz="1200" b="1">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rPr>
                        <a:t>The key for decryption is generated as noise image.</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Success</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58131826"/>
                  </a:ext>
                </a:extLst>
              </a:tr>
              <a:tr h="1516103">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5.</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rPr>
                        <a:t>Decryption</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a:solidFill>
                            <a:srgbClr val="000000"/>
                          </a:solidFill>
                          <a:effectLst/>
                          <a:highlight>
                            <a:srgbClr val="FFFFFF"/>
                          </a:highlight>
                        </a:rPr>
                        <a:t>RS6</a:t>
                      </a:r>
                      <a:endParaRPr lang="en-IN" sz="1200" b="1">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Essential</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rPr>
                        <a:t>Using noise image to decrypt the file.</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Bef>
                          <a:spcPts val="1100"/>
                        </a:spcBef>
                        <a:spcAft>
                          <a:spcPts val="1100"/>
                        </a:spcAft>
                      </a:pPr>
                      <a:r>
                        <a:rPr lang="en-US" sz="1200" b="0" dirty="0">
                          <a:solidFill>
                            <a:srgbClr val="000000"/>
                          </a:solidFill>
                          <a:effectLst/>
                        </a:rPr>
                        <a:t>Decrypting the file involves uploading the generated key.</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Bef>
                          <a:spcPts val="1100"/>
                        </a:spcBef>
                        <a:spcAft>
                          <a:spcPts val="1100"/>
                        </a:spcAft>
                      </a:pPr>
                      <a:r>
                        <a:rPr lang="en-US" sz="1200" b="0" dirty="0">
                          <a:solidFill>
                            <a:srgbClr val="000000"/>
                          </a:solidFill>
                          <a:effectLst/>
                          <a:highlight>
                            <a:srgbClr val="FFFFFF"/>
                          </a:highlight>
                        </a:rPr>
                        <a:t>Uploading the generated key to decrypt the file.</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Bef>
                          <a:spcPts val="1100"/>
                        </a:spcBef>
                        <a:spcAft>
                          <a:spcPts val="1100"/>
                        </a:spcAft>
                      </a:pPr>
                      <a:r>
                        <a:rPr lang="en-US" sz="1200" b="0" dirty="0">
                          <a:solidFill>
                            <a:srgbClr val="000000"/>
                          </a:solidFill>
                          <a:effectLst/>
                          <a:highlight>
                            <a:srgbClr val="FFFFFF"/>
                          </a:highlight>
                        </a:rPr>
                        <a:t>Success</a:t>
                      </a:r>
                      <a:endParaRPr lang="en-IN" sz="1200" b="1" dirty="0">
                        <a:solidFill>
                          <a:srgbClr val="111111"/>
                        </a:solidFill>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90758620"/>
                  </a:ext>
                </a:extLst>
              </a:tr>
            </a:tbl>
          </a:graphicData>
        </a:graphic>
      </p:graphicFrame>
    </p:spTree>
    <p:extLst>
      <p:ext uri="{BB962C8B-B14F-4D97-AF65-F5344CB8AC3E}">
        <p14:creationId xmlns:p14="http://schemas.microsoft.com/office/powerpoint/2010/main" xmlns="" val="3331466919"/>
      </p:ext>
    </p:extLst>
  </p:cSld>
  <p:clrMapOvr>
    <a:masterClrMapping/>
  </p:clrMapOvr>
  <p:transition>
    <p:split orient="ver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A6C7CD-6BAD-65A9-0797-45A72303692A}"/>
              </a:ext>
            </a:extLst>
          </p:cNvPr>
          <p:cNvSpPr>
            <a:spLocks noGrp="1"/>
          </p:cNvSpPr>
          <p:nvPr>
            <p:ph type="title"/>
          </p:nvPr>
        </p:nvSpPr>
        <p:spPr/>
        <p:txBody>
          <a:bodyPr>
            <a:normAutofit fontScale="90000"/>
          </a:bodyPr>
          <a:lstStyle/>
          <a:p>
            <a:r>
              <a:rPr lang="en-US" sz="31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Conclusion</a:t>
            </a:r>
            <a:r>
              <a:rPr lang="en-US" sz="3100" dirty="0">
                <a:solidFill>
                  <a:schemeClr val="accent2"/>
                </a:solidFill>
                <a:effectLst/>
                <a:latin typeface="Times New Roman" panose="02020603050405020304" pitchFamily="18" charset="0"/>
                <a:ea typeface="Times New Roman" panose="02020603050405020304" pitchFamily="18" charset="0"/>
              </a:rPr>
              <a:t> </a:t>
            </a:r>
            <a:r>
              <a:rPr lang="en-IN" sz="1800" dirty="0">
                <a:solidFill>
                  <a:srgbClr val="111111"/>
                </a:solidFill>
                <a:effectLst/>
                <a:latin typeface="Times New Roman" panose="02020603050405020304" pitchFamily="18" charset="0"/>
                <a:ea typeface="Times New Roman" panose="02020603050405020304" pitchFamily="18" charset="0"/>
              </a:rPr>
              <a:t/>
            </a:r>
            <a:br>
              <a:rPr lang="en-IN" sz="1800" dirty="0">
                <a:solidFill>
                  <a:srgbClr val="111111"/>
                </a:solidFill>
                <a:effectLst/>
                <a:latin typeface="Times New Roman" panose="02020603050405020304" pitchFamily="18" charset="0"/>
                <a:ea typeface="Times New Roman" panose="02020603050405020304" pitchFamily="18" charset="0"/>
              </a:rPr>
            </a:br>
            <a:r>
              <a:rPr lang="en-IN" sz="1800" dirty="0">
                <a:solidFill>
                  <a:srgbClr val="111111"/>
                </a:solidFill>
                <a:effectLst/>
                <a:latin typeface="Times New Roman" panose="02020603050405020304" pitchFamily="18" charset="0"/>
                <a:ea typeface="Times New Roman" panose="02020603050405020304" pitchFamily="18" charset="0"/>
              </a:rPr>
              <a:t/>
            </a:r>
            <a:br>
              <a:rPr lang="en-IN" sz="1800" dirty="0">
                <a:solidFill>
                  <a:srgbClr val="111111"/>
                </a:solidFill>
                <a:effectLst/>
                <a:latin typeface="Times New Roman" panose="02020603050405020304" pitchFamily="18" charset="0"/>
                <a:ea typeface="Times New Roman" panose="02020603050405020304" pitchFamily="18" charset="0"/>
              </a:rPr>
            </a:br>
            <a:r>
              <a:rPr lang="en-US" dirty="0"/>
              <a:t/>
            </a:r>
            <a:br>
              <a:rPr lang="en-US" dirty="0"/>
            </a:br>
            <a:endParaRPr lang="en-IN" dirty="0"/>
          </a:p>
        </p:txBody>
      </p:sp>
      <p:sp>
        <p:nvSpPr>
          <p:cNvPr id="3" name="Text Placeholder 2">
            <a:extLst>
              <a:ext uri="{FF2B5EF4-FFF2-40B4-BE49-F238E27FC236}">
                <a16:creationId xmlns:a16="http://schemas.microsoft.com/office/drawing/2014/main" xmlns="" id="{A12C3F22-4691-2955-D3AE-AA434A867335}"/>
              </a:ext>
            </a:extLst>
          </p:cNvPr>
          <p:cNvSpPr>
            <a:spLocks noGrp="1"/>
          </p:cNvSpPr>
          <p:nvPr>
            <p:ph type="body" idx="1"/>
          </p:nvPr>
        </p:nvSpPr>
        <p:spPr/>
        <p:txBody>
          <a:bodyPr/>
          <a:lstStyle/>
          <a:p>
            <a:pPr marL="114300" indent="0">
              <a:buNone/>
            </a:pPr>
            <a:r>
              <a:rPr lang="en-US" sz="1800" dirty="0">
                <a:solidFill>
                  <a:srgbClr val="222222"/>
                </a:solidFill>
                <a:effectLst/>
                <a:highlight>
                  <a:srgbClr val="FFFFFF"/>
                </a:highlight>
                <a:latin typeface="Times New Roman" panose="02020603050405020304" pitchFamily="18" charset="0"/>
                <a:ea typeface="Times New Roman" panose="02020603050405020304" pitchFamily="18" charset="0"/>
              </a:rPr>
              <a:t>File encryption is achieved with the use of complex algorithms. If the information contained in a file has been scrambled using an encryption method, the file is said to be encrypted. A scrambled file is unreadable, but there are still many cyber-attacks happening in many ways, posing a threat to the confidentiality of the information. In this work, we addressed noise pictures as the key for file encryption and examined numerous case studies. Experimental results reveal that the suggested noise picture as a key for encryption and decryption procedures is both secure and reliable, opening the door for its use in high-security image communication applications.</a:t>
            </a:r>
            <a:endParaRPr lang="en-IN" sz="1800" dirty="0">
              <a:solidFill>
                <a:srgbClr val="11111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579255795"/>
      </p:ext>
    </p:extLst>
  </p:cSld>
  <p:clrMapOvr>
    <a:masterClrMapping/>
  </p:clrMapOvr>
  <p:transition>
    <p:strip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D8B31-2894-7933-5426-B662B74C35F7}"/>
              </a:ext>
            </a:extLst>
          </p:cNvPr>
          <p:cNvSpPr>
            <a:spLocks noGrp="1"/>
          </p:cNvSpPr>
          <p:nvPr>
            <p:ph type="title"/>
          </p:nvPr>
        </p:nvSpPr>
        <p:spPr/>
        <p:txBody>
          <a:bodyPr>
            <a:normAutofit fontScale="90000"/>
          </a:bodyPr>
          <a:lstStyle/>
          <a:p>
            <a:r>
              <a:rPr lang="en-US" sz="31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rPr>
              <a:t>Appendix</a:t>
            </a:r>
            <a:r>
              <a:rPr lang="en-IN" sz="1800" dirty="0">
                <a:solidFill>
                  <a:srgbClr val="111111"/>
                </a:solidFill>
                <a:effectLst/>
                <a:latin typeface="Times New Roman" panose="02020603050405020304" pitchFamily="18" charset="0"/>
                <a:ea typeface="Times New Roman" panose="02020603050405020304" pitchFamily="18" charset="0"/>
              </a:rPr>
              <a:t/>
            </a:r>
            <a:br>
              <a:rPr lang="en-IN" sz="1800" dirty="0">
                <a:solidFill>
                  <a:srgbClr val="111111"/>
                </a:solidFill>
                <a:effectLs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xmlns="" id="{2E252D32-5131-4293-D495-E15A7FBB31BE}"/>
              </a:ext>
            </a:extLst>
          </p:cNvPr>
          <p:cNvSpPr>
            <a:spLocks noGrp="1"/>
          </p:cNvSpPr>
          <p:nvPr>
            <p:ph type="body" idx="1"/>
          </p:nvPr>
        </p:nvSpPr>
        <p:spPr/>
        <p:txBody>
          <a:bodyPr>
            <a:normAutofit/>
          </a:bodyPr>
          <a:lstStyle/>
          <a:p>
            <a:pPr marL="114300" indent="0">
              <a:buNone/>
            </a:pPr>
            <a:r>
              <a:rPr lang="en-US" sz="2000" b="1" dirty="0"/>
              <a:t>Output Screens:</a:t>
            </a:r>
          </a:p>
          <a:p>
            <a:pPr marL="114300" indent="0">
              <a:buNone/>
            </a:pPr>
            <a:endParaRPr lang="en-IN" sz="2000" b="1" dirty="0"/>
          </a:p>
        </p:txBody>
      </p:sp>
      <p:pic>
        <p:nvPicPr>
          <p:cNvPr id="5" name="Picture 4">
            <a:extLst>
              <a:ext uri="{FF2B5EF4-FFF2-40B4-BE49-F238E27FC236}">
                <a16:creationId xmlns:a16="http://schemas.microsoft.com/office/drawing/2014/main" xmlns="" id="{32DB1C15-C587-9707-BAFA-E355431600FB}"/>
              </a:ext>
            </a:extLst>
          </p:cNvPr>
          <p:cNvPicPr>
            <a:picLocks noChangeAspect="1"/>
          </p:cNvPicPr>
          <p:nvPr/>
        </p:nvPicPr>
        <p:blipFill>
          <a:blip r:embed="rId2"/>
          <a:stretch>
            <a:fillRect/>
          </a:stretch>
        </p:blipFill>
        <p:spPr>
          <a:xfrm>
            <a:off x="428625" y="1672495"/>
            <a:ext cx="8336755" cy="3215194"/>
          </a:xfrm>
          <a:prstGeom prst="rect">
            <a:avLst/>
          </a:prstGeom>
        </p:spPr>
      </p:pic>
    </p:spTree>
    <p:extLst>
      <p:ext uri="{BB962C8B-B14F-4D97-AF65-F5344CB8AC3E}">
        <p14:creationId xmlns:p14="http://schemas.microsoft.com/office/powerpoint/2010/main" xmlns="" val="105160063"/>
      </p:ext>
    </p:extLst>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0687C05-B8B6-278E-D418-574BE47BD871}"/>
              </a:ext>
            </a:extLst>
          </p:cNvPr>
          <p:cNvPicPr>
            <a:picLocks noChangeAspect="1"/>
          </p:cNvPicPr>
          <p:nvPr/>
        </p:nvPicPr>
        <p:blipFill>
          <a:blip r:embed="rId2"/>
          <a:stretch>
            <a:fillRect/>
          </a:stretch>
        </p:blipFill>
        <p:spPr>
          <a:xfrm>
            <a:off x="628226" y="364331"/>
            <a:ext cx="7887548" cy="4529138"/>
          </a:xfrm>
          <a:prstGeom prst="rect">
            <a:avLst/>
          </a:prstGeom>
        </p:spPr>
      </p:pic>
    </p:spTree>
    <p:extLst>
      <p:ext uri="{BB962C8B-B14F-4D97-AF65-F5344CB8AC3E}">
        <p14:creationId xmlns:p14="http://schemas.microsoft.com/office/powerpoint/2010/main" xmlns="" val="4234412726"/>
      </p:ext>
    </p:extLst>
  </p:cSld>
  <p:clrMapOvr>
    <a:masterClrMapping/>
  </p:clrMapOvr>
  <p:transition>
    <p:cover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89693C2-9482-34A5-009E-32ECD9CACC99}"/>
              </a:ext>
            </a:extLst>
          </p:cNvPr>
          <p:cNvPicPr>
            <a:picLocks noChangeAspect="1"/>
          </p:cNvPicPr>
          <p:nvPr/>
        </p:nvPicPr>
        <p:blipFill>
          <a:blip r:embed="rId2"/>
          <a:stretch>
            <a:fillRect/>
          </a:stretch>
        </p:blipFill>
        <p:spPr>
          <a:xfrm>
            <a:off x="585789" y="157163"/>
            <a:ext cx="8072436" cy="4736306"/>
          </a:xfrm>
          <a:prstGeom prst="rect">
            <a:avLst/>
          </a:prstGeom>
        </p:spPr>
      </p:pic>
    </p:spTree>
    <p:extLst>
      <p:ext uri="{BB962C8B-B14F-4D97-AF65-F5344CB8AC3E}">
        <p14:creationId xmlns:p14="http://schemas.microsoft.com/office/powerpoint/2010/main" xmlns="" val="410871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11EC32-53E6-E2A4-9CF8-A2FDFAB7225B}"/>
              </a:ext>
            </a:extLst>
          </p:cNvPr>
          <p:cNvPicPr>
            <a:picLocks noChangeAspect="1"/>
          </p:cNvPicPr>
          <p:nvPr/>
        </p:nvPicPr>
        <p:blipFill>
          <a:blip r:embed="rId2"/>
          <a:stretch>
            <a:fillRect/>
          </a:stretch>
        </p:blipFill>
        <p:spPr>
          <a:xfrm>
            <a:off x="919892" y="219523"/>
            <a:ext cx="7081107" cy="4652515"/>
          </a:xfrm>
          <a:prstGeom prst="rect">
            <a:avLst/>
          </a:prstGeom>
        </p:spPr>
      </p:pic>
    </p:spTree>
    <p:extLst>
      <p:ext uri="{BB962C8B-B14F-4D97-AF65-F5344CB8AC3E}">
        <p14:creationId xmlns:p14="http://schemas.microsoft.com/office/powerpoint/2010/main" xmlns="" val="124591002"/>
      </p:ext>
    </p:extLst>
  </p:cSld>
  <p:clrMapOvr>
    <a:masterClrMapping/>
  </p:clrMapOvr>
  <p:transition>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15635" y="358486"/>
            <a:ext cx="8132619" cy="4234295"/>
          </a:xfrm>
        </p:spPr>
        <p:txBody>
          <a:bodyPr>
            <a:normAutofit/>
          </a:bodyPr>
          <a:lstStyle/>
          <a:p>
            <a:pPr>
              <a:buNone/>
            </a:pPr>
            <a:r>
              <a:rPr lang="en-IN" b="1" u="sng" dirty="0">
                <a:ln/>
                <a:effectLst>
                  <a:outerShdw blurRad="50800" dist="38100" algn="l" rotWithShape="0">
                    <a:prstClr val="black">
                      <a:alpha val="40000"/>
                    </a:prstClr>
                  </a:outerShdw>
                  <a:reflection blurRad="6350" stA="55000" endA="300" endPos="45500" dir="5400000" sy="-100000" algn="bl" rotWithShape="0"/>
                </a:effectLst>
              </a:rPr>
              <a:t>TEAM GUIDE:</a:t>
            </a:r>
          </a:p>
          <a:p>
            <a:pPr>
              <a:buNone/>
            </a:pPr>
            <a:r>
              <a:rPr lang="en-IN" b="1" dirty="0">
                <a:ln/>
                <a:solidFill>
                  <a:srgbClr val="FF0000"/>
                </a:solidFill>
                <a:effectLst>
                  <a:outerShdw blurRad="50800" dist="38100" algn="l" rotWithShape="0">
                    <a:prstClr val="black">
                      <a:alpha val="40000"/>
                    </a:prstClr>
                  </a:outerShdw>
                  <a:reflection blurRad="6350" stA="55000" endA="300" endPos="45500" dir="5400000" sy="-100000" algn="bl" rotWithShape="0"/>
                </a:effectLst>
              </a:rPr>
              <a:t>Mr. </a:t>
            </a:r>
            <a:r>
              <a:rPr lang="en-IN" b="1" dirty="0" err="1">
                <a:ln/>
                <a:solidFill>
                  <a:srgbClr val="FF0000"/>
                </a:solidFill>
                <a:effectLst>
                  <a:outerShdw blurRad="50800" dist="38100" algn="l" rotWithShape="0">
                    <a:prstClr val="black">
                      <a:alpha val="40000"/>
                    </a:prstClr>
                  </a:outerShdw>
                  <a:reflection blurRad="6350" stA="55000" endA="300" endPos="45500" dir="5400000" sy="-100000" algn="bl" rotWithShape="0"/>
                </a:effectLst>
              </a:rPr>
              <a:t>Syed</a:t>
            </a:r>
            <a:r>
              <a:rPr lang="en-IN" b="1" dirty="0">
                <a:ln/>
                <a:solidFill>
                  <a:srgbClr val="FF0000"/>
                </a:solidFill>
                <a:effectLst>
                  <a:outerShdw blurRad="50800" dist="38100" algn="l" rotWithShape="0">
                    <a:prstClr val="black">
                      <a:alpha val="40000"/>
                    </a:prstClr>
                  </a:outerShdw>
                  <a:reflection blurRad="6350" stA="55000" endA="300" endPos="45500" dir="5400000" sy="-100000" algn="bl" rotWithShape="0"/>
                </a:effectLst>
              </a:rPr>
              <a:t> </a:t>
            </a:r>
            <a:r>
              <a:rPr lang="en-IN" b="1" dirty="0" err="1">
                <a:ln/>
                <a:solidFill>
                  <a:srgbClr val="FF0000"/>
                </a:solidFill>
                <a:effectLst>
                  <a:outerShdw blurRad="50800" dist="38100" algn="l" rotWithShape="0">
                    <a:prstClr val="black">
                      <a:alpha val="40000"/>
                    </a:prstClr>
                  </a:outerShdw>
                  <a:reflection blurRad="6350" stA="55000" endA="300" endPos="45500" dir="5400000" sy="-100000" algn="bl" rotWithShape="0"/>
                </a:effectLst>
              </a:rPr>
              <a:t>Mujib</a:t>
            </a:r>
            <a:r>
              <a:rPr lang="en-IN" b="1" dirty="0">
                <a:ln/>
                <a:solidFill>
                  <a:srgbClr val="FF0000"/>
                </a:solidFill>
                <a:effectLst>
                  <a:outerShdw blurRad="50800" dist="38100" algn="l" rotWithShape="0">
                    <a:prstClr val="black">
                      <a:alpha val="40000"/>
                    </a:prstClr>
                  </a:outerShdw>
                  <a:reflection blurRad="6350" stA="55000" endA="300" endPos="45500" dir="5400000" sy="-100000" algn="bl" rotWithShape="0"/>
                </a:effectLst>
              </a:rPr>
              <a:t> </a:t>
            </a:r>
            <a:r>
              <a:rPr lang="en-IN" b="1" dirty="0" err="1">
                <a:ln/>
                <a:solidFill>
                  <a:srgbClr val="FF0000"/>
                </a:solidFill>
                <a:effectLst>
                  <a:outerShdw blurRad="50800" dist="38100" algn="l" rotWithShape="0">
                    <a:prstClr val="black">
                      <a:alpha val="40000"/>
                    </a:prstClr>
                  </a:outerShdw>
                  <a:reflection blurRad="6350" stA="55000" endA="300" endPos="45500" dir="5400000" sy="-100000" algn="bl" rotWithShape="0"/>
                </a:effectLst>
              </a:rPr>
              <a:t>Rahaman</a:t>
            </a:r>
            <a:endParaRPr lang="en-IN" b="1" u="sng" dirty="0">
              <a:ln/>
              <a:effectLst>
                <a:outerShdw blurRad="50800" dist="38100" algn="l" rotWithShape="0">
                  <a:prstClr val="black">
                    <a:alpha val="40000"/>
                  </a:prstClr>
                </a:outerShdw>
              </a:effectLst>
            </a:endParaRPr>
          </a:p>
          <a:p>
            <a:pPr>
              <a:buNone/>
            </a:pPr>
            <a:endParaRPr lang="en-IN" b="1" u="sng" dirty="0">
              <a:ln/>
              <a:effectLst>
                <a:outerShdw blurRad="50800" dist="38100" algn="l" rotWithShape="0">
                  <a:prstClr val="black">
                    <a:alpha val="40000"/>
                  </a:prstClr>
                </a:outerShdw>
              </a:effectLst>
            </a:endParaRPr>
          </a:p>
          <a:p>
            <a:pPr>
              <a:buNone/>
            </a:pPr>
            <a:r>
              <a:rPr lang="en-IN" b="1" u="sng" dirty="0">
                <a:ln/>
                <a:effectLst>
                  <a:outerShdw blurRad="50800" dist="38100" algn="l" rotWithShape="0">
                    <a:prstClr val="black">
                      <a:alpha val="40000"/>
                    </a:prstClr>
                  </a:outerShdw>
                </a:effectLst>
              </a:rPr>
              <a:t>GROUP MEMBERS:</a:t>
            </a:r>
          </a:p>
          <a:p>
            <a:pPr>
              <a:buNone/>
            </a:pPr>
            <a:r>
              <a:rPr lang="en-IN" b="1" dirty="0">
                <a:ln/>
                <a:solidFill>
                  <a:srgbClr val="FF0000"/>
                </a:solidFill>
                <a:effectLst>
                  <a:outerShdw blurRad="50800" dist="38100" algn="l" rotWithShape="0">
                    <a:prstClr val="black">
                      <a:alpha val="40000"/>
                    </a:prstClr>
                  </a:outerShdw>
                  <a:reflection blurRad="6350" stA="55000" endA="300" endPos="45500" dir="5400000" sy="-100000" algn="bl" rotWithShape="0"/>
                </a:effectLst>
              </a:rPr>
              <a:t>ANUSHA(319136410081)</a:t>
            </a:r>
          </a:p>
          <a:p>
            <a:pPr>
              <a:buNone/>
            </a:pPr>
            <a:r>
              <a:rPr lang="en-IN" b="1" dirty="0">
                <a:ln/>
                <a:solidFill>
                  <a:srgbClr val="FF0000"/>
                </a:solidFill>
                <a:effectLst>
                  <a:outerShdw blurRad="50800" dist="38100" algn="l" rotWithShape="0">
                    <a:prstClr val="black">
                      <a:alpha val="40000"/>
                    </a:prstClr>
                  </a:outerShdw>
                  <a:reflection blurRad="6350" stA="55000" endA="300" endPos="45500" dir="5400000" sy="-100000" algn="bl" rotWithShape="0"/>
                </a:effectLst>
              </a:rPr>
              <a:t>PURVIKA(319136410097)</a:t>
            </a:r>
          </a:p>
          <a:p>
            <a:pPr>
              <a:buNone/>
            </a:pPr>
            <a:r>
              <a:rPr lang="en-IN" b="1" dirty="0">
                <a:ln/>
                <a:solidFill>
                  <a:srgbClr val="FF0000"/>
                </a:solidFill>
                <a:effectLst>
                  <a:outerShdw blurRad="50800" dist="38100" algn="l" rotWithShape="0">
                    <a:prstClr val="black">
                      <a:alpha val="40000"/>
                    </a:prstClr>
                  </a:outerShdw>
                  <a:reflection blurRad="6350" stA="55000" endA="300" endPos="45500" dir="5400000" sy="-100000" algn="bl" rotWithShape="0"/>
                </a:effectLst>
              </a:rPr>
              <a:t>SAMBHAVI (319136410126)</a:t>
            </a:r>
          </a:p>
          <a:p>
            <a:pPr>
              <a:buNone/>
            </a:pPr>
            <a:r>
              <a:rPr lang="en-IN" b="1" dirty="0">
                <a:ln/>
                <a:solidFill>
                  <a:srgbClr val="FF0000"/>
                </a:solidFill>
                <a:effectLst>
                  <a:outerShdw blurRad="50800" dist="38100" algn="l" rotWithShape="0">
                    <a:prstClr val="black">
                      <a:alpha val="40000"/>
                    </a:prstClr>
                  </a:outerShdw>
                  <a:reflection blurRad="6350" stA="55000" endA="300" endPos="45500" dir="5400000" sy="-100000" algn="bl" rotWithShape="0"/>
                </a:effectLst>
              </a:rPr>
              <a:t>TANU(319136410116)</a:t>
            </a:r>
            <a:endParaRPr lang="en-US" dirty="0"/>
          </a:p>
        </p:txBody>
      </p:sp>
    </p:spTree>
  </p:cSld>
  <p:clrMapOvr>
    <a:masterClrMapping/>
  </p:clrMapOvr>
  <p:transition>
    <p:pull dir="l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41562EB-7BBD-D3DC-AB45-5C814A5FB550}"/>
              </a:ext>
            </a:extLst>
          </p:cNvPr>
          <p:cNvPicPr>
            <a:picLocks noChangeAspect="1"/>
          </p:cNvPicPr>
          <p:nvPr/>
        </p:nvPicPr>
        <p:blipFill>
          <a:blip r:embed="rId2"/>
          <a:stretch>
            <a:fillRect/>
          </a:stretch>
        </p:blipFill>
        <p:spPr>
          <a:xfrm>
            <a:off x="821531" y="342900"/>
            <a:ext cx="7500938" cy="4064794"/>
          </a:xfrm>
          <a:prstGeom prst="rect">
            <a:avLst/>
          </a:prstGeom>
        </p:spPr>
      </p:pic>
    </p:spTree>
    <p:extLst>
      <p:ext uri="{BB962C8B-B14F-4D97-AF65-F5344CB8AC3E}">
        <p14:creationId xmlns:p14="http://schemas.microsoft.com/office/powerpoint/2010/main" xmlns="" val="234592214"/>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6F160FB-4697-4FA1-9E5D-901D257F31C6}"/>
              </a:ext>
            </a:extLst>
          </p:cNvPr>
          <p:cNvPicPr>
            <a:picLocks noChangeAspect="1"/>
          </p:cNvPicPr>
          <p:nvPr/>
        </p:nvPicPr>
        <p:blipFill>
          <a:blip r:embed="rId2"/>
          <a:stretch>
            <a:fillRect/>
          </a:stretch>
        </p:blipFill>
        <p:spPr>
          <a:xfrm>
            <a:off x="585788" y="264319"/>
            <a:ext cx="7958137" cy="4822030"/>
          </a:xfrm>
          <a:prstGeom prst="rect">
            <a:avLst/>
          </a:prstGeom>
        </p:spPr>
      </p:pic>
    </p:spTree>
    <p:extLst>
      <p:ext uri="{BB962C8B-B14F-4D97-AF65-F5344CB8AC3E}">
        <p14:creationId xmlns:p14="http://schemas.microsoft.com/office/powerpoint/2010/main" xmlns="" val="1383344682"/>
      </p:ext>
    </p:extLst>
  </p:cSld>
  <p:clrMapOvr>
    <a:masterClrMapping/>
  </p:clrMapOvr>
  <p:transition>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C8203E8-27A5-E884-00FB-F3531D37DB24}"/>
              </a:ext>
            </a:extLst>
          </p:cNvPr>
          <p:cNvPicPr>
            <a:picLocks noChangeAspect="1"/>
          </p:cNvPicPr>
          <p:nvPr/>
        </p:nvPicPr>
        <p:blipFill>
          <a:blip r:embed="rId2"/>
          <a:stretch>
            <a:fillRect/>
          </a:stretch>
        </p:blipFill>
        <p:spPr>
          <a:xfrm>
            <a:off x="600075" y="371475"/>
            <a:ext cx="7908131" cy="4321969"/>
          </a:xfrm>
          <a:prstGeom prst="rect">
            <a:avLst/>
          </a:prstGeom>
        </p:spPr>
      </p:pic>
    </p:spTree>
    <p:extLst>
      <p:ext uri="{BB962C8B-B14F-4D97-AF65-F5344CB8AC3E}">
        <p14:creationId xmlns:p14="http://schemas.microsoft.com/office/powerpoint/2010/main" xmlns="" val="1546988967"/>
      </p:ext>
    </p:extLst>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311700" y="1152474"/>
            <a:ext cx="8676000" cy="3724325"/>
          </a:xfrm>
          <a:prstGeom prst="rect">
            <a:avLst/>
          </a:prstGeom>
        </p:spPr>
        <p:txBody>
          <a:bodyPr spcFirstLastPara="1" wrap="square" lIns="91425" tIns="91425" rIns="91425" bIns="91425" anchor="t" anchorCtr="0">
            <a:normAutofit fontScale="70000" lnSpcReduction="20000"/>
          </a:bodyPr>
          <a:lstStyle/>
          <a:p>
            <a:pPr marL="0" lvl="0" indent="0" algn="just">
              <a:buNone/>
            </a:pPr>
            <a:r>
              <a:rPr lang="en-US" dirty="0">
                <a:latin typeface="Times New Roman" pitchFamily="18" charset="0"/>
                <a:cs typeface="Times New Roman" pitchFamily="18" charset="0"/>
              </a:rPr>
              <a:t>Everything in today's highly connected digital world is increasingly dependent on instantaneous global data transfers. Internet efficiency facilitates our daily lives. Sharing information online presents significant security dangers and difficulties in the modern day. The use of cryptography is the means through which sensitive information can be protected from various threats. Improved cryptosystems technology is a no-brainer for securing communication networks. An improved cryptosystem is the focus of our research, and to that end we have presented a novel method of data encryption and decryption that guarantees increased efficiency over current best practice. In this project, a noise image encryption and decryption scheme are proposed in which the noise signal is selected randomly to set the initial values for a chaotic system which also enhances the security of the system. for understanding the effectiveness of the proposed system. Experimental results confirm that the proposed chaos based cryptosystem is efficient and suitable for information (image) transmission in a highly secured way. We have created a file encryption system where we save encrypted file and decrypt and download it later. The main difference between the existing and proposed system is the  file encryption system is implemented using noise images that stores key values inside it.</a:t>
            </a:r>
            <a:endParaRPr dirty="0">
              <a:latin typeface="Times New Roman" pitchFamily="18" charset="0"/>
              <a:cs typeface="Times New Roman" pitchFamily="18" charset="0"/>
            </a:endParaRPr>
          </a:p>
        </p:txBody>
      </p:sp>
      <p:pic>
        <p:nvPicPr>
          <p:cNvPr id="5" name="Picture 4" descr="TY.jpg"/>
          <p:cNvPicPr>
            <a:picLocks noChangeAspect="1"/>
          </p:cNvPicPr>
          <p:nvPr/>
        </p:nvPicPr>
        <p:blipFill>
          <a:blip r:embed="rId3" cstate="print"/>
          <a:srcRect t="21111" b="34444"/>
          <a:stretch>
            <a:fillRect/>
          </a:stretch>
        </p:blipFill>
        <p:spPr>
          <a:xfrm>
            <a:off x="1766455" y="124691"/>
            <a:ext cx="5237018" cy="855023"/>
          </a:xfrm>
          <a:prstGeom prst="rect">
            <a:avLst/>
          </a:prstGeom>
        </p:spPr>
      </p:pic>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body" idx="1"/>
          </p:nvPr>
        </p:nvSpPr>
        <p:spPr>
          <a:xfrm>
            <a:off x="311700" y="1152475"/>
            <a:ext cx="8676000" cy="34164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0"/>
              </a:spcBef>
              <a:spcAft>
                <a:spcPts val="0"/>
              </a:spcAft>
              <a:buNone/>
            </a:pPr>
            <a:r>
              <a:rPr lang="en" dirty="0">
                <a:latin typeface="Times New Roman" pitchFamily="18" charset="0"/>
                <a:cs typeface="Times New Roman" pitchFamily="18" charset="0"/>
              </a:rPr>
              <a:t>Every day, a corporation handles files, so it needs reliable data security methods. 32% of organizations are affected by cybercrime, which costs $6 trillion globally. You need sophisticated security capabilities that interact nicely with your existing platforms and fit within your company budget to mitigate this risk. One of the best security measures is file encryption. With advanced security measures, it protects your business's data. Encrypting a file involves encoding not only the file itself but also any sensitive information that it may contain. This allows the file to be sent via an insecure channel without compromising its integrity. Because of the encoding, nefarious actors are unable to get unauthorized access to the data or modify it in any way. It prevents a file from being accessed by anyone other than the person or individuals for whom it was intended, whether it be one person or multiple people. Encryption of files is a useful solution to this problem. It gives you the ability to make any sensitive information you save unreadable to anybody other than the authorized recipients.</a:t>
            </a:r>
            <a:endParaRPr dirty="0">
              <a:latin typeface="Times New Roman" pitchFamily="18" charset="0"/>
              <a:cs typeface="Times New Roman" pitchFamily="18" charset="0"/>
            </a:endParaRPr>
          </a:p>
          <a:p>
            <a:pPr marL="0" lvl="0" indent="0" algn="just" rtl="0">
              <a:spcBef>
                <a:spcPts val="1200"/>
              </a:spcBef>
              <a:spcAft>
                <a:spcPts val="1200"/>
              </a:spcAft>
              <a:buNone/>
            </a:pPr>
            <a:endParaRPr dirty="0">
              <a:latin typeface="Times New Roman" pitchFamily="18" charset="0"/>
              <a:cs typeface="Times New Roman" pitchFamily="18" charset="0"/>
            </a:endParaRPr>
          </a:p>
        </p:txBody>
      </p:sp>
      <p:pic>
        <p:nvPicPr>
          <p:cNvPr id="5" name="Picture 4" descr="depositphotos_24258657-stock-illustration-introduction-word-in-hand.jpg"/>
          <p:cNvPicPr>
            <a:picLocks noChangeAspect="1"/>
          </p:cNvPicPr>
          <p:nvPr/>
        </p:nvPicPr>
        <p:blipFill>
          <a:blip r:embed="rId3" cstate="print"/>
          <a:srcRect t="30159" b="34920"/>
          <a:stretch>
            <a:fillRect/>
          </a:stretch>
        </p:blipFill>
        <p:spPr>
          <a:xfrm>
            <a:off x="1939636" y="200890"/>
            <a:ext cx="4973782" cy="913552"/>
          </a:xfrm>
          <a:prstGeom prst="rect">
            <a:avLst/>
          </a:prstGeom>
        </p:spPr>
      </p:pic>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512617" y="969818"/>
            <a:ext cx="8305827" cy="3114148"/>
          </a:xfrm>
          <a:prstGeom prst="rect">
            <a:avLst/>
          </a:prstGeom>
        </p:spPr>
        <p:txBody>
          <a:bodyPr spcFirstLastPara="1" wrap="square" lIns="91425" tIns="91425" rIns="91425" bIns="91425" anchor="t" anchorCtr="0">
            <a:normAutofit/>
          </a:bodyPr>
          <a:lstStyle/>
          <a:p>
            <a:pPr lvl="0" indent="0">
              <a:spcBef>
                <a:spcPts val="1200"/>
              </a:spcBef>
              <a:spcAft>
                <a:spcPts val="1200"/>
              </a:spcAft>
              <a:buNone/>
            </a:pPr>
            <a:r>
              <a:rPr lang="en-US" sz="1800" dirty="0">
                <a:solidFill>
                  <a:schemeClr val="dk1"/>
                </a:solidFill>
                <a:latin typeface="Times New Roman" pitchFamily="18" charset="0"/>
                <a:cs typeface="Times New Roman" pitchFamily="18" charset="0"/>
              </a:rPr>
              <a:t>Hackers have stolen the digital information of over 5 million people worldwide, including 6 </a:t>
            </a:r>
            <a:r>
              <a:rPr lang="en-US" sz="1800" dirty="0" err="1">
                <a:solidFill>
                  <a:schemeClr val="dk1"/>
                </a:solidFill>
                <a:latin typeface="Times New Roman" pitchFamily="18" charset="0"/>
                <a:cs typeface="Times New Roman" pitchFamily="18" charset="0"/>
              </a:rPr>
              <a:t>lakh</a:t>
            </a:r>
            <a:r>
              <a:rPr lang="en-US" sz="1800" dirty="0">
                <a:solidFill>
                  <a:schemeClr val="dk1"/>
                </a:solidFill>
                <a:latin typeface="Times New Roman" pitchFamily="18" charset="0"/>
                <a:cs typeface="Times New Roman" pitchFamily="18" charset="0"/>
              </a:rPr>
              <a:t> Indians. Additionally, a ground report from India in </a:t>
            </a:r>
            <a:r>
              <a:rPr lang="en-US" sz="1800" dirty="0" err="1">
                <a:solidFill>
                  <a:schemeClr val="dk1"/>
                </a:solidFill>
                <a:latin typeface="Times New Roman" pitchFamily="18" charset="0"/>
                <a:cs typeface="Times New Roman" pitchFamily="18" charset="0"/>
              </a:rPr>
              <a:t>Jamtara</a:t>
            </a:r>
            <a:r>
              <a:rPr lang="en-US" sz="1800" dirty="0">
                <a:solidFill>
                  <a:schemeClr val="dk1"/>
                </a:solidFill>
                <a:latin typeface="Times New Roman" pitchFamily="18" charset="0"/>
                <a:cs typeface="Times New Roman" pitchFamily="18" charset="0"/>
              </a:rPr>
              <a:t>, one of the most known centers of digital fraud, indicated that scammers have become more planned and cunning.</a:t>
            </a:r>
            <a:endParaRPr sz="1800" dirty="0">
              <a:solidFill>
                <a:schemeClr val="dk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5609359" y="2748974"/>
            <a:ext cx="2967114" cy="1933864"/>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878032" y="2750993"/>
            <a:ext cx="3968743" cy="1758661"/>
          </a:xfrm>
          <a:prstGeom prst="rect">
            <a:avLst/>
          </a:prstGeom>
          <a:noFill/>
          <a:ln w="9525">
            <a:noFill/>
            <a:miter lim="800000"/>
            <a:headEnd/>
            <a:tailEnd/>
          </a:ln>
        </p:spPr>
      </p:pic>
      <p:sp>
        <p:nvSpPr>
          <p:cNvPr id="6" name="Title 5"/>
          <p:cNvSpPr>
            <a:spLocks noGrp="1"/>
          </p:cNvSpPr>
          <p:nvPr>
            <p:ph type="title"/>
          </p:nvPr>
        </p:nvSpPr>
        <p:spPr/>
        <p:txBody>
          <a:bodyPr>
            <a:normAutofit fontScale="90000"/>
          </a:bodyPr>
          <a:lstStyle/>
          <a:p>
            <a:endParaRPr lang="en-US"/>
          </a:p>
        </p:txBody>
      </p:sp>
      <p:pic>
        <p:nvPicPr>
          <p:cNvPr id="7" name="Content Placeholder 4" descr="Motivation-Skills-1.png"/>
          <p:cNvPicPr>
            <a:picLocks noChangeAspect="1"/>
          </p:cNvPicPr>
          <p:nvPr/>
        </p:nvPicPr>
        <p:blipFill>
          <a:blip r:embed="rId5" cstate="print"/>
          <a:stretch>
            <a:fillRect/>
          </a:stretch>
        </p:blipFill>
        <p:spPr>
          <a:xfrm>
            <a:off x="1724891" y="173184"/>
            <a:ext cx="5430982" cy="868957"/>
          </a:xfrm>
          <a:prstGeom prst="rect">
            <a:avLst/>
          </a:prstGeom>
        </p:spPr>
      </p:pic>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body" idx="1"/>
          </p:nvPr>
        </p:nvSpPr>
        <p:spPr>
          <a:xfrm>
            <a:off x="304773" y="1595821"/>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800" dirty="0">
                <a:solidFill>
                  <a:schemeClr val="dk1"/>
                </a:solidFill>
                <a:latin typeface="Times New Roman" pitchFamily="18" charset="0"/>
                <a:cs typeface="Times New Roman" pitchFamily="18" charset="0"/>
              </a:rPr>
              <a:t>Keeping track of encrypted and non-encrypted files might become a difficult task if too many files are encrypted. Also, if every file in a disk is encrypted using a different key/password, then keeping track of this might also become a tedious task for the device owner. Hence an effective system is required to control and analyse the requirements. </a:t>
            </a:r>
            <a:endParaRPr sz="1800" dirty="0">
              <a:solidFill>
                <a:schemeClr val="dk1"/>
              </a:solidFill>
              <a:latin typeface="Times New Roman" pitchFamily="18" charset="0"/>
              <a:cs typeface="Times New Roman" pitchFamily="18" charset="0"/>
            </a:endParaRPr>
          </a:p>
        </p:txBody>
      </p:sp>
      <p:sp>
        <p:nvSpPr>
          <p:cNvPr id="6" name="Title 5"/>
          <p:cNvSpPr>
            <a:spLocks noGrp="1"/>
          </p:cNvSpPr>
          <p:nvPr>
            <p:ph type="title"/>
          </p:nvPr>
        </p:nvSpPr>
        <p:spPr/>
        <p:txBody>
          <a:bodyPr>
            <a:normAutofit fontScale="90000"/>
          </a:bodyPr>
          <a:lstStyle/>
          <a:p>
            <a:endParaRPr lang="en-US"/>
          </a:p>
        </p:txBody>
      </p:sp>
      <p:pic>
        <p:nvPicPr>
          <p:cNvPr id="7" name="Picture 6" descr="1_oLXAc1Tb2JRXBXuMnfDLIQ.png"/>
          <p:cNvPicPr>
            <a:picLocks noChangeAspect="1"/>
          </p:cNvPicPr>
          <p:nvPr/>
        </p:nvPicPr>
        <p:blipFill>
          <a:blip r:embed="rId3" cstate="print"/>
          <a:srcRect t="8500" b="27753"/>
          <a:stretch>
            <a:fillRect/>
          </a:stretch>
        </p:blipFill>
        <p:spPr>
          <a:xfrm>
            <a:off x="900545" y="429491"/>
            <a:ext cx="7213602" cy="983673"/>
          </a:xfrm>
          <a:prstGeom prst="rect">
            <a:avLst/>
          </a:prstGeom>
        </p:spPr>
      </p:pic>
    </p:spTree>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buNone/>
            </a:pPr>
            <a:r>
              <a:rPr lang="en-IN"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1.Functional Requirement:</a:t>
            </a:r>
          </a:p>
          <a:p>
            <a:pPr algn="just" fontAlgn="base">
              <a:spcBef>
                <a:spcPts val="1000"/>
              </a:spcBef>
              <a:buFont typeface="Arial" panose="020B0604020202020204" pitchFamily="34" charset="0"/>
              <a:buChar char="•"/>
            </a:pPr>
            <a:r>
              <a:rPr lang="en-US" sz="2200" dirty="0">
                <a:solidFill>
                  <a:srgbClr val="B83D68"/>
                </a:solidFill>
                <a:latin typeface="Times New Roman" panose="02020603050405020304" pitchFamily="18" charset="0"/>
              </a:rPr>
              <a:t> </a:t>
            </a:r>
            <a:r>
              <a:rPr lang="en-US" sz="1800" dirty="0">
                <a:solidFill>
                  <a:srgbClr val="111111"/>
                </a:solidFill>
                <a:latin typeface="Times New Roman" panose="02020603050405020304" pitchFamily="18" charset="0"/>
              </a:rPr>
              <a:t>The software shall accept the file as input.</a:t>
            </a:r>
          </a:p>
          <a:p>
            <a:pPr fontAlgn="base">
              <a:buFont typeface="Arial" panose="020B0604020202020204" pitchFamily="34" charset="0"/>
              <a:buChar char="•"/>
            </a:pPr>
            <a:r>
              <a:rPr lang="en-US" sz="1800" dirty="0">
                <a:solidFill>
                  <a:srgbClr val="111111"/>
                </a:solidFill>
                <a:latin typeface="Times New Roman" panose="02020603050405020304" pitchFamily="18" charset="0"/>
              </a:rPr>
              <a:t>The software shall use Advanced Encryption Standard Algorithm(AES) as the main component of the software.</a:t>
            </a:r>
          </a:p>
          <a:p>
            <a:pPr>
              <a:buNone/>
            </a:pPr>
            <a:endParaRPr lang="en-IN" u="sng" dirty="0"/>
          </a:p>
          <a:p>
            <a:endParaRPr lang="en-US" dirty="0"/>
          </a:p>
        </p:txBody>
      </p:sp>
      <p:pic>
        <p:nvPicPr>
          <p:cNvPr id="4" name="Picture 3" descr="stock-photo-conceptual-business-illustration-with-the-words-requirements-analysis-1015010065.jpg"/>
          <p:cNvPicPr>
            <a:picLocks noChangeAspect="1"/>
          </p:cNvPicPr>
          <p:nvPr/>
        </p:nvPicPr>
        <p:blipFill>
          <a:blip r:embed="rId2" cstate="print"/>
          <a:srcRect t="38684" b="43211"/>
          <a:stretch>
            <a:fillRect/>
          </a:stretch>
        </p:blipFill>
        <p:spPr>
          <a:xfrm>
            <a:off x="1371599" y="242455"/>
            <a:ext cx="6206837" cy="886691"/>
          </a:xfrm>
          <a:prstGeom prst="rect">
            <a:avLst/>
          </a:prstGeom>
        </p:spPr>
      </p:pic>
    </p:spTree>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2.Non – Functional Requirements:</a:t>
            </a:r>
            <a:r>
              <a:rPr lang="en-IN"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IN"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US" dirty="0"/>
          </a:p>
        </p:txBody>
      </p:sp>
      <p:sp>
        <p:nvSpPr>
          <p:cNvPr id="3" name="Text Placeholder 2"/>
          <p:cNvSpPr>
            <a:spLocks noGrp="1"/>
          </p:cNvSpPr>
          <p:nvPr>
            <p:ph type="body" idx="1"/>
          </p:nvPr>
        </p:nvSpPr>
        <p:spPr/>
        <p:txBody>
          <a:bodyPr/>
          <a:lstStyle/>
          <a:p>
            <a:pPr>
              <a:buFont typeface="Arial" pitchFamily="34" charset="0"/>
              <a:buChar char="•"/>
            </a:pPr>
            <a:r>
              <a:rPr lang="en-IN" sz="1800" dirty="0">
                <a:latin typeface="Times New Roman" pitchFamily="18" charset="0"/>
                <a:cs typeface="Times New Roman" pitchFamily="18" charset="0"/>
              </a:rPr>
              <a:t>Security and Privacy</a:t>
            </a:r>
          </a:p>
          <a:p>
            <a:pPr>
              <a:buFont typeface="Arial" pitchFamily="34" charset="0"/>
              <a:buChar char="•"/>
            </a:pPr>
            <a:r>
              <a:rPr lang="en-IN" sz="1800" dirty="0">
                <a:latin typeface="Times New Roman" pitchFamily="18" charset="0"/>
                <a:cs typeface="Times New Roman" pitchFamily="18" charset="0"/>
              </a:rPr>
              <a:t>Maintainability </a:t>
            </a:r>
          </a:p>
          <a:p>
            <a:pPr>
              <a:buFont typeface="Arial" pitchFamily="34" charset="0"/>
              <a:buChar char="•"/>
            </a:pPr>
            <a:r>
              <a:rPr lang="en-IN" sz="1800" dirty="0">
                <a:latin typeface="Times New Roman" pitchFamily="18" charset="0"/>
                <a:cs typeface="Times New Roman" pitchFamily="18" charset="0"/>
              </a:rPr>
              <a:t>Performance</a:t>
            </a:r>
          </a:p>
          <a:p>
            <a:pPr>
              <a:buFont typeface="Arial" pitchFamily="34" charset="0"/>
              <a:buChar char="•"/>
            </a:pPr>
            <a:r>
              <a:rPr lang="en-IN" sz="1800" dirty="0">
                <a:latin typeface="Times New Roman" pitchFamily="18" charset="0"/>
                <a:cs typeface="Times New Roman" pitchFamily="18" charset="0"/>
              </a:rPr>
              <a:t>Availability </a:t>
            </a:r>
          </a:p>
          <a:p>
            <a:pPr>
              <a:buFont typeface="Arial" pitchFamily="34" charset="0"/>
              <a:buChar char="•"/>
            </a:pPr>
            <a:r>
              <a:rPr lang="en-IN" sz="1800" dirty="0">
                <a:latin typeface="Times New Roman" pitchFamily="18" charset="0"/>
                <a:cs typeface="Times New Roman" pitchFamily="18" charset="0"/>
              </a:rPr>
              <a:t>Mobility</a:t>
            </a:r>
          </a:p>
          <a:p>
            <a:pPr>
              <a:buNone/>
            </a:pPr>
            <a:endParaRPr lang="en-US" dirty="0"/>
          </a:p>
        </p:txBody>
      </p:sp>
    </p:spTree>
  </p:cSld>
  <p:clrMapOvr>
    <a:masterClrMapping/>
  </p:clrMapOvr>
  <p:transition>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1775</TotalTime>
  <Words>1474</Words>
  <Application>Microsoft Office PowerPoint</Application>
  <PresentationFormat>On-screen Show (16:9)</PresentationFormat>
  <Paragraphs>167</Paragraphs>
  <Slides>32</Slides>
  <Notes>10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Equity</vt:lpstr>
      <vt:lpstr>CLUSTER: PRIVACY PRESERVING NETWORK SECURITY DATA SCIENCE </vt:lpstr>
      <vt:lpstr>CRYPTOGRAPHIC PROTECTION WITH NOISE IMAGE AS A UNIQUE CIPHER KEYS  </vt:lpstr>
      <vt:lpstr>Slide 3</vt:lpstr>
      <vt:lpstr>Slide 4</vt:lpstr>
      <vt:lpstr>Slide 5</vt:lpstr>
      <vt:lpstr>Slide 6</vt:lpstr>
      <vt:lpstr>Slide 7</vt:lpstr>
      <vt:lpstr>Slide 8</vt:lpstr>
      <vt:lpstr>2.Non – Functional Requirements:  </vt:lpstr>
      <vt:lpstr>Slide 10</vt:lpstr>
      <vt:lpstr>System Requirement Specification</vt:lpstr>
      <vt:lpstr>System Requirement Specification</vt:lpstr>
      <vt:lpstr>UML Diagrams</vt:lpstr>
      <vt:lpstr>    </vt:lpstr>
      <vt:lpstr>   </vt:lpstr>
      <vt:lpstr>   </vt:lpstr>
      <vt:lpstr>Algorithm Used</vt:lpstr>
      <vt:lpstr>Slide 18</vt:lpstr>
      <vt:lpstr>Testing</vt:lpstr>
      <vt:lpstr>White Box Testing</vt:lpstr>
      <vt:lpstr>Integration Testing</vt:lpstr>
      <vt:lpstr>Black Box Testing</vt:lpstr>
      <vt:lpstr>Test Case</vt:lpstr>
      <vt:lpstr>Test Case</vt:lpstr>
      <vt:lpstr>Conclusion    </vt:lpstr>
      <vt:lpstr>Appendix </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Encryption Using Noise Images as Key </dc:title>
  <cp:lastModifiedBy>tanu singh</cp:lastModifiedBy>
  <cp:revision>92</cp:revision>
  <dcterms:modified xsi:type="dcterms:W3CDTF">2023-04-30T08:07:35Z</dcterms:modified>
</cp:coreProperties>
</file>