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8" r:id="rId7"/>
    <p:sldId id="265" r:id="rId8"/>
    <p:sldId id="266" r:id="rId9"/>
    <p:sldId id="267" r:id="rId10"/>
    <p:sldId id="258" r:id="rId11"/>
    <p:sldId id="259"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352311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6FA79F-80AC-46A5-9019-95EA7DF5FA32}" type="datetimeFigureOut">
              <a:rPr lang="en-GB" smtClean="0"/>
              <a:t>21/01/2021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235186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1133285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456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525179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109340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3415959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213285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45233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364289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178216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FA79F-80AC-46A5-9019-95EA7DF5FA32}" type="datetimeFigureOut">
              <a:rPr lang="en-GB" smtClean="0"/>
              <a:t>21/01/2021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228598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FA79F-80AC-46A5-9019-95EA7DF5FA32}" type="datetimeFigureOut">
              <a:rPr lang="en-GB" smtClean="0"/>
              <a:t>21/01/2021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132320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163663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226199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F6FA79F-80AC-46A5-9019-95EA7DF5FA32}" type="datetimeFigureOut">
              <a:rPr lang="en-GB" smtClean="0"/>
              <a:t>21/01/2021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11630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6FA79F-80AC-46A5-9019-95EA7DF5FA32}" type="datetimeFigureOut">
              <a:rPr lang="en-GB" smtClean="0"/>
              <a:t>21/01/2021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F6102D-997A-4CE1-A2F0-3E6FFC87A5AE}" type="slidenum">
              <a:rPr lang="en-GB" smtClean="0"/>
              <a:t>‹#›</a:t>
            </a:fld>
            <a:endParaRPr lang="en-GB"/>
          </a:p>
        </p:txBody>
      </p:sp>
    </p:spTree>
    <p:extLst>
      <p:ext uri="{BB962C8B-B14F-4D97-AF65-F5344CB8AC3E}">
        <p14:creationId xmlns:p14="http://schemas.microsoft.com/office/powerpoint/2010/main" val="109773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6FA79F-80AC-46A5-9019-95EA7DF5FA32}" type="datetimeFigureOut">
              <a:rPr lang="en-GB" smtClean="0"/>
              <a:t>21/01/2021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F6102D-997A-4CE1-A2F0-3E6FFC87A5AE}" type="slidenum">
              <a:rPr lang="en-GB" smtClean="0"/>
              <a:t>‹#›</a:t>
            </a:fld>
            <a:endParaRPr lang="en-GB"/>
          </a:p>
        </p:txBody>
      </p:sp>
    </p:spTree>
    <p:extLst>
      <p:ext uri="{BB962C8B-B14F-4D97-AF65-F5344CB8AC3E}">
        <p14:creationId xmlns:p14="http://schemas.microsoft.com/office/powerpoint/2010/main" val="559905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wc.iacr.org/LevchinPrize/winners.html" TargetMode="External"/><Relationship Id="rId2" Type="http://schemas.openxmlformats.org/officeDocument/2006/relationships/hyperlink" Target="https://www.cryptopp.com/wiki/Related_Links#Commercial_Products_Using_Crypto.2B.2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B9B6-4CEE-4CF5-AEF4-B9219A6EBC2E}"/>
              </a:ext>
            </a:extLst>
          </p:cNvPr>
          <p:cNvSpPr>
            <a:spLocks noGrp="1"/>
          </p:cNvSpPr>
          <p:nvPr>
            <p:ph type="ctrTitle"/>
          </p:nvPr>
        </p:nvSpPr>
        <p:spPr/>
        <p:txBody>
          <a:bodyPr/>
          <a:lstStyle/>
          <a:p>
            <a:r>
              <a:rPr lang="en-GB" dirty="0"/>
              <a:t>Security in IOT devices</a:t>
            </a:r>
          </a:p>
        </p:txBody>
      </p:sp>
      <p:sp>
        <p:nvSpPr>
          <p:cNvPr id="3" name="Subtitle 2">
            <a:extLst>
              <a:ext uri="{FF2B5EF4-FFF2-40B4-BE49-F238E27FC236}">
                <a16:creationId xmlns:a16="http://schemas.microsoft.com/office/drawing/2014/main" id="{6F6A1C68-349F-406F-AC8C-F935360D01C3}"/>
              </a:ext>
            </a:extLst>
          </p:cNvPr>
          <p:cNvSpPr>
            <a:spLocks noGrp="1"/>
          </p:cNvSpPr>
          <p:nvPr>
            <p:ph type="subTitle" idx="1"/>
          </p:nvPr>
        </p:nvSpPr>
        <p:spPr/>
        <p:txBody>
          <a:bodyPr/>
          <a:lstStyle/>
          <a:p>
            <a:r>
              <a:rPr lang="en-GB" dirty="0"/>
              <a:t>Mid year review</a:t>
            </a:r>
          </a:p>
          <a:p>
            <a:r>
              <a:rPr lang="en-GB" dirty="0"/>
              <a:t>By kai tindall (201842748)</a:t>
            </a:r>
          </a:p>
        </p:txBody>
      </p:sp>
      <p:sp>
        <p:nvSpPr>
          <p:cNvPr id="4" name="TextBox 3">
            <a:extLst>
              <a:ext uri="{FF2B5EF4-FFF2-40B4-BE49-F238E27FC236}">
                <a16:creationId xmlns:a16="http://schemas.microsoft.com/office/drawing/2014/main" id="{418AFC71-C893-46C8-94EB-D53CCE774C6B}"/>
              </a:ext>
            </a:extLst>
          </p:cNvPr>
          <p:cNvSpPr txBox="1"/>
          <p:nvPr/>
        </p:nvSpPr>
        <p:spPr>
          <a:xfrm>
            <a:off x="1154955" y="5638800"/>
            <a:ext cx="7699295" cy="276999"/>
          </a:xfrm>
          <a:prstGeom prst="rect">
            <a:avLst/>
          </a:prstGeom>
          <a:noFill/>
        </p:spPr>
        <p:txBody>
          <a:bodyPr wrap="square" rtlCol="0">
            <a:spAutoFit/>
          </a:bodyPr>
          <a:lstStyle/>
          <a:p>
            <a:r>
              <a:rPr lang="en-GB" sz="1200" dirty="0"/>
              <a:t>https://github.com/kTindalland/HonoursProject</a:t>
            </a:r>
          </a:p>
        </p:txBody>
      </p:sp>
    </p:spTree>
    <p:extLst>
      <p:ext uri="{BB962C8B-B14F-4D97-AF65-F5344CB8AC3E}">
        <p14:creationId xmlns:p14="http://schemas.microsoft.com/office/powerpoint/2010/main" val="389736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E10A-A331-4A69-9EA4-42A604A76897}"/>
              </a:ext>
            </a:extLst>
          </p:cNvPr>
          <p:cNvSpPr>
            <a:spLocks noGrp="1"/>
          </p:cNvSpPr>
          <p:nvPr>
            <p:ph type="title"/>
          </p:nvPr>
        </p:nvSpPr>
        <p:spPr/>
        <p:txBody>
          <a:bodyPr/>
          <a:lstStyle/>
          <a:p>
            <a:r>
              <a:rPr lang="en-GB" dirty="0"/>
              <a:t>Original Plan and Current Progress</a:t>
            </a:r>
          </a:p>
        </p:txBody>
      </p:sp>
      <p:pic>
        <p:nvPicPr>
          <p:cNvPr id="5" name="Picture 4">
            <a:extLst>
              <a:ext uri="{FF2B5EF4-FFF2-40B4-BE49-F238E27FC236}">
                <a16:creationId xmlns:a16="http://schemas.microsoft.com/office/drawing/2014/main" id="{EEBCBA98-6F00-4BD9-9D15-63E7262A4E61}"/>
              </a:ext>
            </a:extLst>
          </p:cNvPr>
          <p:cNvPicPr>
            <a:picLocks noChangeAspect="1"/>
          </p:cNvPicPr>
          <p:nvPr/>
        </p:nvPicPr>
        <p:blipFill>
          <a:blip r:embed="rId2"/>
          <a:stretch>
            <a:fillRect/>
          </a:stretch>
        </p:blipFill>
        <p:spPr>
          <a:xfrm>
            <a:off x="195262" y="1219200"/>
            <a:ext cx="11801475" cy="4419600"/>
          </a:xfrm>
          <a:prstGeom prst="rect">
            <a:avLst/>
          </a:prstGeom>
        </p:spPr>
      </p:pic>
    </p:spTree>
    <p:extLst>
      <p:ext uri="{BB962C8B-B14F-4D97-AF65-F5344CB8AC3E}">
        <p14:creationId xmlns:p14="http://schemas.microsoft.com/office/powerpoint/2010/main" val="35396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AFF6-B2A5-4A9A-A0C2-706BA2AD3499}"/>
              </a:ext>
            </a:extLst>
          </p:cNvPr>
          <p:cNvSpPr>
            <a:spLocks noGrp="1"/>
          </p:cNvSpPr>
          <p:nvPr>
            <p:ph type="title"/>
          </p:nvPr>
        </p:nvSpPr>
        <p:spPr/>
        <p:txBody>
          <a:bodyPr/>
          <a:lstStyle/>
          <a:p>
            <a:r>
              <a:rPr lang="en-GB" dirty="0"/>
              <a:t>New Plan</a:t>
            </a:r>
          </a:p>
        </p:txBody>
      </p:sp>
      <p:sp>
        <p:nvSpPr>
          <p:cNvPr id="3" name="Content Placeholder 2">
            <a:extLst>
              <a:ext uri="{FF2B5EF4-FFF2-40B4-BE49-F238E27FC236}">
                <a16:creationId xmlns:a16="http://schemas.microsoft.com/office/drawing/2014/main" id="{6BAC2B32-42A7-4DA3-B339-C5CDA7074216}"/>
              </a:ext>
            </a:extLst>
          </p:cNvPr>
          <p:cNvSpPr>
            <a:spLocks noGrp="1"/>
          </p:cNvSpPr>
          <p:nvPr>
            <p:ph idx="1"/>
          </p:nvPr>
        </p:nvSpPr>
        <p:spPr/>
        <p:txBody>
          <a:bodyPr/>
          <a:lstStyle/>
          <a:p>
            <a:r>
              <a:rPr lang="en-GB" dirty="0"/>
              <a:t>Follow the design, that’s what it’s there for after all. Hopefully should significantly speed up the implementation.</a:t>
            </a:r>
          </a:p>
          <a:p>
            <a:r>
              <a:rPr lang="en-GB" dirty="0"/>
              <a:t>Develop “utility” libraries (Security, Messages)</a:t>
            </a:r>
          </a:p>
          <a:p>
            <a:r>
              <a:rPr lang="en-GB" dirty="0"/>
              <a:t>Develop Public Information Registrar.</a:t>
            </a:r>
          </a:p>
          <a:p>
            <a:r>
              <a:rPr lang="en-GB" dirty="0"/>
              <a:t>Develop Command and control server</a:t>
            </a:r>
          </a:p>
          <a:p>
            <a:r>
              <a:rPr lang="en-GB" dirty="0"/>
              <a:t>Develop Device Driver</a:t>
            </a:r>
          </a:p>
          <a:p>
            <a:r>
              <a:rPr lang="en-GB" dirty="0"/>
              <a:t>Develop Client (Time restrictions might push me towards a windows alternative as I don’t have much experience in C++ GUI)</a:t>
            </a:r>
          </a:p>
        </p:txBody>
      </p:sp>
    </p:spTree>
    <p:extLst>
      <p:ext uri="{BB962C8B-B14F-4D97-AF65-F5344CB8AC3E}">
        <p14:creationId xmlns:p14="http://schemas.microsoft.com/office/powerpoint/2010/main" val="188365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7A60-99ED-4EFE-9560-95BDFA6470A5}"/>
              </a:ext>
            </a:extLst>
          </p:cNvPr>
          <p:cNvSpPr>
            <a:spLocks noGrp="1"/>
          </p:cNvSpPr>
          <p:nvPr>
            <p:ph type="title"/>
          </p:nvPr>
        </p:nvSpPr>
        <p:spPr/>
        <p:txBody>
          <a:bodyPr/>
          <a:lstStyle/>
          <a:p>
            <a:r>
              <a:rPr lang="en-GB" dirty="0"/>
              <a:t>Reflections</a:t>
            </a:r>
          </a:p>
        </p:txBody>
      </p:sp>
      <p:sp>
        <p:nvSpPr>
          <p:cNvPr id="3" name="Content Placeholder 2">
            <a:extLst>
              <a:ext uri="{FF2B5EF4-FFF2-40B4-BE49-F238E27FC236}">
                <a16:creationId xmlns:a16="http://schemas.microsoft.com/office/drawing/2014/main" id="{3103A03C-74D0-4D79-99EA-143EF2FF1646}"/>
              </a:ext>
            </a:extLst>
          </p:cNvPr>
          <p:cNvSpPr>
            <a:spLocks noGrp="1"/>
          </p:cNvSpPr>
          <p:nvPr>
            <p:ph idx="1"/>
          </p:nvPr>
        </p:nvSpPr>
        <p:spPr/>
        <p:txBody>
          <a:bodyPr/>
          <a:lstStyle/>
          <a:p>
            <a:r>
              <a:rPr lang="en-GB" dirty="0"/>
              <a:t>I should have accounted for the “crunch” in time that happened when I had deadlines and exams.</a:t>
            </a:r>
          </a:p>
          <a:p>
            <a:r>
              <a:rPr lang="en-GB" dirty="0"/>
              <a:t>Project management has been poor on my part.</a:t>
            </a:r>
          </a:p>
          <a:p>
            <a:r>
              <a:rPr lang="en-GB" dirty="0"/>
              <a:t>I spend too much time on the design when I should have been pressing on.</a:t>
            </a:r>
          </a:p>
          <a:p>
            <a:r>
              <a:rPr lang="en-GB" dirty="0"/>
              <a:t>Reports are as an idea a good one, I should continue them and not be intimidated by coming back to it after not doing it for a while.</a:t>
            </a:r>
          </a:p>
        </p:txBody>
      </p:sp>
    </p:spTree>
    <p:extLst>
      <p:ext uri="{BB962C8B-B14F-4D97-AF65-F5344CB8AC3E}">
        <p14:creationId xmlns:p14="http://schemas.microsoft.com/office/powerpoint/2010/main" val="363180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8B8F9-8B4D-4F3F-80DE-0CF4F02875AB}"/>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3BC5CF8B-2EEA-4FC3-B6BC-CA664687355B}"/>
              </a:ext>
            </a:extLst>
          </p:cNvPr>
          <p:cNvSpPr>
            <a:spLocks noGrp="1"/>
          </p:cNvSpPr>
          <p:nvPr>
            <p:ph idx="1"/>
          </p:nvPr>
        </p:nvSpPr>
        <p:spPr/>
        <p:txBody>
          <a:bodyPr/>
          <a:lstStyle/>
          <a:p>
            <a:r>
              <a:rPr lang="en-GB" sz="1600" dirty="0">
                <a:effectLst/>
              </a:rPr>
              <a:t>Crypto++, 2019. Related Links - Crypto++ Wiki [WWW Document]. Crypto++ Website. URL </a:t>
            </a:r>
            <a:r>
              <a:rPr lang="en-GB" sz="1600" dirty="0">
                <a:effectLst/>
                <a:hlinkClick r:id="rId2"/>
              </a:rPr>
              <a:t>https://www.cryptopp.com/wiki/Related_Links#Commercial_Products_Using_Crypto.2B.2B</a:t>
            </a:r>
            <a:r>
              <a:rPr lang="en-GB" sz="1600" dirty="0">
                <a:effectLst/>
              </a:rPr>
              <a:t> (accessed 1.20.21).</a:t>
            </a:r>
          </a:p>
          <a:p>
            <a:r>
              <a:rPr lang="en-GB" sz="1600" dirty="0" err="1">
                <a:effectLst/>
              </a:rPr>
              <a:t>Levchin</a:t>
            </a:r>
            <a:r>
              <a:rPr lang="en-GB" sz="1600" dirty="0">
                <a:effectLst/>
              </a:rPr>
              <a:t> Prize, n.d. The </a:t>
            </a:r>
            <a:r>
              <a:rPr lang="en-GB" sz="1600" dirty="0" err="1">
                <a:effectLst/>
              </a:rPr>
              <a:t>Levchin</a:t>
            </a:r>
            <a:r>
              <a:rPr lang="en-GB" sz="1600" dirty="0">
                <a:effectLst/>
              </a:rPr>
              <a:t> Prize for Real-World Cryptography [WWW Document]. URL </a:t>
            </a:r>
            <a:r>
              <a:rPr lang="en-GB" sz="1600" dirty="0">
                <a:effectLst/>
                <a:hlinkClick r:id="rId3"/>
              </a:rPr>
              <a:t>https://rwc.iacr.org/LevchinPrize/winners.html</a:t>
            </a:r>
            <a:r>
              <a:rPr lang="en-GB" sz="1600" dirty="0">
                <a:effectLst/>
              </a:rPr>
              <a:t> (accessed 1.20.21).</a:t>
            </a:r>
          </a:p>
          <a:p>
            <a:endParaRPr lang="en-GB" dirty="0"/>
          </a:p>
        </p:txBody>
      </p:sp>
    </p:spTree>
    <p:extLst>
      <p:ext uri="{BB962C8B-B14F-4D97-AF65-F5344CB8AC3E}">
        <p14:creationId xmlns:p14="http://schemas.microsoft.com/office/powerpoint/2010/main" val="103046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E45D-526E-4FF5-BDC8-2A036F9304D5}"/>
              </a:ext>
            </a:extLst>
          </p:cNvPr>
          <p:cNvSpPr>
            <a:spLocks noGrp="1"/>
          </p:cNvSpPr>
          <p:nvPr>
            <p:ph type="title"/>
          </p:nvPr>
        </p:nvSpPr>
        <p:spPr/>
        <p:txBody>
          <a:bodyPr/>
          <a:lstStyle/>
          <a:p>
            <a:r>
              <a:rPr lang="en-GB" dirty="0"/>
              <a:t>Project Overview</a:t>
            </a:r>
          </a:p>
        </p:txBody>
      </p:sp>
      <p:sp>
        <p:nvSpPr>
          <p:cNvPr id="3" name="Content Placeholder 2">
            <a:extLst>
              <a:ext uri="{FF2B5EF4-FFF2-40B4-BE49-F238E27FC236}">
                <a16:creationId xmlns:a16="http://schemas.microsoft.com/office/drawing/2014/main" id="{BCCE1EBD-8785-448A-A59F-22160F38A126}"/>
              </a:ext>
            </a:extLst>
          </p:cNvPr>
          <p:cNvSpPr>
            <a:spLocks noGrp="1"/>
          </p:cNvSpPr>
          <p:nvPr>
            <p:ph idx="1"/>
          </p:nvPr>
        </p:nvSpPr>
        <p:spPr/>
        <p:txBody>
          <a:bodyPr/>
          <a:lstStyle/>
          <a:p>
            <a:r>
              <a:rPr lang="en-GB" dirty="0"/>
              <a:t>The main aim is to create encrypted, trusted communication between a server and IOT device.</a:t>
            </a:r>
          </a:p>
          <a:p>
            <a:r>
              <a:rPr lang="en-GB" dirty="0"/>
              <a:t>This is all Linux based.</a:t>
            </a:r>
          </a:p>
          <a:p>
            <a:r>
              <a:rPr lang="en-GB" dirty="0"/>
              <a:t>Because I don’t have any qualifications in cryptography, I am using a cryptography library to handle the implementation of actually doing the encryption.</a:t>
            </a:r>
          </a:p>
          <a:p>
            <a:endParaRPr lang="en-GB" dirty="0"/>
          </a:p>
        </p:txBody>
      </p:sp>
    </p:spTree>
    <p:extLst>
      <p:ext uri="{BB962C8B-B14F-4D97-AF65-F5344CB8AC3E}">
        <p14:creationId xmlns:p14="http://schemas.microsoft.com/office/powerpoint/2010/main" val="402703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FFF8-7D72-497C-87F4-2789F631507A}"/>
              </a:ext>
            </a:extLst>
          </p:cNvPr>
          <p:cNvSpPr>
            <a:spLocks noGrp="1"/>
          </p:cNvSpPr>
          <p:nvPr>
            <p:ph type="title"/>
          </p:nvPr>
        </p:nvSpPr>
        <p:spPr/>
        <p:txBody>
          <a:bodyPr/>
          <a:lstStyle/>
          <a:p>
            <a:r>
              <a:rPr lang="en-GB" dirty="0"/>
              <a:t>Encryption</a:t>
            </a:r>
          </a:p>
        </p:txBody>
      </p:sp>
      <p:sp>
        <p:nvSpPr>
          <p:cNvPr id="3" name="Content Placeholder 2">
            <a:extLst>
              <a:ext uri="{FF2B5EF4-FFF2-40B4-BE49-F238E27FC236}">
                <a16:creationId xmlns:a16="http://schemas.microsoft.com/office/drawing/2014/main" id="{35E6C337-3C44-41C9-B0CB-555DEA5FE545}"/>
              </a:ext>
            </a:extLst>
          </p:cNvPr>
          <p:cNvSpPr>
            <a:spLocks noGrp="1"/>
          </p:cNvSpPr>
          <p:nvPr>
            <p:ph idx="1"/>
          </p:nvPr>
        </p:nvSpPr>
        <p:spPr/>
        <p:txBody>
          <a:bodyPr/>
          <a:lstStyle/>
          <a:p>
            <a:r>
              <a:rPr lang="en-GB" dirty="0"/>
              <a:t>The main encryption method being used will be AES. This is the main encryption standard used by the majority of people (</a:t>
            </a:r>
            <a:r>
              <a:rPr lang="en-GB" dirty="0" err="1"/>
              <a:t>Levchin</a:t>
            </a:r>
            <a:r>
              <a:rPr lang="en-GB" dirty="0"/>
              <a:t> Prize, n.d.).</a:t>
            </a:r>
          </a:p>
          <a:p>
            <a:r>
              <a:rPr lang="en-GB" dirty="0"/>
              <a:t>I will, if I have time, implement two other methods for use in comparison between AES.</a:t>
            </a:r>
          </a:p>
        </p:txBody>
      </p:sp>
    </p:spTree>
    <p:extLst>
      <p:ext uri="{BB962C8B-B14F-4D97-AF65-F5344CB8AC3E}">
        <p14:creationId xmlns:p14="http://schemas.microsoft.com/office/powerpoint/2010/main" val="32370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2798-EB3A-44FB-921D-E1688FA7F41D}"/>
              </a:ext>
            </a:extLst>
          </p:cNvPr>
          <p:cNvSpPr>
            <a:spLocks noGrp="1"/>
          </p:cNvSpPr>
          <p:nvPr>
            <p:ph type="title"/>
          </p:nvPr>
        </p:nvSpPr>
        <p:spPr/>
        <p:txBody>
          <a:bodyPr/>
          <a:lstStyle/>
          <a:p>
            <a:r>
              <a:rPr lang="en-GB" dirty="0"/>
              <a:t>Signing</a:t>
            </a:r>
          </a:p>
        </p:txBody>
      </p:sp>
      <p:sp>
        <p:nvSpPr>
          <p:cNvPr id="3" name="Content Placeholder 2">
            <a:extLst>
              <a:ext uri="{FF2B5EF4-FFF2-40B4-BE49-F238E27FC236}">
                <a16:creationId xmlns:a16="http://schemas.microsoft.com/office/drawing/2014/main" id="{CD472958-7180-4C7E-A78E-9055C584598B}"/>
              </a:ext>
            </a:extLst>
          </p:cNvPr>
          <p:cNvSpPr>
            <a:spLocks noGrp="1"/>
          </p:cNvSpPr>
          <p:nvPr>
            <p:ph idx="1"/>
          </p:nvPr>
        </p:nvSpPr>
        <p:spPr/>
        <p:txBody>
          <a:bodyPr/>
          <a:lstStyle/>
          <a:p>
            <a:r>
              <a:rPr lang="en-GB" dirty="0"/>
              <a:t>Signing means that you produce a hash using your private key, that can only be verified with your public key. This is useful for proving who you are.</a:t>
            </a:r>
          </a:p>
          <a:p>
            <a:r>
              <a:rPr lang="en-GB" dirty="0"/>
              <a:t>This is where the project will get the trusted part of the aim from.</a:t>
            </a:r>
          </a:p>
        </p:txBody>
      </p:sp>
    </p:spTree>
    <p:extLst>
      <p:ext uri="{BB962C8B-B14F-4D97-AF65-F5344CB8AC3E}">
        <p14:creationId xmlns:p14="http://schemas.microsoft.com/office/powerpoint/2010/main" val="93352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8F16-73E3-4D52-A087-7AE8A2E47D9C}"/>
              </a:ext>
            </a:extLst>
          </p:cNvPr>
          <p:cNvSpPr>
            <a:spLocks noGrp="1"/>
          </p:cNvSpPr>
          <p:nvPr>
            <p:ph type="title"/>
          </p:nvPr>
        </p:nvSpPr>
        <p:spPr/>
        <p:txBody>
          <a:bodyPr/>
          <a:lstStyle/>
          <a:p>
            <a:r>
              <a:rPr lang="en-GB" dirty="0"/>
              <a:t>Key Generation and Key Exchange</a:t>
            </a:r>
          </a:p>
        </p:txBody>
      </p:sp>
      <p:sp>
        <p:nvSpPr>
          <p:cNvPr id="3" name="Content Placeholder 2">
            <a:extLst>
              <a:ext uri="{FF2B5EF4-FFF2-40B4-BE49-F238E27FC236}">
                <a16:creationId xmlns:a16="http://schemas.microsoft.com/office/drawing/2014/main" id="{224E1644-D3FE-47D3-9B1C-5675D0CE464B}"/>
              </a:ext>
            </a:extLst>
          </p:cNvPr>
          <p:cNvSpPr>
            <a:spLocks noGrp="1"/>
          </p:cNvSpPr>
          <p:nvPr>
            <p:ph idx="1"/>
          </p:nvPr>
        </p:nvSpPr>
        <p:spPr/>
        <p:txBody>
          <a:bodyPr/>
          <a:lstStyle/>
          <a:p>
            <a:r>
              <a:rPr lang="en-GB" dirty="0"/>
              <a:t>Key generation refers to how keys are generated for use in a public and private key. I will be using Elliptic Curve key generation.</a:t>
            </a:r>
          </a:p>
          <a:p>
            <a:r>
              <a:rPr lang="en-GB" dirty="0"/>
              <a:t>Key exchange is the process of exchanging a key with another entity in plain sight of everyone and still only producing keys which only the people intended can read. I will be using a Diffie-Helman key exchange.</a:t>
            </a:r>
          </a:p>
        </p:txBody>
      </p:sp>
    </p:spTree>
    <p:extLst>
      <p:ext uri="{BB962C8B-B14F-4D97-AF65-F5344CB8AC3E}">
        <p14:creationId xmlns:p14="http://schemas.microsoft.com/office/powerpoint/2010/main" val="57892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1D06-6EB7-48D1-BED1-141635A1E55D}"/>
              </a:ext>
            </a:extLst>
          </p:cNvPr>
          <p:cNvSpPr>
            <a:spLocks noGrp="1"/>
          </p:cNvSpPr>
          <p:nvPr>
            <p:ph type="title"/>
          </p:nvPr>
        </p:nvSpPr>
        <p:spPr/>
        <p:txBody>
          <a:bodyPr/>
          <a:lstStyle/>
          <a:p>
            <a:r>
              <a:rPr lang="en-GB" dirty="0"/>
              <a:t>Hashing</a:t>
            </a:r>
          </a:p>
        </p:txBody>
      </p:sp>
      <p:sp>
        <p:nvSpPr>
          <p:cNvPr id="3" name="Content Placeholder 2">
            <a:extLst>
              <a:ext uri="{FF2B5EF4-FFF2-40B4-BE49-F238E27FC236}">
                <a16:creationId xmlns:a16="http://schemas.microsoft.com/office/drawing/2014/main" id="{3563090D-A8C3-4C67-9E8F-E62DD86240A1}"/>
              </a:ext>
            </a:extLst>
          </p:cNvPr>
          <p:cNvSpPr>
            <a:spLocks noGrp="1"/>
          </p:cNvSpPr>
          <p:nvPr>
            <p:ph idx="1"/>
          </p:nvPr>
        </p:nvSpPr>
        <p:spPr/>
        <p:txBody>
          <a:bodyPr/>
          <a:lstStyle/>
          <a:p>
            <a:r>
              <a:rPr lang="en-GB" dirty="0"/>
              <a:t>Hashing is the process of putting data through an algorithm where it is easy to get the result from the original data but very hard to get the original data from the result.</a:t>
            </a:r>
          </a:p>
          <a:p>
            <a:r>
              <a:rPr lang="en-GB" dirty="0"/>
              <a:t>I will be using SHA3 as my chosen hashing algorithm as it’s the latest and most secure in the mainline SHA algorithms.</a:t>
            </a:r>
          </a:p>
        </p:txBody>
      </p:sp>
    </p:spTree>
    <p:extLst>
      <p:ext uri="{BB962C8B-B14F-4D97-AF65-F5344CB8AC3E}">
        <p14:creationId xmlns:p14="http://schemas.microsoft.com/office/powerpoint/2010/main" val="77309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6931-68D6-430B-A4E4-5B8067939B8D}"/>
              </a:ext>
            </a:extLst>
          </p:cNvPr>
          <p:cNvSpPr>
            <a:spLocks noGrp="1"/>
          </p:cNvSpPr>
          <p:nvPr>
            <p:ph type="title"/>
          </p:nvPr>
        </p:nvSpPr>
        <p:spPr/>
        <p:txBody>
          <a:bodyPr/>
          <a:lstStyle/>
          <a:p>
            <a:r>
              <a:rPr lang="en-GB" dirty="0"/>
              <a:t>Crypto++ Cryptography Library</a:t>
            </a:r>
          </a:p>
        </p:txBody>
      </p:sp>
      <p:sp>
        <p:nvSpPr>
          <p:cNvPr id="3" name="Content Placeholder 2">
            <a:extLst>
              <a:ext uri="{FF2B5EF4-FFF2-40B4-BE49-F238E27FC236}">
                <a16:creationId xmlns:a16="http://schemas.microsoft.com/office/drawing/2014/main" id="{6A24E4C9-61C8-4355-8529-D1A9F197C1D0}"/>
              </a:ext>
            </a:extLst>
          </p:cNvPr>
          <p:cNvSpPr>
            <a:spLocks noGrp="1"/>
          </p:cNvSpPr>
          <p:nvPr>
            <p:ph idx="1"/>
          </p:nvPr>
        </p:nvSpPr>
        <p:spPr/>
        <p:txBody>
          <a:bodyPr/>
          <a:lstStyle/>
          <a:p>
            <a:r>
              <a:rPr lang="en-GB" dirty="0"/>
              <a:t>The crypto++ library is a library that has a lot of different cryptographical functions within.</a:t>
            </a:r>
          </a:p>
          <a:p>
            <a:r>
              <a:rPr lang="en-GB" dirty="0"/>
              <a:t>It is used a lot in both for-profit and non-profit projects (Crypto++, 2019).</a:t>
            </a:r>
          </a:p>
          <a:p>
            <a:r>
              <a:rPr lang="en-GB" dirty="0"/>
              <a:t>It allows me to use a lot of cryptographic functions without having to write them myself. This saves time and I might not implement a function correctly if I tried.</a:t>
            </a:r>
          </a:p>
        </p:txBody>
      </p:sp>
    </p:spTree>
    <p:extLst>
      <p:ext uri="{BB962C8B-B14F-4D97-AF65-F5344CB8AC3E}">
        <p14:creationId xmlns:p14="http://schemas.microsoft.com/office/powerpoint/2010/main" val="275620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80F9-E5FB-4EE5-8E6A-126D1825DEAD}"/>
              </a:ext>
            </a:extLst>
          </p:cNvPr>
          <p:cNvSpPr>
            <a:spLocks noGrp="1"/>
          </p:cNvSpPr>
          <p:nvPr>
            <p:ph type="title"/>
          </p:nvPr>
        </p:nvSpPr>
        <p:spPr/>
        <p:txBody>
          <a:bodyPr/>
          <a:lstStyle/>
          <a:p>
            <a:r>
              <a:rPr lang="en-GB" dirty="0"/>
              <a:t>Reports</a:t>
            </a:r>
          </a:p>
        </p:txBody>
      </p:sp>
      <p:sp>
        <p:nvSpPr>
          <p:cNvPr id="3" name="Content Placeholder 2">
            <a:extLst>
              <a:ext uri="{FF2B5EF4-FFF2-40B4-BE49-F238E27FC236}">
                <a16:creationId xmlns:a16="http://schemas.microsoft.com/office/drawing/2014/main" id="{9291D785-0B55-48DA-9BF8-A0F95FF05EE2}"/>
              </a:ext>
            </a:extLst>
          </p:cNvPr>
          <p:cNvSpPr>
            <a:spLocks noGrp="1"/>
          </p:cNvSpPr>
          <p:nvPr>
            <p:ph idx="1"/>
          </p:nvPr>
        </p:nvSpPr>
        <p:spPr/>
        <p:txBody>
          <a:bodyPr/>
          <a:lstStyle/>
          <a:p>
            <a:r>
              <a:rPr lang="en-GB" dirty="0"/>
              <a:t>I started out doing weekly and monthly reports that would look at how the project was going and correct accordingly.</a:t>
            </a:r>
          </a:p>
          <a:p>
            <a:r>
              <a:rPr lang="en-GB" dirty="0"/>
              <a:t>As work started to ramp up, the reports got left behind as I was concentrating on various pieces of coursework and exams.</a:t>
            </a:r>
          </a:p>
          <a:p>
            <a:r>
              <a:rPr lang="en-GB" dirty="0"/>
              <a:t>Overall I do think it’s a good idea, it forces me to reflect on the passed week and month and implement actions that need doing to correct the course.</a:t>
            </a:r>
          </a:p>
        </p:txBody>
      </p:sp>
    </p:spTree>
    <p:extLst>
      <p:ext uri="{BB962C8B-B14F-4D97-AF65-F5344CB8AC3E}">
        <p14:creationId xmlns:p14="http://schemas.microsoft.com/office/powerpoint/2010/main" val="28318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8A4A-B020-4940-BCC4-7EAC8D07EAB0}"/>
              </a:ext>
            </a:extLst>
          </p:cNvPr>
          <p:cNvSpPr>
            <a:spLocks noGrp="1"/>
          </p:cNvSpPr>
          <p:nvPr>
            <p:ph type="title"/>
          </p:nvPr>
        </p:nvSpPr>
        <p:spPr>
          <a:xfrm>
            <a:off x="648929" y="1450259"/>
            <a:ext cx="3753599" cy="1442153"/>
          </a:xfrm>
        </p:spPr>
        <p:txBody>
          <a:bodyPr>
            <a:normAutofit/>
          </a:bodyPr>
          <a:lstStyle/>
          <a:p>
            <a:r>
              <a:rPr lang="en-GB" sz="3600"/>
              <a:t>Agile Management</a:t>
            </a:r>
          </a:p>
        </p:txBody>
      </p:sp>
      <p:sp>
        <p:nvSpPr>
          <p:cNvPr id="3" name="Content Placeholder 2">
            <a:extLst>
              <a:ext uri="{FF2B5EF4-FFF2-40B4-BE49-F238E27FC236}">
                <a16:creationId xmlns:a16="http://schemas.microsoft.com/office/drawing/2014/main" id="{B28052F8-DE0D-4467-89A9-8D1B9C805C51}"/>
              </a:ext>
            </a:extLst>
          </p:cNvPr>
          <p:cNvSpPr>
            <a:spLocks noGrp="1"/>
          </p:cNvSpPr>
          <p:nvPr>
            <p:ph idx="1"/>
          </p:nvPr>
        </p:nvSpPr>
        <p:spPr>
          <a:xfrm>
            <a:off x="647700" y="3072385"/>
            <a:ext cx="3754987" cy="2947415"/>
          </a:xfrm>
        </p:spPr>
        <p:txBody>
          <a:bodyPr>
            <a:normAutofit/>
          </a:bodyPr>
          <a:lstStyle/>
          <a:p>
            <a:pPr lvl="1"/>
            <a:r>
              <a:rPr lang="en-GB"/>
              <a:t>Agile management hasn’t been utilised properly yet.</a:t>
            </a:r>
          </a:p>
          <a:p>
            <a:pPr lvl="1"/>
            <a:r>
              <a:rPr lang="en-GB"/>
              <a:t>However recently with the development of the security library a new board has been created with a lot of issues that need to be done.</a:t>
            </a:r>
          </a:p>
          <a:p>
            <a:pPr lvl="1"/>
            <a:endParaRPr lang="en-GB" dirty="0"/>
          </a:p>
        </p:txBody>
      </p:sp>
      <p:pic>
        <p:nvPicPr>
          <p:cNvPr id="5" name="Picture 4">
            <a:extLst>
              <a:ext uri="{FF2B5EF4-FFF2-40B4-BE49-F238E27FC236}">
                <a16:creationId xmlns:a16="http://schemas.microsoft.com/office/drawing/2014/main" id="{33D4C71E-9E30-4234-9C21-3C24A0D63DAE}"/>
              </a:ext>
            </a:extLst>
          </p:cNvPr>
          <p:cNvPicPr>
            <a:picLocks noChangeAspect="1"/>
          </p:cNvPicPr>
          <p:nvPr/>
        </p:nvPicPr>
        <p:blipFill rotWithShape="1">
          <a:blip r:embed="rId3"/>
          <a:srcRect r="217" b="-3"/>
          <a:stretch/>
        </p:blipFill>
        <p:spPr>
          <a:xfrm>
            <a:off x="5050389" y="1447799"/>
            <a:ext cx="6493910" cy="4572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147116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TotalTime>
  <Words>713</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Security in IOT devices</vt:lpstr>
      <vt:lpstr>Project Overview</vt:lpstr>
      <vt:lpstr>Encryption</vt:lpstr>
      <vt:lpstr>Signing</vt:lpstr>
      <vt:lpstr>Key Generation and Key Exchange</vt:lpstr>
      <vt:lpstr>Hashing</vt:lpstr>
      <vt:lpstr>Crypto++ Cryptography Library</vt:lpstr>
      <vt:lpstr>Reports</vt:lpstr>
      <vt:lpstr>Agile Management</vt:lpstr>
      <vt:lpstr>Original Plan and Current Progress</vt:lpstr>
      <vt:lpstr>New Plan</vt:lpstr>
      <vt:lpstr>Reflections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IOT devices</dc:title>
  <dc:creator>Kai Tindall</dc:creator>
  <cp:lastModifiedBy>Kai Tindall</cp:lastModifiedBy>
  <cp:revision>1</cp:revision>
  <dcterms:created xsi:type="dcterms:W3CDTF">2021-01-21T14:00:09Z</dcterms:created>
  <dcterms:modified xsi:type="dcterms:W3CDTF">2021-01-21T14:11:34Z</dcterms:modified>
</cp:coreProperties>
</file>