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 id="2147483668" r:id="rId5"/>
  </p:sldMasterIdLst>
  <p:notesMasterIdLst>
    <p:notesMasterId r:id="rId21"/>
  </p:notesMasterIdLst>
  <p:sldIdLst>
    <p:sldId id="273" r:id="rId6"/>
    <p:sldId id="274" r:id="rId7"/>
    <p:sldId id="277" r:id="rId8"/>
    <p:sldId id="259" r:id="rId9"/>
    <p:sldId id="260" r:id="rId10"/>
    <p:sldId id="261" r:id="rId11"/>
    <p:sldId id="262" r:id="rId12"/>
    <p:sldId id="275" r:id="rId13"/>
    <p:sldId id="264" r:id="rId14"/>
    <p:sldId id="265" r:id="rId15"/>
    <p:sldId id="266" r:id="rId16"/>
    <p:sldId id="279" r:id="rId17"/>
    <p:sldId id="267" r:id="rId18"/>
    <p:sldId id="276" r:id="rId19"/>
    <p:sldId id="26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87" autoAdjust="0"/>
    <p:restoredTop sz="94629" autoAdjust="0"/>
  </p:normalViewPr>
  <p:slideViewPr>
    <p:cSldViewPr snapToGrid="0">
      <p:cViewPr varScale="1">
        <p:scale>
          <a:sx n="88" d="100"/>
          <a:sy n="88" d="100"/>
        </p:scale>
        <p:origin x="-422" y="-8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818D7-DF4E-4C59-9BBA-548250DAC33A}" type="datetimeFigureOut">
              <a:rPr lang="en-US" smtClean="0"/>
              <a:pPr/>
              <a:t>8/5/2024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0A82-9926-4DBA-8BA5-A22EEB8ACF8E}" type="slidenum">
              <a:rPr lang="en-US" smtClean="0"/>
              <a:pPr/>
              <a:t>‹#›</a:t>
            </a:fld>
            <a:endParaRPr lang="en-US" dirty="0"/>
          </a:p>
        </p:txBody>
      </p:sp>
    </p:spTree>
    <p:extLst>
      <p:ext uri="{BB962C8B-B14F-4D97-AF65-F5344CB8AC3E}">
        <p14:creationId xmlns="" xmlns:p14="http://schemas.microsoft.com/office/powerpoint/2010/main" val="28423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900A82-9926-4DBA-8BA5-A22EEB8ACF8E}"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E149229-E3F7-4B08-B8B0-567DB9AE2DBD}" type="datetime1">
              <a:rPr lang="en-US" smtClean="0"/>
              <a:pPr/>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15760AF-08CF-488B-8265-5F1D88C1C64E}" type="datetime1">
              <a:rPr lang="en-US" smtClean="0"/>
              <a:pPr/>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FD41802-9AAA-4EB8-B737-B207AD0C712F}" type="datetime1">
              <a:rPr lang="en-US" smtClean="0"/>
              <a:pPr/>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8B27BB6-0FDA-4EDD-A5D1-79FFF12955B7}" type="datetime1">
              <a:rPr lang="en-US" smtClean="0"/>
              <a:pPr/>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CB08FB-4F0B-44DE-8994-0595D6ECCDCE}" type="datetime1">
              <a:rPr lang="en-US" smtClean="0"/>
              <a:pPr/>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29AB015-62A3-4A29-BC49-965FA4BE59CA}" type="datetime1">
              <a:rPr lang="en-US" smtClean="0"/>
              <a:pPr/>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A46181-5447-4050-89D3-AA326DE4DA13}" type="datetime1">
              <a:rPr lang="en-US" smtClean="0"/>
              <a:pPr/>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450F08-CAEB-42BA-9362-548763B98147}" type="datetime1">
              <a:rPr lang="en-US" smtClean="0"/>
              <a:pPr/>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E149229-E3F7-4B08-B8B0-567DB9AE2DBD}" type="datetime1">
              <a:rPr kumimoji="0" lang="en-US" sz="900" b="0" i="0" u="none" strike="noStrike" kern="1200" cap="none" spc="0" normalizeH="0" baseline="0" noProof="0" smtClean="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8/5/2024</a:t>
            </a:fld>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 xmlns:p14="http://schemas.microsoft.com/office/powerpoint/2010/main" val="3267856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D6026DC-D31F-40BA-B49D-47D87B9BA087}" type="datetime1">
              <a:rPr kumimoji="0" lang="en-US" sz="900" b="0" i="0" u="none" strike="noStrike" kern="1200" cap="none" spc="0" normalizeH="0" baseline="0" noProof="0" smtClean="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8/5/2024</a:t>
            </a:fld>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 xmlns:p14="http://schemas.microsoft.com/office/powerpoint/2010/main" val="25175283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2464DF-92FB-4D4C-B2DE-15BC5F46772E}" type="datetime1">
              <a:rPr kumimoji="0" lang="en-US" sz="900" b="0" i="0" u="none" strike="noStrike" kern="1200" cap="none" spc="0" normalizeH="0" baseline="0" noProof="0" smtClean="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8/5/2024</a:t>
            </a:fld>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 xmlns:p14="http://schemas.microsoft.com/office/powerpoint/2010/main" val="2524611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6026DC-D31F-40BA-B49D-47D87B9BA087}" type="datetime1">
              <a:rPr lang="en-US" smtClean="0"/>
              <a:pPr/>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27F1A99-F4C1-4E12-B7D3-A88A44F4EB10}" type="datetime1">
              <a:rPr kumimoji="0" lang="en-US" sz="900" b="0" i="0" u="none" strike="noStrike" kern="1200" cap="none" spc="0" normalizeH="0" baseline="0" noProof="0" smtClean="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8/5/2024</a:t>
            </a:fld>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FF9F0C5-380F-41C2-899A-BAC0F0927E16}" type="slidenum">
              <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 xmlns:p14="http://schemas.microsoft.com/office/powerpoint/2010/main" val="5957172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F2E7458-324C-48F7-80F5-74B19E1CAFEB}" type="datetime1">
              <a:rPr kumimoji="0" lang="en-US" sz="900" b="0" i="0" u="none" strike="noStrike" kern="1200" cap="none" spc="0" normalizeH="0" baseline="0" noProof="0" smtClean="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8/5/2024</a:t>
            </a:fld>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8" name="Footer Placeholder 7"/>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 xmlns:p14="http://schemas.microsoft.com/office/powerpoint/2010/main" val="15472915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0B054C-5E05-4896-867A-8DB56A20C8AC}" type="datetime1">
              <a:rPr kumimoji="0" lang="en-US" sz="900" b="0" i="0" u="none" strike="noStrike" kern="1200" cap="none" spc="0" normalizeH="0" baseline="0" noProof="0" smtClean="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8/5/2024</a:t>
            </a:fld>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 xmlns:p14="http://schemas.microsoft.com/office/powerpoint/2010/main" val="36123566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694B787-46DA-4B4F-B781-E768630FCF2A}" type="datetime1">
              <a:rPr kumimoji="0" lang="en-US" sz="900" b="0" i="0" u="none" strike="noStrike" kern="1200" cap="none" spc="0" normalizeH="0" baseline="0" noProof="0" smtClean="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8/5/2024</a:t>
            </a:fld>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3" name="Footer Placeholder 2"/>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 xmlns:p14="http://schemas.microsoft.com/office/powerpoint/2010/main" val="36557395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FE38CE2-82D3-4BA2-B844-E7281181CD7A}" type="datetime1">
              <a:rPr kumimoji="0" lang="en-US" sz="900" b="0" i="0" u="none" strike="noStrike" kern="1200" cap="none" spc="0" normalizeH="0" baseline="0" noProof="0" smtClean="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8/5/2024</a:t>
            </a:fld>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19954A3-9DFD-4C44-94BA-B95130A3BA1C}" type="slidenum">
              <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 xmlns:p14="http://schemas.microsoft.com/office/powerpoint/2010/main" val="11160584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60FF511-91B4-4318-A9F6-BECE1367AD14}" type="datetime1">
              <a:rPr kumimoji="0" lang="en-US" sz="900" b="0" i="0" u="none" strike="noStrike" kern="1200" cap="none" spc="0" normalizeH="0" baseline="0" noProof="0" smtClean="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8/5/2024</a:t>
            </a:fld>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 xmlns:p14="http://schemas.microsoft.com/office/powerpoint/2010/main" val="30701545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15760AF-08CF-488B-8265-5F1D88C1C64E}" type="datetime1">
              <a:rPr kumimoji="0" lang="en-US" sz="900" b="0" i="0" u="none" strike="noStrike" kern="1200" cap="none" spc="0" normalizeH="0" baseline="0" noProof="0" smtClean="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8/5/2024</a:t>
            </a:fld>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 xmlns:p14="http://schemas.microsoft.com/office/powerpoint/2010/main" val="1610120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FD41802-9AAA-4EB8-B737-B207AD0C712F}" type="datetime1">
              <a:rPr kumimoji="0" lang="en-US" sz="900" b="0" i="0" u="none" strike="noStrike" kern="1200" cap="none" spc="0" normalizeH="0" baseline="0" noProof="0" smtClean="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8/5/2024</a:t>
            </a:fld>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w="3175" cmpd="sng">
                  <a:noFill/>
                </a:ln>
                <a:solidFill>
                  <a:srgbClr val="90C226">
                    <a:lumMod val="60000"/>
                    <a:lumOff val="40000"/>
                  </a:srgbClr>
                </a:solidFill>
                <a:effectLst/>
                <a:uLnTx/>
                <a:uFillTx/>
                <a:latin typeface="Arial"/>
                <a:ea typeface="+mn-ea"/>
                <a:cs typeface="+mn-cs"/>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w="3175" cmpd="sng">
                  <a:noFill/>
                </a:ln>
                <a:solidFill>
                  <a:srgbClr val="90C226">
                    <a:lumMod val="60000"/>
                    <a:lumOff val="40000"/>
                  </a:srgbClr>
                </a:solidFill>
                <a:effectLst/>
                <a:uLnTx/>
                <a:uFillTx/>
                <a:latin typeface="Arial"/>
                <a:ea typeface="+mn-ea"/>
                <a:cs typeface="+mn-cs"/>
              </a:rPr>
              <a:t>”</a:t>
            </a:r>
            <a:endParaRPr kumimoji="0" lang="en-US" sz="1800" b="0" i="0" u="none" strike="noStrike" kern="1200" cap="none" spc="0" normalizeH="0" baseline="0" noProof="0" dirty="0">
              <a:ln>
                <a:noFill/>
              </a:ln>
              <a:solidFill>
                <a:srgbClr val="90C226">
                  <a:lumMod val="60000"/>
                  <a:lumOff val="40000"/>
                </a:srgbClr>
              </a:solidFill>
              <a:effectLst/>
              <a:uLnTx/>
              <a:uFillTx/>
              <a:latin typeface="Arial"/>
              <a:ea typeface="+mn-ea"/>
              <a:cs typeface="+mn-cs"/>
            </a:endParaRPr>
          </a:p>
        </p:txBody>
      </p:sp>
    </p:spTree>
    <p:extLst>
      <p:ext uri="{BB962C8B-B14F-4D97-AF65-F5344CB8AC3E}">
        <p14:creationId xmlns="" xmlns:p14="http://schemas.microsoft.com/office/powerpoint/2010/main" val="15034325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8B27BB6-0FDA-4EDD-A5D1-79FFF12955B7}" type="datetime1">
              <a:rPr kumimoji="0" lang="en-US" sz="900" b="0" i="0" u="none" strike="noStrike" kern="1200" cap="none" spc="0" normalizeH="0" baseline="0" noProof="0" smtClean="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8/5/2024</a:t>
            </a:fld>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 xmlns:p14="http://schemas.microsoft.com/office/powerpoint/2010/main" val="18367466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2CB08FB-4F0B-44DE-8994-0595D6ECCDCE}" type="datetime1">
              <a:rPr kumimoji="0" lang="en-US" sz="900" b="0" i="0" u="none" strike="noStrike" kern="1200" cap="none" spc="0" normalizeH="0" baseline="0" noProof="0" smtClean="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8/5/2024</a:t>
            </a:fld>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w="3175" cmpd="sng">
                  <a:noFill/>
                </a:ln>
                <a:solidFill>
                  <a:srgbClr val="90C226">
                    <a:lumMod val="60000"/>
                    <a:lumOff val="40000"/>
                  </a:srgbClr>
                </a:solidFill>
                <a:effectLst/>
                <a:uLnTx/>
                <a:uFillTx/>
                <a:latin typeface="Arial"/>
                <a:ea typeface="+mn-ea"/>
                <a:cs typeface="+mn-cs"/>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w="3175" cmpd="sng">
                  <a:noFill/>
                </a:ln>
                <a:solidFill>
                  <a:srgbClr val="90C226">
                    <a:lumMod val="60000"/>
                    <a:lumOff val="40000"/>
                  </a:srgbClr>
                </a:solidFill>
                <a:effectLst/>
                <a:uLnTx/>
                <a:uFillTx/>
                <a:latin typeface="Arial"/>
                <a:ea typeface="+mn-ea"/>
                <a:cs typeface="+mn-cs"/>
              </a:rPr>
              <a:t>”</a:t>
            </a:r>
          </a:p>
        </p:txBody>
      </p:sp>
    </p:spTree>
    <p:extLst>
      <p:ext uri="{BB962C8B-B14F-4D97-AF65-F5344CB8AC3E}">
        <p14:creationId xmlns="" xmlns:p14="http://schemas.microsoft.com/office/powerpoint/2010/main" val="3263996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2464DF-92FB-4D4C-B2DE-15BC5F46772E}" type="datetime1">
              <a:rPr lang="en-US" smtClean="0"/>
              <a:pPr/>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29AB015-62A3-4A29-BC49-965FA4BE59CA}" type="datetime1">
              <a:rPr kumimoji="0" lang="en-US" sz="900" b="0" i="0" u="none" strike="noStrike" kern="1200" cap="none" spc="0" normalizeH="0" baseline="0" noProof="0" smtClean="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8/5/2024</a:t>
            </a:fld>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 xmlns:p14="http://schemas.microsoft.com/office/powerpoint/2010/main" val="36227465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BA46181-5447-4050-89D3-AA326DE4DA13}" type="datetime1">
              <a:rPr kumimoji="0" lang="en-US" sz="900" b="0" i="0" u="none" strike="noStrike" kern="1200" cap="none" spc="0" normalizeH="0" baseline="0" noProof="0" smtClean="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8/5/2024</a:t>
            </a:fld>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9333C77-0158-454C-844F-B7AB9BD7DAD4}" type="slidenum">
              <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 xmlns:p14="http://schemas.microsoft.com/office/powerpoint/2010/main" val="11624570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F450F08-CAEB-42BA-9362-548763B98147}" type="datetime1">
              <a:rPr kumimoji="0" lang="en-US" sz="900" b="0" i="0" u="none" strike="noStrike" kern="1200" cap="none" spc="0" normalizeH="0" baseline="0" noProof="0" smtClean="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8/5/2024</a:t>
            </a:fld>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 xmlns:p14="http://schemas.microsoft.com/office/powerpoint/2010/main" val="1264619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7F1A99-F4C1-4E12-B7D3-A88A44F4EB10}" type="datetime1">
              <a:rPr lang="en-US" smtClean="0"/>
              <a:pPr/>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2E7458-324C-48F7-80F5-74B19E1CAFEB}" type="datetime1">
              <a:rPr lang="en-US" smtClean="0"/>
              <a:pPr/>
              <a:t>8/5/2024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0B054C-5E05-4896-867A-8DB56A20C8AC}" type="datetime1">
              <a:rPr lang="en-US" smtClean="0"/>
              <a:pPr/>
              <a:t>8/5/2024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4B787-46DA-4B4F-B781-E768630FCF2A}" type="datetime1">
              <a:rPr lang="en-US" smtClean="0"/>
              <a:pPr/>
              <a:t>8/5/2024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FE38CE2-82D3-4BA2-B844-E7281181CD7A}" type="datetime1">
              <a:rPr lang="en-US" smtClean="0"/>
              <a:pPr/>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60FF511-91B4-4318-A9F6-BECE1367AD14}" type="datetime1">
              <a:rPr lang="en-US" smtClean="0"/>
              <a:pPr/>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A39CD9-90D5-49BD-B792-F7F07D136C39}" type="datetime1">
              <a:rPr lang="en-US" smtClean="0"/>
              <a:pPr/>
              <a:t>8/5/2024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1AA39CD9-90D5-49BD-B792-F7F07D136C39}" type="datetime1">
              <a:rPr kumimoji="0" lang="en-US" sz="900" b="0" i="0" u="none" strike="noStrike" kern="1200" cap="none" spc="0" normalizeH="0" baseline="0" noProof="0" smtClean="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8/5/2024</a:t>
            </a:fld>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 xmlns:p14="http://schemas.microsoft.com/office/powerpoint/2010/main" val="3921480975"/>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2C1D04-249B-46E2-9FAF-8DF29CC445DB}"/>
              </a:ext>
            </a:extLst>
          </p:cNvPr>
          <p:cNvSpPr>
            <a:spLocks noGrp="1"/>
          </p:cNvSpPr>
          <p:nvPr>
            <p:ph type="ctrTitle" idx="4294967295"/>
          </p:nvPr>
        </p:nvSpPr>
        <p:spPr>
          <a:xfrm>
            <a:off x="3251197" y="4305525"/>
            <a:ext cx="5633414" cy="736030"/>
          </a:xfrm>
        </p:spPr>
        <p:txBody>
          <a:bodyPr>
            <a:normAutofit fontScale="90000"/>
          </a:bodyPr>
          <a:lstStyle/>
          <a:p>
            <a:pPr algn="ctr"/>
            <a:r>
              <a:rPr lang="en-IN" sz="2000" b="1" dirty="0">
                <a:solidFill>
                  <a:schemeClr val="tx2"/>
                </a:solidFill>
                <a:latin typeface="Times New Roman" panose="02020603050405020304" pitchFamily="18" charset="0"/>
                <a:cs typeface="Times New Roman" panose="02020603050405020304" pitchFamily="18" charset="0"/>
              </a:rPr>
              <a:t>Presentation on, </a:t>
            </a:r>
            <a:r>
              <a:rPr lang="en-IN" sz="2000" b="1" dirty="0" smtClean="0">
                <a:solidFill>
                  <a:schemeClr val="tx2"/>
                </a:solidFill>
                <a:latin typeface="Times New Roman" panose="02020603050405020304" pitchFamily="18" charset="0"/>
                <a:cs typeface="Times New Roman" panose="02020603050405020304" pitchFamily="18" charset="0"/>
              </a:rPr>
              <a:t>“Sorting Algorithm Visualizer”</a:t>
            </a:r>
            <a:br>
              <a:rPr lang="en-IN" sz="2000" b="1" dirty="0" smtClean="0">
                <a:solidFill>
                  <a:schemeClr val="tx2"/>
                </a:solidFill>
                <a:latin typeface="Times New Roman" panose="02020603050405020304" pitchFamily="18" charset="0"/>
                <a:cs typeface="Times New Roman" panose="02020603050405020304" pitchFamily="18" charset="0"/>
              </a:rPr>
            </a:br>
            <a:r>
              <a:rPr lang="en-IN" sz="2000" b="1" dirty="0" smtClean="0">
                <a:solidFill>
                  <a:schemeClr val="tx2"/>
                </a:solidFill>
                <a:latin typeface="Times New Roman" panose="02020603050405020304" pitchFamily="18" charset="0"/>
                <a:cs typeface="Times New Roman" panose="02020603050405020304" pitchFamily="18" charset="0"/>
              </a:rPr>
              <a:t>Guide : </a:t>
            </a:r>
            <a:r>
              <a:rPr lang="en-IN" sz="2000" b="1" dirty="0" err="1" smtClean="0">
                <a:solidFill>
                  <a:schemeClr val="tx2"/>
                </a:solidFill>
                <a:latin typeface="Times New Roman" panose="02020603050405020304" pitchFamily="18" charset="0"/>
                <a:cs typeface="Times New Roman" panose="02020603050405020304" pitchFamily="18" charset="0"/>
              </a:rPr>
              <a:t>Prof.</a:t>
            </a:r>
            <a:r>
              <a:rPr lang="en-IN" sz="2000" b="1" dirty="0" smtClean="0">
                <a:solidFill>
                  <a:schemeClr val="tx2"/>
                </a:solidFill>
                <a:latin typeface="Times New Roman" panose="02020603050405020304" pitchFamily="18" charset="0"/>
                <a:cs typeface="Times New Roman" panose="02020603050405020304" pitchFamily="18" charset="0"/>
              </a:rPr>
              <a:t> </a:t>
            </a:r>
            <a:r>
              <a:rPr lang="en-IN" sz="2000" b="1" dirty="0" err="1" smtClean="0">
                <a:solidFill>
                  <a:schemeClr val="tx2"/>
                </a:solidFill>
                <a:latin typeface="Times New Roman" panose="02020603050405020304" pitchFamily="18" charset="0"/>
                <a:cs typeface="Times New Roman" panose="02020603050405020304" pitchFamily="18" charset="0"/>
              </a:rPr>
              <a:t>Sapna</a:t>
            </a:r>
            <a:r>
              <a:rPr lang="en-IN" sz="2000" b="1" dirty="0" smtClean="0">
                <a:solidFill>
                  <a:schemeClr val="tx2"/>
                </a:solidFill>
                <a:latin typeface="Times New Roman" panose="02020603050405020304" pitchFamily="18" charset="0"/>
                <a:cs typeface="Times New Roman" panose="02020603050405020304" pitchFamily="18" charset="0"/>
              </a:rPr>
              <a:t> </a:t>
            </a:r>
            <a:r>
              <a:rPr lang="en-IN" sz="2000" b="1" dirty="0" err="1" smtClean="0">
                <a:solidFill>
                  <a:schemeClr val="tx2"/>
                </a:solidFill>
                <a:latin typeface="Times New Roman" panose="02020603050405020304" pitchFamily="18" charset="0"/>
                <a:cs typeface="Times New Roman" panose="02020603050405020304" pitchFamily="18" charset="0"/>
              </a:rPr>
              <a:t>B.Patil</a:t>
            </a:r>
            <a:r>
              <a:rPr lang="en-IN" sz="6000" b="1" dirty="0">
                <a:solidFill>
                  <a:schemeClr val="tx2"/>
                </a:solidFill>
                <a:latin typeface="Times New Roman" panose="02020603050405020304" pitchFamily="18" charset="0"/>
                <a:cs typeface="Times New Roman" panose="02020603050405020304" pitchFamily="18" charset="0"/>
              </a:rPr>
              <a:t/>
            </a:r>
            <a:br>
              <a:rPr lang="en-IN" sz="6000" b="1" dirty="0">
                <a:solidFill>
                  <a:schemeClr val="tx2"/>
                </a:solidFill>
                <a:latin typeface="Times New Roman" panose="02020603050405020304" pitchFamily="18" charset="0"/>
                <a:cs typeface="Times New Roman" panose="02020603050405020304" pitchFamily="18" charset="0"/>
              </a:rPr>
            </a:br>
            <a:endParaRPr lang="en-US" sz="6000" dirty="0">
              <a:solidFill>
                <a:srgbClr val="FFFFFF"/>
              </a:solidFill>
            </a:endParaRPr>
          </a:p>
        </p:txBody>
      </p:sp>
      <p:sp>
        <p:nvSpPr>
          <p:cNvPr id="3" name="Subtitle 2">
            <a:extLst>
              <a:ext uri="{FF2B5EF4-FFF2-40B4-BE49-F238E27FC236}">
                <a16:creationId xmlns="" xmlns:a16="http://schemas.microsoft.com/office/drawing/2014/main" id="{728B1921-F533-4F9E-8BF6-80EC4D451D77}"/>
              </a:ext>
            </a:extLst>
          </p:cNvPr>
          <p:cNvSpPr>
            <a:spLocks noGrp="1"/>
          </p:cNvSpPr>
          <p:nvPr>
            <p:ph type="subTitle" idx="4294967295"/>
          </p:nvPr>
        </p:nvSpPr>
        <p:spPr>
          <a:xfrm>
            <a:off x="3181144" y="4913777"/>
            <a:ext cx="6111875" cy="1439847"/>
          </a:xfrm>
        </p:spPr>
        <p:txBody>
          <a:bodyPr>
            <a:normAutofit fontScale="25000" lnSpcReduction="20000"/>
          </a:bodyPr>
          <a:lstStyle/>
          <a:p>
            <a:pPr marL="0" indent="0" algn="ctr">
              <a:buNone/>
            </a:pPr>
            <a:r>
              <a:rPr lang="en-US" sz="5600" dirty="0" smtClean="0">
                <a:solidFill>
                  <a:srgbClr val="FFFFFF">
                    <a:alpha val="70000"/>
                  </a:srgbClr>
                </a:solidFill>
                <a:latin typeface="Times New Roman" panose="02020603050405020304" pitchFamily="18" charset="0"/>
                <a:cs typeface="Times New Roman" panose="02020603050405020304" pitchFamily="18" charset="0"/>
              </a:rPr>
              <a:t>Presented by,</a:t>
            </a:r>
          </a:p>
          <a:p>
            <a:pPr marL="0" indent="0" algn="ctr">
              <a:buNone/>
            </a:pPr>
            <a:r>
              <a:rPr lang="en-US" sz="5600" dirty="0" smtClean="0">
                <a:solidFill>
                  <a:schemeClr val="bg1"/>
                </a:solidFill>
                <a:latin typeface="Times New Roman" panose="02020603050405020304" pitchFamily="18" charset="0"/>
                <a:cs typeface="Times New Roman" panose="02020603050405020304" pitchFamily="18" charset="0"/>
              </a:rPr>
              <a:t> </a:t>
            </a:r>
            <a:r>
              <a:rPr lang="en-US" sz="6400" dirty="0" err="1" smtClean="0">
                <a:solidFill>
                  <a:schemeClr val="bg1"/>
                </a:solidFill>
                <a:latin typeface="Times New Roman" panose="02020603050405020304" pitchFamily="18" charset="0"/>
                <a:cs typeface="Times New Roman" panose="02020603050405020304" pitchFamily="18" charset="0"/>
              </a:rPr>
              <a:t>Ganesh</a:t>
            </a:r>
            <a:r>
              <a:rPr lang="en-US" sz="6400" dirty="0" smtClean="0">
                <a:solidFill>
                  <a:schemeClr val="bg1"/>
                </a:solidFill>
                <a:latin typeface="Times New Roman" panose="02020603050405020304" pitchFamily="18" charset="0"/>
                <a:cs typeface="Times New Roman" panose="02020603050405020304" pitchFamily="18" charset="0"/>
              </a:rPr>
              <a:t>  Baad (2HN22CS402)</a:t>
            </a:r>
          </a:p>
          <a:p>
            <a:pPr marL="0" indent="0" algn="ctr">
              <a:buNone/>
            </a:pPr>
            <a:r>
              <a:rPr lang="en-US" sz="6400" dirty="0" err="1" smtClean="0">
                <a:solidFill>
                  <a:schemeClr val="bg1"/>
                </a:solidFill>
                <a:latin typeface="Times New Roman" panose="02020603050405020304" pitchFamily="18" charset="0"/>
                <a:cs typeface="Times New Roman" panose="02020603050405020304" pitchFamily="18" charset="0"/>
              </a:rPr>
              <a:t>Kartik</a:t>
            </a:r>
            <a:r>
              <a:rPr lang="en-US" sz="6400" dirty="0" smtClean="0">
                <a:solidFill>
                  <a:schemeClr val="bg1"/>
                </a:solidFill>
                <a:latin typeface="Times New Roman" panose="02020603050405020304" pitchFamily="18" charset="0"/>
                <a:cs typeface="Times New Roman" panose="02020603050405020304" pitchFamily="18" charset="0"/>
              </a:rPr>
              <a:t> </a:t>
            </a:r>
            <a:r>
              <a:rPr lang="en-US" sz="6400" dirty="0" err="1" smtClean="0">
                <a:solidFill>
                  <a:schemeClr val="bg1"/>
                </a:solidFill>
                <a:latin typeface="Times New Roman" panose="02020603050405020304" pitchFamily="18" charset="0"/>
                <a:cs typeface="Times New Roman" panose="02020603050405020304" pitchFamily="18" charset="0"/>
              </a:rPr>
              <a:t>Chinchani</a:t>
            </a:r>
            <a:r>
              <a:rPr lang="en-US" sz="6400" dirty="0" smtClean="0">
                <a:solidFill>
                  <a:schemeClr val="bg1"/>
                </a:solidFill>
                <a:latin typeface="Times New Roman" panose="02020603050405020304" pitchFamily="18" charset="0"/>
                <a:cs typeface="Times New Roman" panose="02020603050405020304" pitchFamily="18" charset="0"/>
              </a:rPr>
              <a:t> (2HN22CS404)</a:t>
            </a:r>
          </a:p>
          <a:p>
            <a:pPr marL="0" indent="0" algn="ctr">
              <a:buNone/>
            </a:pPr>
            <a:r>
              <a:rPr lang="en-US" sz="6400" dirty="0" err="1" smtClean="0">
                <a:solidFill>
                  <a:schemeClr val="bg1"/>
                </a:solidFill>
                <a:latin typeface="Times New Roman" panose="02020603050405020304" pitchFamily="18" charset="0"/>
                <a:cs typeface="Times New Roman" panose="02020603050405020304" pitchFamily="18" charset="0"/>
              </a:rPr>
              <a:t>Aniket</a:t>
            </a:r>
            <a:r>
              <a:rPr lang="en-US" sz="6400" dirty="0" smtClean="0">
                <a:solidFill>
                  <a:schemeClr val="bg1"/>
                </a:solidFill>
                <a:latin typeface="Times New Roman" panose="02020603050405020304" pitchFamily="18" charset="0"/>
                <a:cs typeface="Times New Roman" panose="02020603050405020304" pitchFamily="18" charset="0"/>
              </a:rPr>
              <a:t> </a:t>
            </a:r>
            <a:r>
              <a:rPr lang="en-US" sz="6400" dirty="0" err="1" smtClean="0">
                <a:solidFill>
                  <a:schemeClr val="bg1"/>
                </a:solidFill>
                <a:latin typeface="Times New Roman" panose="02020603050405020304" pitchFamily="18" charset="0"/>
                <a:cs typeface="Times New Roman" panose="02020603050405020304" pitchFamily="18" charset="0"/>
              </a:rPr>
              <a:t>Manjaj</a:t>
            </a:r>
            <a:r>
              <a:rPr lang="en-US" sz="6400" dirty="0" smtClean="0">
                <a:solidFill>
                  <a:schemeClr val="bg1"/>
                </a:solidFill>
                <a:latin typeface="Times New Roman" panose="02020603050405020304" pitchFamily="18" charset="0"/>
                <a:cs typeface="Times New Roman" panose="02020603050405020304" pitchFamily="18" charset="0"/>
              </a:rPr>
              <a:t>(2HN21CS005)</a:t>
            </a:r>
          </a:p>
          <a:p>
            <a:pPr marL="0" indent="0" algn="ctr">
              <a:buNone/>
            </a:pPr>
            <a:r>
              <a:rPr lang="en-US" sz="6400" dirty="0" err="1" smtClean="0">
                <a:solidFill>
                  <a:schemeClr val="bg1"/>
                </a:solidFill>
                <a:latin typeface="Times New Roman" panose="02020603050405020304" pitchFamily="18" charset="0"/>
                <a:cs typeface="Times New Roman" panose="02020603050405020304" pitchFamily="18" charset="0"/>
              </a:rPr>
              <a:t>Ekanath</a:t>
            </a:r>
            <a:r>
              <a:rPr lang="en-US" sz="6400" dirty="0" smtClean="0">
                <a:solidFill>
                  <a:schemeClr val="bg1"/>
                </a:solidFill>
                <a:latin typeface="Times New Roman" panose="02020603050405020304" pitchFamily="18" charset="0"/>
                <a:cs typeface="Times New Roman" panose="02020603050405020304" pitchFamily="18" charset="0"/>
              </a:rPr>
              <a:t> </a:t>
            </a:r>
            <a:r>
              <a:rPr lang="en-US" sz="6400" dirty="0" err="1" smtClean="0">
                <a:solidFill>
                  <a:schemeClr val="bg1"/>
                </a:solidFill>
                <a:latin typeface="Times New Roman" panose="02020603050405020304" pitchFamily="18" charset="0"/>
                <a:cs typeface="Times New Roman" panose="02020603050405020304" pitchFamily="18" charset="0"/>
              </a:rPr>
              <a:t>Anehosur</a:t>
            </a:r>
            <a:r>
              <a:rPr lang="en-US" sz="6400" dirty="0" smtClean="0">
                <a:solidFill>
                  <a:schemeClr val="bg1"/>
                </a:solidFill>
                <a:latin typeface="Times New Roman" panose="02020603050405020304" pitchFamily="18" charset="0"/>
                <a:cs typeface="Times New Roman" panose="02020603050405020304" pitchFamily="18" charset="0"/>
              </a:rPr>
              <a:t> (2HN21CS012)</a:t>
            </a:r>
          </a:p>
          <a:p>
            <a:pPr marL="0" indent="0" algn="ctr">
              <a:buNone/>
            </a:pPr>
            <a:r>
              <a:rPr lang="en-IN" sz="7200" b="1" dirty="0">
                <a:solidFill>
                  <a:srgbClr val="0070C0"/>
                </a:solidFill>
                <a:latin typeface="Times New Roman" panose="02020603050405020304" pitchFamily="18" charset="0"/>
                <a:cs typeface="Times New Roman" panose="02020603050405020304" pitchFamily="18" charset="0"/>
              </a:rPr>
              <a:t>BRANCH: Computer Science &amp;</a:t>
            </a:r>
            <a:r>
              <a:rPr lang="en-IN" sz="7200" b="1" i="1" dirty="0">
                <a:solidFill>
                  <a:srgbClr val="0070C0"/>
                </a:solidFill>
                <a:latin typeface="Times New Roman" panose="02020603050405020304" pitchFamily="18" charset="0"/>
                <a:cs typeface="Times New Roman" panose="02020603050405020304" pitchFamily="18" charset="0"/>
              </a:rPr>
              <a:t> </a:t>
            </a:r>
            <a:r>
              <a:rPr lang="en-IN" sz="7200" b="1" dirty="0">
                <a:solidFill>
                  <a:srgbClr val="0070C0"/>
                </a:solidFill>
                <a:latin typeface="Times New Roman" panose="02020603050405020304" pitchFamily="18" charset="0"/>
                <a:cs typeface="Times New Roman" panose="02020603050405020304" pitchFamily="18" charset="0"/>
              </a:rPr>
              <a:t>Engineering</a:t>
            </a:r>
          </a:p>
          <a:p>
            <a:pPr algn="l"/>
            <a:endParaRPr lang="en-US" dirty="0">
              <a:solidFill>
                <a:srgbClr val="FFFFFF">
                  <a:alpha val="70000"/>
                </a:srgbClr>
              </a:solidFill>
            </a:endParaRPr>
          </a:p>
        </p:txBody>
      </p:sp>
      <p:sp>
        <p:nvSpPr>
          <p:cNvPr id="14" name="TextBox 2"/>
          <p:cNvSpPr txBox="1">
            <a:spLocks/>
          </p:cNvSpPr>
          <p:nvPr/>
        </p:nvSpPr>
        <p:spPr>
          <a:xfrm>
            <a:off x="1938926" y="195914"/>
            <a:ext cx="8596312" cy="830997"/>
          </a:xfrm>
          <a:prstGeom prst="rect">
            <a:avLst/>
          </a:prstGeom>
          <a:noFill/>
        </p:spPr>
        <p:txBody>
          <a:bodyPr wrap="square"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defTabSz="914400">
              <a:spcBef>
                <a:spcPts val="0"/>
              </a:spcBef>
            </a:pPr>
            <a:r>
              <a:rPr lang="en-IN" sz="2400" b="1" dirty="0" smtClean="0">
                <a:solidFill>
                  <a:schemeClr val="tx1">
                    <a:lumMod val="95000"/>
                  </a:schemeClr>
                </a:solidFill>
                <a:latin typeface="Times New Roman" panose="02020603050405020304" pitchFamily="18" charset="0"/>
                <a:ea typeface="+mn-ea"/>
                <a:cs typeface="Times New Roman" panose="02020603050405020304" pitchFamily="18" charset="0"/>
              </a:rPr>
              <a:t>VISVESVARAYA TECHNOLOGICAL UNIVERSITY</a:t>
            </a:r>
          </a:p>
          <a:p>
            <a:pPr algn="ctr" defTabSz="914400">
              <a:spcBef>
                <a:spcPts val="0"/>
              </a:spcBef>
            </a:pPr>
            <a:r>
              <a:rPr lang="en-IN" sz="2400" b="1" dirty="0" smtClean="0">
                <a:solidFill>
                  <a:schemeClr val="tx1">
                    <a:lumMod val="95000"/>
                  </a:schemeClr>
                </a:solidFill>
                <a:latin typeface="Times New Roman" panose="02020603050405020304" pitchFamily="18" charset="0"/>
                <a:ea typeface="+mn-ea"/>
                <a:cs typeface="Times New Roman" panose="02020603050405020304" pitchFamily="18" charset="0"/>
              </a:rPr>
              <a:t> BELAGAVI-590018</a:t>
            </a:r>
            <a:endParaRPr lang="en-IN" sz="2400" b="1" dirty="0">
              <a:solidFill>
                <a:schemeClr val="tx1">
                  <a:lumMod val="95000"/>
                </a:schemeClr>
              </a:solidFill>
              <a:latin typeface="Times New Roman" panose="02020603050405020304" pitchFamily="18" charset="0"/>
              <a:ea typeface="+mn-ea"/>
              <a:cs typeface="Times New Roman" panose="02020603050405020304" pitchFamily="18" charset="0"/>
            </a:endParaRPr>
          </a:p>
        </p:txBody>
      </p:sp>
      <p:pic>
        <p:nvPicPr>
          <p:cNvPr id="15" name="Picture 14"/>
          <p:cNvPicPr>
            <a:picLocks/>
          </p:cNvPicPr>
          <p:nvPr/>
        </p:nvPicPr>
        <p:blipFill>
          <a:blip r:embed="rId3"/>
          <a:stretch>
            <a:fillRect/>
          </a:stretch>
        </p:blipFill>
        <p:spPr>
          <a:xfrm>
            <a:off x="5654119" y="1026911"/>
            <a:ext cx="876300" cy="1104900"/>
          </a:xfrm>
          <a:prstGeom prst="rect">
            <a:avLst/>
          </a:prstGeom>
        </p:spPr>
      </p:pic>
      <p:sp>
        <p:nvSpPr>
          <p:cNvPr id="16" name="TextBox 6"/>
          <p:cNvSpPr txBox="1">
            <a:spLocks/>
          </p:cNvSpPr>
          <p:nvPr/>
        </p:nvSpPr>
        <p:spPr>
          <a:xfrm>
            <a:off x="2105274" y="2147553"/>
            <a:ext cx="8263617" cy="928716"/>
          </a:xfrm>
          <a:prstGeom prst="rect">
            <a:avLst/>
          </a:prstGeom>
          <a:noFill/>
        </p:spPr>
        <p:txBody>
          <a:bodyPr wrap="square">
            <a:sp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15240" marR="82550" indent="-6350" algn="ctr" defTabSz="914400">
              <a:lnSpc>
                <a:spcPct val="107000"/>
              </a:lnSpc>
              <a:spcAft>
                <a:spcPts val="935"/>
              </a:spcAft>
              <a:buFont typeface="Wingdings 3" charset="2"/>
              <a:buNone/>
            </a:pPr>
            <a:r>
              <a:rPr lang="en-IN" b="1" dirty="0" smtClean="0">
                <a:solidFill>
                  <a:srgbClr val="0070C0"/>
                </a:solidFill>
                <a:latin typeface="Times New Roman" panose="02020603050405020304" pitchFamily="18" charset="0"/>
                <a:ea typeface="Times New Roman" panose="02020603050405020304" pitchFamily="18" charset="0"/>
              </a:rPr>
              <a:t>S.J.P.N TRUST'S</a:t>
            </a:r>
          </a:p>
          <a:p>
            <a:pPr marL="15240" marR="82550" indent="-6350" algn="ctr" defTabSz="914400">
              <a:lnSpc>
                <a:spcPct val="107000"/>
              </a:lnSpc>
              <a:spcAft>
                <a:spcPts val="935"/>
              </a:spcAft>
              <a:buFont typeface="Wingdings 3" charset="2"/>
              <a:buNone/>
            </a:pPr>
            <a:r>
              <a:rPr lang="en-IN" b="1" kern="0" dirty="0" smtClean="0">
                <a:solidFill>
                  <a:schemeClr val="tx1">
                    <a:lumMod val="95000"/>
                  </a:schemeClr>
                </a:solidFill>
                <a:latin typeface="Times New Roman" panose="02020603050405020304" pitchFamily="18" charset="0"/>
                <a:ea typeface="Times New Roman" panose="02020603050405020304" pitchFamily="18" charset="0"/>
              </a:rPr>
              <a:t>HIRASUGAR INSTITUTE OF TECHNOLOGY,NIDASOSHI-591236</a:t>
            </a:r>
            <a:endParaRPr lang="en-IN" b="1" kern="0" dirty="0">
              <a:solidFill>
                <a:schemeClr val="tx1">
                  <a:lumMod val="95000"/>
                </a:schemeClr>
              </a:solidFill>
              <a:latin typeface="Times New Roman" panose="02020603050405020304" pitchFamily="18" charset="0"/>
              <a:ea typeface="Times New Roman" panose="02020603050405020304" pitchFamily="18" charset="0"/>
            </a:endParaRPr>
          </a:p>
        </p:txBody>
      </p:sp>
      <p:pic>
        <p:nvPicPr>
          <p:cNvPr id="17" name="Picture 5"/>
          <p:cNvPicPr>
            <a:picLocks noChangeAspect="1"/>
          </p:cNvPicPr>
          <p:nvPr/>
        </p:nvPicPr>
        <p:blipFill>
          <a:blip r:embed="rId4"/>
          <a:stretch>
            <a:fillRect/>
          </a:stretch>
        </p:blipFill>
        <p:spPr>
          <a:xfrm>
            <a:off x="5469724" y="3076269"/>
            <a:ext cx="1245089" cy="1139681"/>
          </a:xfrm>
          <a:prstGeom prst="rect">
            <a:avLst/>
          </a:prstGeom>
        </p:spPr>
      </p:pic>
    </p:spTree>
    <p:extLst>
      <p:ext uri="{BB962C8B-B14F-4D97-AF65-F5344CB8AC3E}">
        <p14:creationId xmlns="" xmlns:p14="http://schemas.microsoft.com/office/powerpoint/2010/main" val="18172413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shot (131).png"/>
          <p:cNvPicPr>
            <a:picLocks noGrp="1"/>
          </p:cNvPicPr>
          <p:nvPr>
            <p:ph sz="half" idx="1"/>
          </p:nvPr>
        </p:nvPicPr>
        <p:blipFill>
          <a:blip r:embed="rId2"/>
          <a:stretch>
            <a:fillRect/>
          </a:stretch>
        </p:blipFill>
        <p:spPr>
          <a:xfrm>
            <a:off x="6069541" y="1846053"/>
            <a:ext cx="5377712" cy="3778370"/>
          </a:xfrm>
          <a:prstGeom prst="rect">
            <a:avLst/>
          </a:prstGeom>
        </p:spPr>
      </p:pic>
      <p:pic>
        <p:nvPicPr>
          <p:cNvPr id="6" name="Content Placeholder 5" descr="Screenshot (130).png"/>
          <p:cNvPicPr>
            <a:picLocks noGrp="1"/>
          </p:cNvPicPr>
          <p:nvPr>
            <p:ph sz="half" idx="2"/>
          </p:nvPr>
        </p:nvPicPr>
        <p:blipFill>
          <a:blip r:embed="rId3"/>
          <a:stretch>
            <a:fillRect/>
          </a:stretch>
        </p:blipFill>
        <p:spPr>
          <a:xfrm>
            <a:off x="318995" y="1802921"/>
            <a:ext cx="5282118" cy="3856007"/>
          </a:xfrm>
          <a:prstGeom prst="rect">
            <a:avLst/>
          </a:prstGeom>
        </p:spPr>
      </p:pic>
    </p:spTree>
    <p:extLst>
      <p:ext uri="{BB962C8B-B14F-4D97-AF65-F5344CB8AC3E}">
        <p14:creationId xmlns="" xmlns:p14="http://schemas.microsoft.com/office/powerpoint/2010/main" val="38935435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shot (133).png"/>
          <p:cNvPicPr>
            <a:picLocks noGrp="1"/>
          </p:cNvPicPr>
          <p:nvPr>
            <p:ph sz="half" idx="1"/>
          </p:nvPr>
        </p:nvPicPr>
        <p:blipFill>
          <a:blip r:embed="rId2"/>
          <a:stretch>
            <a:fillRect/>
          </a:stretch>
        </p:blipFill>
        <p:spPr>
          <a:xfrm>
            <a:off x="396816" y="1777040"/>
            <a:ext cx="5182824" cy="3769743"/>
          </a:xfrm>
          <a:prstGeom prst="rect">
            <a:avLst/>
          </a:prstGeom>
        </p:spPr>
      </p:pic>
      <p:pic>
        <p:nvPicPr>
          <p:cNvPr id="6" name="Content Placeholder 5" descr="Screenshot (132).png"/>
          <p:cNvPicPr>
            <a:picLocks noGrp="1"/>
          </p:cNvPicPr>
          <p:nvPr>
            <p:ph sz="half" idx="2"/>
          </p:nvPr>
        </p:nvPicPr>
        <p:blipFill>
          <a:blip r:embed="rId3"/>
          <a:stretch>
            <a:fillRect/>
          </a:stretch>
        </p:blipFill>
        <p:spPr>
          <a:xfrm>
            <a:off x="5838562" y="1794295"/>
            <a:ext cx="5272260" cy="3752490"/>
          </a:xfrm>
          <a:prstGeom prst="rect">
            <a:avLst/>
          </a:prstGeom>
        </p:spPr>
      </p:pic>
    </p:spTree>
    <p:extLst>
      <p:ext uri="{BB962C8B-B14F-4D97-AF65-F5344CB8AC3E}">
        <p14:creationId xmlns="" xmlns:p14="http://schemas.microsoft.com/office/powerpoint/2010/main" val="17393843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08853" y="1477579"/>
            <a:ext cx="3589867" cy="783771"/>
          </a:xfrm>
        </p:spPr>
        <p:txBody>
          <a:bodyPr>
            <a:normAutofit/>
          </a:bodyPr>
          <a:lstStyle/>
          <a:p>
            <a:r>
              <a:rPr lang="en-US" sz="4000" b="1" dirty="0" smtClean="0">
                <a:latin typeface="Times New Roman" panose="02020603050405020304" pitchFamily="18" charset="0"/>
                <a:cs typeface="Times New Roman" panose="02020603050405020304" pitchFamily="18" charset="0"/>
              </a:rPr>
              <a:t>Applications</a:t>
            </a:r>
            <a:endParaRPr lang="en-IN" sz="4000" b="1" dirty="0">
              <a:latin typeface="Times New Roman" panose="02020603050405020304" pitchFamily="18" charset="0"/>
              <a:cs typeface="Times New Roman" panose="02020603050405020304" pitchFamily="18" charset="0"/>
            </a:endParaRPr>
          </a:p>
        </p:txBody>
      </p:sp>
      <p:sp>
        <p:nvSpPr>
          <p:cNvPr id="7" name="Rectangle 1"/>
          <p:cNvSpPr>
            <a:spLocks noGrp="1" noChangeArrowheads="1"/>
          </p:cNvSpPr>
          <p:nvPr>
            <p:ph idx="1"/>
          </p:nvPr>
        </p:nvSpPr>
        <p:spPr bwMode="auto">
          <a:xfrm>
            <a:off x="1331443" y="2261350"/>
            <a:ext cx="7717729" cy="31393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defTabSz="914400" eaLnBrk="0" fontAlgn="base" hangingPunct="0">
              <a:spcBef>
                <a:spcPct val="0"/>
              </a:spcBef>
              <a:spcAft>
                <a:spcPct val="0"/>
              </a:spcAft>
              <a:buClrTx/>
              <a:buSzTx/>
              <a:buFont typeface="Wingdings" panose="05000000000000000000" pitchFamily="2" charset="2"/>
              <a:buChar char="Ø"/>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Educational Tool: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Helps students and learners understand sorting algorithms.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Provides a visual and interactive learning experience.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ClrTx/>
              <a:buSzTx/>
              <a:buFont typeface="Wingdings" panose="05000000000000000000" pitchFamily="2" charset="2"/>
              <a:buChar char="Ø"/>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Demonstration Tool: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Useful for presentations and demonstrations in academic settings.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ClrTx/>
              <a:buSzTx/>
              <a:buFont typeface="Wingdings" panose="05000000000000000000" pitchFamily="2" charset="2"/>
              <a:buChar char="Ø"/>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Allows developers or users to visually analyze.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286328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447349" y="1033720"/>
            <a:ext cx="3408282" cy="1673157"/>
          </a:xfrm>
          <a:noFill/>
        </p:spPr>
        <p:txBody>
          <a:bodyPr/>
          <a:lstStyle/>
          <a:p>
            <a:r>
              <a:rPr lang="en-US" b="1" dirty="0" smtClean="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2" name="Text Placeholder 1"/>
          <p:cNvSpPr>
            <a:spLocks noGrp="1" noChangeArrowheads="1"/>
          </p:cNvSpPr>
          <p:nvPr>
            <p:ph type="body" idx="1"/>
          </p:nvPr>
        </p:nvSpPr>
        <p:spPr bwMode="auto">
          <a:xfrm>
            <a:off x="1627357" y="2642974"/>
            <a:ext cx="7946791" cy="1600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Dynamic</a:t>
            </a:r>
            <a:r>
              <a:rPr kumimoji="0" lang="en-US" altLang="en-US" sz="2000"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Sorting Algorithm Visualizer is an effective tool for understanding the mechanics of various sorting algorithms. It combines the power of visualization with interactive user controls. Enhances learning and teaching experiences in computer science education. </a:t>
            </a:r>
          </a:p>
        </p:txBody>
      </p:sp>
    </p:spTree>
    <p:extLst>
      <p:ext uri="{BB962C8B-B14F-4D97-AF65-F5344CB8AC3E}">
        <p14:creationId xmlns="" xmlns:p14="http://schemas.microsoft.com/office/powerpoint/2010/main" val="13136286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207" y="694883"/>
            <a:ext cx="3525014" cy="1374843"/>
          </a:xfrm>
        </p:spPr>
        <p:txBody>
          <a:bodyPr/>
          <a:lstStyle/>
          <a:p>
            <a:r>
              <a:rPr lang="en-US" b="1" dirty="0" smtClean="0">
                <a:latin typeface="Times New Roman" panose="02020603050405020304" pitchFamily="18" charset="0"/>
                <a:cs typeface="Times New Roman" panose="02020603050405020304" pitchFamily="18" charset="0"/>
              </a:rPr>
              <a:t>Future Steps</a:t>
            </a:r>
            <a:endParaRPr lang="en-IN" b="1"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type="body" idx="1"/>
          </p:nvPr>
        </p:nvSpPr>
        <p:spPr bwMode="auto">
          <a:xfrm>
            <a:off x="1042063" y="1871943"/>
            <a:ext cx="9460220" cy="46782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Expansion of Algorithms:</a:t>
            </a:r>
            <a:endParaRPr kumimoji="0" lang="en-US" altLang="en-US" sz="20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Include additional sorting algorithms like Quick Sort, Merge</a:t>
            </a:r>
            <a:r>
              <a:rPr kumimoji="0" lang="en-US" altLang="en-US" sz="2000" b="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lang="en-US" altLang="en-US" sz="2000" dirty="0" smtClean="0">
                <a:solidFill>
                  <a:schemeClr val="tx1"/>
                </a:solidFill>
                <a:latin typeface="Times New Roman" panose="02020603050405020304" pitchFamily="18" charset="0"/>
                <a:cs typeface="Times New Roman" panose="02020603050405020304" pitchFamily="18" charset="0"/>
              </a:rPr>
              <a:t>Sort </a:t>
            </a:r>
            <a:r>
              <a:rPr kumimoji="0" lang="en-US" altLang="en-US" sz="20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etc.</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Enhanced Visualization:</a:t>
            </a:r>
            <a:endParaRPr kumimoji="0" lang="en-US" altLang="en-US" sz="20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Add more sophisticated graphical elements and animations.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User Interface Improvements:</a:t>
            </a:r>
            <a:endParaRPr kumimoji="0" lang="en-US" altLang="en-US" sz="20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Develop a more intuitive and user-friendly interface.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Performance Optimization:</a:t>
            </a:r>
            <a:endParaRPr kumimoji="0" lang="en-US" altLang="en-US" sz="20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Optimize the sorting algorithms for better performance with larger datasets.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Cross-Platform Support:</a:t>
            </a:r>
            <a:endParaRPr kumimoji="0" lang="en-US" altLang="en-US" sz="20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Ensure compatibility with different operating systems and devices.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14156497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51324" y="3054884"/>
            <a:ext cx="3813865" cy="1015663"/>
          </a:xfrm>
          <a:prstGeom prst="rect">
            <a:avLst/>
          </a:prstGeom>
          <a:noFill/>
        </p:spPr>
        <p:txBody>
          <a:bodyPr wrap="none" lIns="91440" tIns="45720" rIns="91440" bIns="45720">
            <a:spAutoFit/>
          </a:bodyPr>
          <a:lstStyle/>
          <a:p>
            <a:pPr algn="ctr"/>
            <a:r>
              <a:rPr lang="en-US" sz="60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Thank You</a:t>
            </a:r>
            <a:endParaRPr lang="en-US" sz="60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1954303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1" name="Rectangle 30">
            <a:extLst>
              <a:ext uri="{FF2B5EF4-FFF2-40B4-BE49-F238E27FC236}">
                <a16:creationId xmlns="" xmlns:a16="http://schemas.microsoft.com/office/drawing/2014/main" id="{9179DE42-5613-4B35-A1E6-6CCBAA13C7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rebuchet MS" panose="020B0603020202020204"/>
              <a:ea typeface="+mn-ea"/>
              <a:cs typeface="+mn-cs"/>
            </a:endParaRPr>
          </a:p>
        </p:txBody>
      </p:sp>
      <p:cxnSp>
        <p:nvCxnSpPr>
          <p:cNvPr id="33" name="Straight Connector 32">
            <a:extLst>
              <a:ext uri="{FF2B5EF4-FFF2-40B4-BE49-F238E27FC236}">
                <a16:creationId xmlns="" xmlns:a16="http://schemas.microsoft.com/office/drawing/2014/main" id="{EB898B32-3891-4C3A-8F58-C5969D2E903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 xmlns:a16="http://schemas.microsoft.com/office/drawing/2014/main" id="{4AE4806D-B8F9-4679-A68A-9BD21C01A30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7" name="Rectangle 23">
            <a:extLst>
              <a:ext uri="{FF2B5EF4-FFF2-40B4-BE49-F238E27FC236}">
                <a16:creationId xmlns="" xmlns:a16="http://schemas.microsoft.com/office/drawing/2014/main" id="{52FB45E9-914E-4471-AC87-E475CD5176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5">
            <a:extLst>
              <a:ext uri="{FF2B5EF4-FFF2-40B4-BE49-F238E27FC236}">
                <a16:creationId xmlns="" xmlns:a16="http://schemas.microsoft.com/office/drawing/2014/main" id="{C310626D-5743-49D4-8F7D-88C4F8F057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 xmlns:a16="http://schemas.microsoft.com/office/drawing/2014/main" id="{3C195FC1-B568-4C72-9902-34CB35DDD7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7">
            <a:extLst>
              <a:ext uri="{FF2B5EF4-FFF2-40B4-BE49-F238E27FC236}">
                <a16:creationId xmlns="" xmlns:a16="http://schemas.microsoft.com/office/drawing/2014/main" id="{EF2BDF77-362C-43F0-8CBB-A969EC2AE0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 xmlns:a16="http://schemas.microsoft.com/office/drawing/2014/main" id="{4BE96B01-3929-432D-B8C2-ADBCB74C2EF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Freeform: Shape 46">
            <a:extLst>
              <a:ext uri="{FF2B5EF4-FFF2-40B4-BE49-F238E27FC236}">
                <a16:creationId xmlns="" xmlns:a16="http://schemas.microsoft.com/office/drawing/2014/main" id="{2A6FCDE6-CDE2-4C51-B18E-A95CFB67971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rebuchet MS" panose="020B0603020202020204"/>
              <a:ea typeface="+mn-ea"/>
              <a:cs typeface="+mn-cs"/>
            </a:endParaRPr>
          </a:p>
        </p:txBody>
      </p:sp>
      <p:sp>
        <p:nvSpPr>
          <p:cNvPr id="2" name="Title 1">
            <a:extLst>
              <a:ext uri="{FF2B5EF4-FFF2-40B4-BE49-F238E27FC236}">
                <a16:creationId xmlns="" xmlns:a16="http://schemas.microsoft.com/office/drawing/2014/main" id="{042C1D04-249B-46E2-9FAF-8DF29CC445DB}"/>
              </a:ext>
            </a:extLst>
          </p:cNvPr>
          <p:cNvSpPr>
            <a:spLocks noGrp="1"/>
          </p:cNvSpPr>
          <p:nvPr>
            <p:ph type="ctrTitle"/>
          </p:nvPr>
        </p:nvSpPr>
        <p:spPr>
          <a:xfrm>
            <a:off x="3222634" y="650848"/>
            <a:ext cx="6960759" cy="1049521"/>
          </a:xfrm>
        </p:spPr>
        <p:txBody>
          <a:bodyPr>
            <a:normAutofit/>
          </a:bodyPr>
          <a:lstStyle/>
          <a:p>
            <a:pPr algn="l"/>
            <a:r>
              <a:rPr lang="en-US" sz="6000" b="1" dirty="0" smtClean="0">
                <a:solidFill>
                  <a:srgbClr val="FFFFFF"/>
                </a:solidFill>
                <a:latin typeface="Times New Roman" panose="02020603050405020304" pitchFamily="18" charset="0"/>
                <a:cs typeface="Times New Roman" panose="02020603050405020304" pitchFamily="18" charset="0"/>
              </a:rPr>
              <a:t>Table of Content</a:t>
            </a:r>
            <a:endParaRPr lang="en-US" sz="6000" b="1" dirty="0">
              <a:solidFill>
                <a:srgbClr val="FFFFFF"/>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 xmlns:a16="http://schemas.microsoft.com/office/drawing/2014/main" id="{728B1921-F533-4F9E-8BF6-80EC4D451D77}"/>
              </a:ext>
            </a:extLst>
          </p:cNvPr>
          <p:cNvSpPr>
            <a:spLocks noGrp="1"/>
          </p:cNvSpPr>
          <p:nvPr>
            <p:ph type="subTitle" idx="1"/>
          </p:nvPr>
        </p:nvSpPr>
        <p:spPr>
          <a:xfrm>
            <a:off x="3357533" y="2107910"/>
            <a:ext cx="6112077" cy="3879326"/>
          </a:xfrm>
        </p:spPr>
        <p:txBody>
          <a:bodyPr>
            <a:normAutofit/>
          </a:bodyPr>
          <a:lstStyle/>
          <a:p>
            <a:pPr marL="342900" indent="-342900" algn="l">
              <a:buClr>
                <a:schemeClr val="tx1"/>
              </a:buClr>
              <a:buFont typeface="+mj-lt"/>
              <a:buAutoNum type="arabicPeriod"/>
            </a:pPr>
            <a:r>
              <a:rPr lang="en-US" sz="2000" dirty="0" smtClean="0">
                <a:solidFill>
                  <a:schemeClr val="tx1">
                    <a:alpha val="70000"/>
                  </a:schemeClr>
                </a:solidFill>
                <a:latin typeface="Times New Roman" panose="02020603050405020304" pitchFamily="18" charset="0"/>
                <a:cs typeface="Times New Roman" panose="02020603050405020304" pitchFamily="18" charset="0"/>
              </a:rPr>
              <a:t>Introduction</a:t>
            </a:r>
          </a:p>
          <a:p>
            <a:pPr marL="342900" indent="-342900" algn="l">
              <a:buClr>
                <a:schemeClr val="tx1"/>
              </a:buClr>
              <a:buFont typeface="+mj-lt"/>
              <a:buAutoNum type="arabicPeriod"/>
            </a:pPr>
            <a:r>
              <a:rPr lang="en-US" sz="2000" dirty="0" smtClean="0">
                <a:solidFill>
                  <a:schemeClr val="tx1">
                    <a:alpha val="70000"/>
                  </a:schemeClr>
                </a:solidFill>
                <a:latin typeface="Times New Roman" panose="02020603050405020304" pitchFamily="18" charset="0"/>
                <a:cs typeface="Times New Roman" panose="02020603050405020304" pitchFamily="18" charset="0"/>
              </a:rPr>
              <a:t>Proposed System</a:t>
            </a:r>
          </a:p>
          <a:p>
            <a:pPr marL="342900" indent="-342900" algn="l">
              <a:buClr>
                <a:schemeClr val="tx1"/>
              </a:buClr>
              <a:buFont typeface="+mj-lt"/>
              <a:buAutoNum type="arabicPeriod"/>
            </a:pPr>
            <a:r>
              <a:rPr lang="en-US" sz="2000" dirty="0" smtClean="0">
                <a:solidFill>
                  <a:schemeClr val="tx1">
                    <a:alpha val="70000"/>
                  </a:schemeClr>
                </a:solidFill>
                <a:latin typeface="Times New Roman" panose="02020603050405020304" pitchFamily="18" charset="0"/>
                <a:cs typeface="Times New Roman" panose="02020603050405020304" pitchFamily="18" charset="0"/>
              </a:rPr>
              <a:t>Description of Application </a:t>
            </a:r>
          </a:p>
          <a:p>
            <a:pPr marL="342900" indent="-342900" algn="l">
              <a:buClr>
                <a:schemeClr val="tx1"/>
              </a:buClr>
              <a:buFont typeface="+mj-lt"/>
              <a:buAutoNum type="arabicPeriod"/>
            </a:pPr>
            <a:r>
              <a:rPr lang="en-US" sz="2000" dirty="0" smtClean="0">
                <a:solidFill>
                  <a:schemeClr val="tx1">
                    <a:alpha val="70000"/>
                  </a:schemeClr>
                </a:solidFill>
                <a:latin typeface="Times New Roman" panose="02020603050405020304" pitchFamily="18" charset="0"/>
                <a:cs typeface="Times New Roman" panose="02020603050405020304" pitchFamily="18" charset="0"/>
              </a:rPr>
              <a:t>System Requirements</a:t>
            </a:r>
          </a:p>
          <a:p>
            <a:pPr marL="342900" indent="-342900" algn="l">
              <a:buClr>
                <a:schemeClr val="tx1"/>
              </a:buClr>
              <a:buFont typeface="+mj-lt"/>
              <a:buAutoNum type="arabicPeriod"/>
            </a:pPr>
            <a:r>
              <a:rPr lang="en-US" sz="2000" dirty="0" smtClean="0">
                <a:solidFill>
                  <a:schemeClr val="tx1">
                    <a:alpha val="70000"/>
                  </a:schemeClr>
                </a:solidFill>
                <a:latin typeface="Times New Roman" panose="02020603050405020304" pitchFamily="18" charset="0"/>
                <a:cs typeface="Times New Roman" panose="02020603050405020304" pitchFamily="18" charset="0"/>
              </a:rPr>
              <a:t>System Design</a:t>
            </a:r>
          </a:p>
          <a:p>
            <a:pPr marL="342900" indent="-342900" algn="l">
              <a:buClr>
                <a:schemeClr val="tx1"/>
              </a:buClr>
              <a:buFont typeface="+mj-lt"/>
              <a:buAutoNum type="arabicPeriod"/>
            </a:pPr>
            <a:r>
              <a:rPr lang="en-US" sz="2000" dirty="0" smtClean="0">
                <a:solidFill>
                  <a:schemeClr val="tx1">
                    <a:alpha val="70000"/>
                  </a:schemeClr>
                </a:solidFill>
                <a:latin typeface="Times New Roman" panose="02020603050405020304" pitchFamily="18" charset="0"/>
                <a:cs typeface="Times New Roman" panose="02020603050405020304" pitchFamily="18" charset="0"/>
              </a:rPr>
              <a:t>Module Diagram</a:t>
            </a:r>
          </a:p>
          <a:p>
            <a:pPr marL="342900" indent="-342900" algn="l">
              <a:buClr>
                <a:schemeClr val="tx1"/>
              </a:buClr>
              <a:buFont typeface="+mj-lt"/>
              <a:buAutoNum type="arabicPeriod"/>
            </a:pPr>
            <a:r>
              <a:rPr lang="en-US" sz="2000" dirty="0" smtClean="0">
                <a:solidFill>
                  <a:schemeClr val="tx1">
                    <a:alpha val="70000"/>
                  </a:schemeClr>
                </a:solidFill>
                <a:latin typeface="Times New Roman" panose="02020603050405020304" pitchFamily="18" charset="0"/>
                <a:cs typeface="Times New Roman" panose="02020603050405020304" pitchFamily="18" charset="0"/>
              </a:rPr>
              <a:t>Snapshots</a:t>
            </a:r>
          </a:p>
          <a:p>
            <a:pPr marL="342900" indent="-342900" algn="l">
              <a:buClr>
                <a:schemeClr val="tx1"/>
              </a:buClr>
              <a:buFont typeface="+mj-lt"/>
              <a:buAutoNum type="arabicPeriod"/>
            </a:pPr>
            <a:r>
              <a:rPr lang="en-US" sz="2000" dirty="0" smtClean="0">
                <a:solidFill>
                  <a:schemeClr val="tx1">
                    <a:alpha val="70000"/>
                  </a:schemeClr>
                </a:solidFill>
                <a:latin typeface="Times New Roman" panose="02020603050405020304" pitchFamily="18" charset="0"/>
                <a:cs typeface="Times New Roman" panose="02020603050405020304" pitchFamily="18" charset="0"/>
              </a:rPr>
              <a:t>Applications</a:t>
            </a:r>
          </a:p>
          <a:p>
            <a:pPr marL="342900" indent="-342900" algn="l">
              <a:buClr>
                <a:schemeClr val="tx1"/>
              </a:buClr>
              <a:buFont typeface="+mj-lt"/>
              <a:buAutoNum type="arabicPeriod"/>
            </a:pPr>
            <a:r>
              <a:rPr lang="en-US" sz="2000" dirty="0" smtClean="0">
                <a:solidFill>
                  <a:schemeClr val="tx1">
                    <a:alpha val="70000"/>
                  </a:schemeClr>
                </a:solidFill>
                <a:latin typeface="Times New Roman" panose="02020603050405020304" pitchFamily="18" charset="0"/>
                <a:cs typeface="Times New Roman" panose="02020603050405020304" pitchFamily="18" charset="0"/>
              </a:rPr>
              <a:t>Conclusion and future steps</a:t>
            </a:r>
            <a:endParaRPr lang="en-US" sz="2000" dirty="0">
              <a:solidFill>
                <a:schemeClr val="tx1">
                  <a:alpha val="70000"/>
                </a:schemeClr>
              </a:solidFill>
              <a:latin typeface="Times New Roman" panose="02020603050405020304" pitchFamily="18" charset="0"/>
              <a:cs typeface="Times New Roman" panose="02020603050405020304" pitchFamily="18" charset="0"/>
            </a:endParaRPr>
          </a:p>
          <a:p>
            <a:pPr algn="l"/>
            <a:endParaRPr lang="en-US" dirty="0">
              <a:solidFill>
                <a:srgbClr val="FFFFFF">
                  <a:alpha val="70000"/>
                </a:srgbClr>
              </a:solidFill>
            </a:endParaRPr>
          </a:p>
        </p:txBody>
      </p:sp>
    </p:spTree>
    <p:extLst>
      <p:ext uri="{BB962C8B-B14F-4D97-AF65-F5344CB8AC3E}">
        <p14:creationId xmlns="" xmlns:p14="http://schemas.microsoft.com/office/powerpoint/2010/main" val="26740330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7725" y="1715279"/>
            <a:ext cx="8596668" cy="1320800"/>
          </a:xfrm>
        </p:spPr>
        <p:txBody>
          <a:bodyPr>
            <a:normAutofit/>
          </a:bodyPr>
          <a:lstStyle/>
          <a:p>
            <a:r>
              <a:rPr lang="en-US" sz="4400" b="1" dirty="0">
                <a:solidFill>
                  <a:schemeClr val="accent1">
                    <a:lumMod val="75000"/>
                  </a:schemeClr>
                </a:solidFill>
                <a:latin typeface="Times New Roman" panose="02020603050405020304" pitchFamily="18" charset="0"/>
                <a:cs typeface="Times New Roman" panose="02020603050405020304" pitchFamily="18" charset="0"/>
              </a:rPr>
              <a:t>Introduction</a:t>
            </a:r>
            <a:endParaRPr lang="en-IN" sz="44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87260" y="3131389"/>
            <a:ext cx="8572828" cy="1716656"/>
          </a:xfrm>
        </p:spPr>
        <p:txBody>
          <a:bodyPr>
            <a:normAutofit/>
          </a:bodyPr>
          <a:lstStyle/>
          <a:p>
            <a:pPr marL="0" indent="0" algn="just">
              <a:buNone/>
            </a:pPr>
            <a:r>
              <a:rPr lang="en-US" sz="2000" smtClean="0">
                <a:solidFill>
                  <a:schemeClr val="tx1">
                    <a:alpha val="70000"/>
                  </a:schemeClr>
                </a:solidFill>
                <a:latin typeface="Times New Roman" pitchFamily="18" charset="0"/>
                <a:cs typeface="Times New Roman" pitchFamily="18" charset="0"/>
              </a:rPr>
              <a:t>Let </a:t>
            </a:r>
            <a:r>
              <a:rPr lang="en-US" sz="2000" dirty="0" smtClean="0">
                <a:solidFill>
                  <a:schemeClr val="tx1">
                    <a:alpha val="70000"/>
                  </a:schemeClr>
                </a:solidFill>
                <a:latin typeface="Times New Roman" pitchFamily="18" charset="0"/>
                <a:cs typeface="Times New Roman" pitchFamily="18" charset="0"/>
              </a:rPr>
              <a:t>me introduce the Project which is </a:t>
            </a:r>
            <a:r>
              <a:rPr lang="en-US" sz="2000" dirty="0" smtClean="0">
                <a:latin typeface="Times New Roman" pitchFamily="18" charset="0"/>
                <a:cs typeface="Times New Roman" pitchFamily="18" charset="0"/>
              </a:rPr>
              <a:t> Sorting Algorithm </a:t>
            </a:r>
            <a:r>
              <a:rPr lang="en-US" sz="2000" dirty="0" err="1" smtClean="0">
                <a:latin typeface="Times New Roman" pitchFamily="18" charset="0"/>
                <a:cs typeface="Times New Roman" pitchFamily="18" charset="0"/>
              </a:rPr>
              <a:t>Visualizer</a:t>
            </a:r>
            <a:r>
              <a:rPr lang="en-US" sz="2000" dirty="0" smtClean="0">
                <a:latin typeface="Times New Roman" pitchFamily="18" charset="0"/>
                <a:cs typeface="Times New Roman" pitchFamily="18" charset="0"/>
              </a:rPr>
              <a:t> is an educational tool designed to help users understand the inner workings of various sorting algorithms. By providing a dynamic and interactive way to see how sorting algorithms operate, this project aims to make complex concepts more accessible and engaging.</a:t>
            </a:r>
            <a:endParaRPr lang="en-US" sz="2000" dirty="0" smtClean="0">
              <a:solidFill>
                <a:schemeClr val="tx1">
                  <a:alpha val="70000"/>
                </a:schemeClr>
              </a:solidFill>
              <a:latin typeface="Times New Roman" pitchFamily="18" charset="0"/>
              <a:cs typeface="Times New Roman" pitchFamily="18" charset="0"/>
            </a:endParaRPr>
          </a:p>
          <a:p>
            <a:pPr algn="just"/>
            <a:endParaRPr lang="en-IN" sz="1200" dirty="0"/>
          </a:p>
        </p:txBody>
      </p:sp>
    </p:spTree>
    <p:extLst>
      <p:ext uri="{BB962C8B-B14F-4D97-AF65-F5344CB8AC3E}">
        <p14:creationId xmlns="" xmlns:p14="http://schemas.microsoft.com/office/powerpoint/2010/main" val="1987947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0448" y="1053952"/>
            <a:ext cx="8596668" cy="1320800"/>
          </a:xfrm>
        </p:spPr>
        <p:txBody>
          <a:bodyPr>
            <a:normAutofit/>
          </a:bodyPr>
          <a:lstStyle/>
          <a:p>
            <a:r>
              <a:rPr lang="en-US" sz="4400" b="1" dirty="0" smtClean="0">
                <a:latin typeface="Times New Roman" panose="02020603050405020304" pitchFamily="18" charset="0"/>
                <a:cs typeface="Times New Roman" panose="02020603050405020304" pitchFamily="18" charset="0"/>
              </a:rPr>
              <a:t>Proposed Systems</a:t>
            </a:r>
            <a:endParaRPr lang="en-IN"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75954" y="2374752"/>
            <a:ext cx="9744891" cy="3477408"/>
          </a:xfrm>
        </p:spPr>
        <p:txBody>
          <a:bodyPr>
            <a:normAutofit/>
          </a:bodyPr>
          <a:lstStyle/>
          <a:p>
            <a:pPr algn="just" defTabSz="914400" eaLnBrk="0" fontAlgn="base" hangingPunct="0">
              <a:spcBef>
                <a:spcPct val="0"/>
              </a:spcBef>
              <a:spcAft>
                <a:spcPct val="0"/>
              </a:spcAft>
              <a:buClrTx/>
              <a:buSzTx/>
              <a:buFont typeface="Wingdings" panose="05000000000000000000" pitchFamily="2" charset="2"/>
              <a:buChar char="Ø"/>
            </a:pPr>
            <a:r>
              <a:rPr lang="en-US" sz="2800" b="1" dirty="0" smtClean="0">
                <a:solidFill>
                  <a:schemeClr val="tx1">
                    <a:lumMod val="95000"/>
                    <a:lumOff val="5000"/>
                  </a:schemeClr>
                </a:solidFill>
                <a:latin typeface="Times New Roman" panose="02020603050405020304" pitchFamily="18" charset="0"/>
                <a:cs typeface="Times New Roman" panose="02020603050405020304" pitchFamily="18" charset="0"/>
              </a:rPr>
              <a:t>System Proposed to User: </a:t>
            </a:r>
          </a:p>
          <a:p>
            <a:pPr marL="0" lvl="0" indent="0" algn="just" defTabSz="914400" eaLnBrk="0" fontAlgn="base" hangingPunct="0">
              <a:spcBef>
                <a:spcPct val="0"/>
              </a:spcBef>
              <a:spcAft>
                <a:spcPct val="0"/>
              </a:spcAft>
              <a:buClrTx/>
              <a:buSzTx/>
              <a:buNone/>
            </a:pPr>
            <a:endParaRPr lang="en-US" sz="2800" b="1"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0" lvl="0" indent="0" algn="just" defTabSz="914400" eaLnBrk="0" fontAlgn="base" hangingPunct="0">
              <a:lnSpc>
                <a:spcPct val="150000"/>
              </a:lnSpc>
              <a:spcBef>
                <a:spcPct val="0"/>
              </a:spcBef>
              <a:spcAft>
                <a:spcPct val="0"/>
              </a:spcAft>
              <a:buClrTx/>
              <a:buSzTx/>
              <a:buFontTx/>
              <a:buChar char="•"/>
            </a:pPr>
            <a:r>
              <a:rPr lang="en-US" altLang="en-US" sz="2000" dirty="0" smtClean="0">
                <a:solidFill>
                  <a:schemeClr val="tx1"/>
                </a:solidFill>
                <a:latin typeface="Times New Roman" panose="02020603050405020304" pitchFamily="18" charset="0"/>
                <a:cs typeface="Times New Roman" panose="02020603050405020304" pitchFamily="18" charset="0"/>
              </a:rPr>
              <a:t>  The </a:t>
            </a:r>
            <a:r>
              <a:rPr lang="en-US" altLang="en-US" sz="2000" dirty="0">
                <a:solidFill>
                  <a:schemeClr val="tx1"/>
                </a:solidFill>
                <a:latin typeface="Times New Roman" panose="02020603050405020304" pitchFamily="18" charset="0"/>
                <a:cs typeface="Times New Roman" panose="02020603050405020304" pitchFamily="18" charset="0"/>
              </a:rPr>
              <a:t>system will visually </a:t>
            </a:r>
            <a:r>
              <a:rPr lang="en-US" altLang="en-US" sz="2000">
                <a:solidFill>
                  <a:schemeClr val="tx1"/>
                </a:solidFill>
                <a:latin typeface="Times New Roman" panose="02020603050405020304" pitchFamily="18" charset="0"/>
                <a:cs typeface="Times New Roman" panose="02020603050405020304" pitchFamily="18" charset="0"/>
              </a:rPr>
              <a:t>represent </a:t>
            </a:r>
            <a:r>
              <a:rPr lang="en-US" altLang="en-US" sz="2000" smtClean="0">
                <a:solidFill>
                  <a:schemeClr val="tx1"/>
                </a:solidFill>
                <a:latin typeface="Times New Roman" panose="02020603050405020304" pitchFamily="18" charset="0"/>
                <a:cs typeface="Times New Roman" panose="02020603050405020304" pitchFamily="18" charset="0"/>
              </a:rPr>
              <a:t>four </a:t>
            </a:r>
            <a:r>
              <a:rPr lang="en-US" altLang="en-US" sz="2000" dirty="0">
                <a:solidFill>
                  <a:schemeClr val="tx1"/>
                </a:solidFill>
                <a:latin typeface="Times New Roman" panose="02020603050405020304" pitchFamily="18" charset="0"/>
                <a:cs typeface="Times New Roman" panose="02020603050405020304" pitchFamily="18" charset="0"/>
              </a:rPr>
              <a:t>sorting algorithms.</a:t>
            </a:r>
          </a:p>
          <a:p>
            <a:pPr marL="0" lvl="0" indent="0" algn="just" defTabSz="914400" eaLnBrk="0" fontAlgn="base" hangingPunct="0">
              <a:lnSpc>
                <a:spcPct val="150000"/>
              </a:lnSpc>
              <a:spcBef>
                <a:spcPct val="0"/>
              </a:spcBef>
              <a:spcAft>
                <a:spcPct val="0"/>
              </a:spcAft>
              <a:buClrTx/>
              <a:buSzTx/>
              <a:buFontTx/>
              <a:buChar char="•"/>
            </a:pPr>
            <a:r>
              <a:rPr lang="en-US" altLang="en-US" sz="2000" dirty="0" smtClean="0">
                <a:solidFill>
                  <a:schemeClr val="tx1"/>
                </a:solidFill>
                <a:latin typeface="Times New Roman" panose="02020603050405020304" pitchFamily="18" charset="0"/>
                <a:cs typeface="Times New Roman" panose="02020603050405020304" pitchFamily="18" charset="0"/>
              </a:rPr>
              <a:t>  Sorting </a:t>
            </a:r>
            <a:r>
              <a:rPr lang="en-US" altLang="en-US" sz="2000" dirty="0">
                <a:solidFill>
                  <a:schemeClr val="tx1"/>
                </a:solidFill>
                <a:latin typeface="Times New Roman" panose="02020603050405020304" pitchFamily="18" charset="0"/>
                <a:cs typeface="Times New Roman" panose="02020603050405020304" pitchFamily="18" charset="0"/>
              </a:rPr>
              <a:t>algorithms included: Bubble Sort, Insertion Sort, Ripple Sort, Selection </a:t>
            </a:r>
            <a:r>
              <a:rPr lang="en-US" altLang="en-US" sz="2000" dirty="0" smtClean="0">
                <a:solidFill>
                  <a:schemeClr val="tx1"/>
                </a:solidFill>
                <a:latin typeface="Times New Roman" panose="02020603050405020304" pitchFamily="18" charset="0"/>
                <a:cs typeface="Times New Roman" panose="02020603050405020304" pitchFamily="18" charset="0"/>
              </a:rPr>
              <a:t>Sort</a:t>
            </a:r>
            <a:r>
              <a:rPr lang="en-US" altLang="en-US" sz="2000" dirty="0">
                <a:solidFill>
                  <a:schemeClr val="tx1"/>
                </a:solidFill>
                <a:latin typeface="Times New Roman" panose="02020603050405020304" pitchFamily="18" charset="0"/>
                <a:cs typeface="Times New Roman" panose="02020603050405020304" pitchFamily="18" charset="0"/>
              </a:rPr>
              <a:t>.</a:t>
            </a:r>
          </a:p>
          <a:p>
            <a:pPr marL="0" lvl="0" indent="0" algn="just" defTabSz="914400" eaLnBrk="0" fontAlgn="base" hangingPunct="0">
              <a:lnSpc>
                <a:spcPct val="150000"/>
              </a:lnSpc>
              <a:spcBef>
                <a:spcPct val="0"/>
              </a:spcBef>
              <a:spcAft>
                <a:spcPct val="0"/>
              </a:spcAft>
              <a:buClrTx/>
              <a:buSzTx/>
              <a:buFontTx/>
              <a:buChar char="•"/>
            </a:pPr>
            <a:r>
              <a:rPr lang="en-US" altLang="en-US" sz="2000" dirty="0" smtClean="0">
                <a:solidFill>
                  <a:schemeClr val="tx1"/>
                </a:solidFill>
                <a:latin typeface="Times New Roman" panose="02020603050405020304" pitchFamily="18" charset="0"/>
                <a:cs typeface="Times New Roman" panose="02020603050405020304" pitchFamily="18" charset="0"/>
              </a:rPr>
              <a:t>  Provide </a:t>
            </a:r>
            <a:r>
              <a:rPr lang="en-US" altLang="en-US" sz="2000" dirty="0">
                <a:solidFill>
                  <a:schemeClr val="tx1"/>
                </a:solidFill>
                <a:latin typeface="Times New Roman" panose="02020603050405020304" pitchFamily="18" charset="0"/>
                <a:cs typeface="Times New Roman" panose="02020603050405020304" pitchFamily="18" charset="0"/>
              </a:rPr>
              <a:t>users with an interactive way to observe and understand sorting techniques.</a:t>
            </a:r>
          </a:p>
          <a:p>
            <a:pPr marL="0" lvl="0" indent="0" algn="just" defTabSz="914400" eaLnBrk="0" fontAlgn="base" hangingPunct="0">
              <a:lnSpc>
                <a:spcPct val="150000"/>
              </a:lnSpc>
              <a:spcBef>
                <a:spcPct val="0"/>
              </a:spcBef>
              <a:spcAft>
                <a:spcPct val="0"/>
              </a:spcAft>
              <a:buClrTx/>
              <a:buSzTx/>
              <a:buFontTx/>
              <a:buChar char="•"/>
            </a:pPr>
            <a:r>
              <a:rPr lang="en-US" altLang="en-US" sz="2000" dirty="0" smtClean="0">
                <a:solidFill>
                  <a:schemeClr val="tx1"/>
                </a:solidFill>
                <a:latin typeface="Times New Roman" panose="02020603050405020304" pitchFamily="18" charset="0"/>
                <a:cs typeface="Times New Roman" panose="02020603050405020304" pitchFamily="18" charset="0"/>
              </a:rPr>
              <a:t>  Implemented </a:t>
            </a:r>
            <a:r>
              <a:rPr lang="en-US" altLang="en-US" sz="2000" dirty="0">
                <a:solidFill>
                  <a:schemeClr val="tx1"/>
                </a:solidFill>
                <a:latin typeface="Times New Roman" panose="02020603050405020304" pitchFamily="18" charset="0"/>
                <a:cs typeface="Times New Roman" panose="02020603050405020304" pitchFamily="18" charset="0"/>
              </a:rPr>
              <a:t>using OpenGL and GLUT for graphical representation </a:t>
            </a:r>
          </a:p>
        </p:txBody>
      </p:sp>
    </p:spTree>
    <p:extLst>
      <p:ext uri="{BB962C8B-B14F-4D97-AF65-F5344CB8AC3E}">
        <p14:creationId xmlns="" xmlns:p14="http://schemas.microsoft.com/office/powerpoint/2010/main" val="16131710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6540" y="1066769"/>
            <a:ext cx="8596668" cy="1123004"/>
          </a:xfrm>
        </p:spPr>
        <p:txBody>
          <a:bodyPr>
            <a:normAutofit/>
          </a:bodyPr>
          <a:lstStyle/>
          <a:p>
            <a:r>
              <a:rPr lang="en-US" sz="4400" b="1" dirty="0" smtClean="0">
                <a:latin typeface="Times New Roman" panose="02020603050405020304" pitchFamily="18" charset="0"/>
                <a:cs typeface="Times New Roman" panose="02020603050405020304" pitchFamily="18" charset="0"/>
              </a:rPr>
              <a:t>Description of Application</a:t>
            </a:r>
            <a:endParaRPr lang="en-IN" sz="4400" b="1" dirty="0">
              <a:latin typeface="Times New Roman" panose="02020603050405020304" pitchFamily="18" charset="0"/>
              <a:cs typeface="Times New Roman" panose="02020603050405020304" pitchFamily="18" charset="0"/>
            </a:endParaRPr>
          </a:p>
        </p:txBody>
      </p:sp>
      <p:sp>
        <p:nvSpPr>
          <p:cNvPr id="5" name="Rectangle 2"/>
          <p:cNvSpPr>
            <a:spLocks noGrp="1" noChangeArrowheads="1"/>
          </p:cNvSpPr>
          <p:nvPr>
            <p:ph idx="1"/>
          </p:nvPr>
        </p:nvSpPr>
        <p:spPr bwMode="auto">
          <a:xfrm>
            <a:off x="1947466" y="2189773"/>
            <a:ext cx="6961505" cy="43704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buFont typeface="Wingdings" panose="05000000000000000000" pitchFamily="2" charset="2"/>
              <a:buChar char="Ø"/>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Key Features:</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Display of sorting process with graphical bars.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Interactive menu for selecting sorting algorithms.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Real-time visualization of sorting steps.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Ability to pause and resume the sorting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Randomization of the dataset for sorting.</a:t>
            </a:r>
          </a:p>
          <a:p>
            <a:pPr marL="0" indent="0" defTabSz="914400" eaLnBrk="0" fontAlgn="base" hangingPunct="0">
              <a:spcBef>
                <a:spcPct val="0"/>
              </a:spcBef>
              <a:spcAft>
                <a:spcPct val="0"/>
              </a:spcAft>
              <a:buClrTx/>
              <a:buSzTx/>
              <a:buNone/>
            </a:pPr>
            <a:endParaRPr lang="en-US" altLang="en-US" sz="2000" dirty="0" smtClean="0">
              <a:solidFill>
                <a:schemeClr val="tx1"/>
              </a:solidFill>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ClrTx/>
              <a:buSzTx/>
              <a:buFont typeface="Wingdings" panose="05000000000000000000" pitchFamily="2" charset="2"/>
              <a:buChar char="Ø"/>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User Controls:</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 to start sorting.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 to cycle through sorting algorithms.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'r' to randomize the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‘p' to pause sorting.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'Esc' to exit the application.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38666206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4876" y="789166"/>
            <a:ext cx="8596668" cy="1320800"/>
          </a:xfrm>
        </p:spPr>
        <p:txBody>
          <a:bodyPr>
            <a:normAutofit/>
          </a:bodyPr>
          <a:lstStyle/>
          <a:p>
            <a:r>
              <a:rPr lang="en-IN" sz="4000" b="1" dirty="0">
                <a:latin typeface="Times New Roman" panose="02020603050405020304" pitchFamily="18" charset="0"/>
                <a:cs typeface="Times New Roman" panose="02020603050405020304" pitchFamily="18" charset="0"/>
              </a:rPr>
              <a:t>SYSTEM REQUIREMENTS </a:t>
            </a:r>
          </a:p>
        </p:txBody>
      </p:sp>
      <p:sp>
        <p:nvSpPr>
          <p:cNvPr id="3" name="Content Placeholder 2"/>
          <p:cNvSpPr>
            <a:spLocks noGrp="1"/>
          </p:cNvSpPr>
          <p:nvPr>
            <p:ph idx="1"/>
          </p:nvPr>
        </p:nvSpPr>
        <p:spPr>
          <a:xfrm>
            <a:off x="1794876" y="1892251"/>
            <a:ext cx="8596668" cy="4569509"/>
          </a:xfrm>
        </p:spPr>
        <p:txBody>
          <a:bodyPr>
            <a:normAutofit/>
          </a:bodyPr>
          <a:lstStyle/>
          <a:p>
            <a:pPr>
              <a:buClr>
                <a:schemeClr val="tx1"/>
              </a:buClr>
              <a:buFont typeface="Wingdings" panose="05000000000000000000" pitchFamily="2" charset="2"/>
              <a:buChar char="Ø"/>
            </a:pPr>
            <a:r>
              <a:rPr lang="en-IN" sz="2400" b="1" dirty="0">
                <a:solidFill>
                  <a:schemeClr val="tx1"/>
                </a:solidFill>
                <a:latin typeface="Times New Roman" panose="02020603050405020304" pitchFamily="18" charset="0"/>
                <a:cs typeface="Times New Roman" panose="02020603050405020304" pitchFamily="18" charset="0"/>
              </a:rPr>
              <a:t>Hardware Requirements</a:t>
            </a:r>
            <a:r>
              <a:rPr lang="en-IN" sz="2400" b="1" dirty="0" smtClean="0">
                <a:solidFill>
                  <a:schemeClr val="tx1"/>
                </a:solidFill>
                <a:latin typeface="Times New Roman" panose="02020603050405020304" pitchFamily="18" charset="0"/>
                <a:cs typeface="Times New Roman" panose="02020603050405020304" pitchFamily="18" charset="0"/>
              </a:rPr>
              <a:t>:</a:t>
            </a:r>
          </a:p>
          <a:p>
            <a:pPr marL="0" lvl="0" indent="0" defTabSz="914400" eaLnBrk="0" fontAlgn="base" hangingPunct="0">
              <a:lnSpc>
                <a:spcPct val="150000"/>
              </a:lnSpc>
              <a:spcBef>
                <a:spcPct val="0"/>
              </a:spcBef>
              <a:spcAft>
                <a:spcPct val="0"/>
              </a:spcAft>
              <a:buClrTx/>
              <a:buSzTx/>
              <a:buFontTx/>
              <a:buChar char="•"/>
            </a:pPr>
            <a:r>
              <a:rPr lang="en-US" altLang="en-US" sz="2000" dirty="0" smtClean="0">
                <a:solidFill>
                  <a:schemeClr val="tx1"/>
                </a:solidFill>
                <a:latin typeface="Times New Roman" panose="02020603050405020304" pitchFamily="18" charset="0"/>
                <a:cs typeface="Times New Roman" panose="02020603050405020304" pitchFamily="18" charset="0"/>
              </a:rPr>
              <a:t>  At </a:t>
            </a:r>
            <a:r>
              <a:rPr lang="en-US" altLang="en-US" sz="2000" dirty="0">
                <a:solidFill>
                  <a:schemeClr val="tx1"/>
                </a:solidFill>
                <a:latin typeface="Times New Roman" panose="02020603050405020304" pitchFamily="18" charset="0"/>
                <a:cs typeface="Times New Roman" panose="02020603050405020304" pitchFamily="18" charset="0"/>
              </a:rPr>
              <a:t>least 2GB of RAM.</a:t>
            </a:r>
          </a:p>
          <a:p>
            <a:pPr marL="0" lvl="0" indent="0" defTabSz="914400" eaLnBrk="0" fontAlgn="base" hangingPunct="0">
              <a:lnSpc>
                <a:spcPct val="150000"/>
              </a:lnSpc>
              <a:spcBef>
                <a:spcPct val="0"/>
              </a:spcBef>
              <a:spcAft>
                <a:spcPct val="0"/>
              </a:spcAft>
              <a:buClrTx/>
              <a:buSzTx/>
              <a:buFontTx/>
              <a:buChar char="•"/>
            </a:pPr>
            <a:r>
              <a:rPr lang="en-US" altLang="en-US" sz="2000" dirty="0" smtClean="0">
                <a:solidFill>
                  <a:schemeClr val="tx1"/>
                </a:solidFill>
                <a:latin typeface="Times New Roman" panose="02020603050405020304" pitchFamily="18" charset="0"/>
                <a:cs typeface="Times New Roman" panose="02020603050405020304" pitchFamily="18" charset="0"/>
              </a:rPr>
              <a:t>  OpenGL </a:t>
            </a:r>
            <a:r>
              <a:rPr lang="en-US" altLang="en-US" sz="2000" dirty="0">
                <a:solidFill>
                  <a:schemeClr val="tx1"/>
                </a:solidFill>
                <a:latin typeface="Times New Roman" panose="02020603050405020304" pitchFamily="18" charset="0"/>
                <a:cs typeface="Times New Roman" panose="02020603050405020304" pitchFamily="18" charset="0"/>
              </a:rPr>
              <a:t>compatible graphics card.</a:t>
            </a:r>
          </a:p>
          <a:p>
            <a:pPr marL="0" lvl="0" indent="0" defTabSz="914400" eaLnBrk="0" fontAlgn="base" hangingPunct="0">
              <a:lnSpc>
                <a:spcPct val="150000"/>
              </a:lnSpc>
              <a:spcBef>
                <a:spcPct val="0"/>
              </a:spcBef>
              <a:spcAft>
                <a:spcPct val="0"/>
              </a:spcAft>
              <a:buClrTx/>
              <a:buSzTx/>
              <a:buFontTx/>
              <a:buChar char="•"/>
            </a:pPr>
            <a:r>
              <a:rPr lang="en-US" altLang="en-US" sz="2000" dirty="0" smtClean="0">
                <a:solidFill>
                  <a:schemeClr val="tx1"/>
                </a:solidFill>
                <a:latin typeface="Times New Roman" panose="02020603050405020304" pitchFamily="18" charset="0"/>
                <a:cs typeface="Times New Roman" panose="02020603050405020304" pitchFamily="18" charset="0"/>
              </a:rPr>
              <a:t>  1GHz </a:t>
            </a:r>
            <a:r>
              <a:rPr lang="en-US" altLang="en-US" sz="2000" dirty="0">
                <a:solidFill>
                  <a:schemeClr val="tx1"/>
                </a:solidFill>
                <a:latin typeface="Times New Roman" panose="02020603050405020304" pitchFamily="18" charset="0"/>
                <a:cs typeface="Times New Roman" panose="02020603050405020304" pitchFamily="18" charset="0"/>
              </a:rPr>
              <a:t>processor or higher. </a:t>
            </a:r>
            <a:endParaRPr lang="en-US" sz="2200" dirty="0">
              <a:latin typeface="Times New Roman" panose="02020603050405020304" pitchFamily="18" charset="0"/>
              <a:cs typeface="Times New Roman" panose="02020603050405020304" pitchFamily="18" charset="0"/>
            </a:endParaRPr>
          </a:p>
          <a:p>
            <a:pPr>
              <a:buClr>
                <a:schemeClr val="tx1"/>
              </a:buClr>
              <a:buFont typeface="Wingdings" panose="05000000000000000000" pitchFamily="2" charset="2"/>
              <a:buChar char="Ø"/>
            </a:pPr>
            <a:r>
              <a:rPr lang="en-US" sz="2400" b="1" dirty="0" smtClean="0">
                <a:solidFill>
                  <a:schemeClr val="tx1"/>
                </a:solidFill>
                <a:latin typeface="Times New Roman" panose="02020603050405020304" pitchFamily="18" charset="0"/>
                <a:cs typeface="Times New Roman" panose="02020603050405020304" pitchFamily="18" charset="0"/>
              </a:rPr>
              <a:t>Software Requirements:</a:t>
            </a:r>
            <a:endParaRPr lang="en-US" dirty="0" smtClean="0">
              <a:latin typeface="Times New Roman" panose="02020603050405020304" pitchFamily="18" charset="0"/>
              <a:cs typeface="Times New Roman" panose="02020603050405020304" pitchFamily="18" charset="0"/>
            </a:endParaRPr>
          </a:p>
          <a:p>
            <a:pPr marL="0" lvl="0" indent="0" defTabSz="914400" eaLnBrk="0" fontAlgn="base" hangingPunct="0">
              <a:lnSpc>
                <a:spcPct val="150000"/>
              </a:lnSpc>
              <a:spcBef>
                <a:spcPct val="0"/>
              </a:spcBef>
              <a:spcAft>
                <a:spcPct val="0"/>
              </a:spcAft>
              <a:buClrTx/>
              <a:buSzTx/>
              <a:buFontTx/>
              <a:buChar char="•"/>
            </a:pPr>
            <a:r>
              <a:rPr lang="en-US" altLang="en-US" sz="2000" dirty="0" smtClean="0">
                <a:solidFill>
                  <a:schemeClr val="tx1"/>
                </a:solidFill>
                <a:latin typeface="Times New Roman" panose="02020603050405020304" pitchFamily="18" charset="0"/>
                <a:cs typeface="Times New Roman" panose="02020603050405020304" pitchFamily="18" charset="0"/>
              </a:rPr>
              <a:t>  Operating </a:t>
            </a:r>
            <a:r>
              <a:rPr lang="en-US" altLang="en-US" sz="2000" dirty="0">
                <a:solidFill>
                  <a:schemeClr val="tx1"/>
                </a:solidFill>
                <a:latin typeface="Times New Roman" panose="02020603050405020304" pitchFamily="18" charset="0"/>
                <a:cs typeface="Times New Roman" panose="02020603050405020304" pitchFamily="18" charset="0"/>
              </a:rPr>
              <a:t>System: Windows, </a:t>
            </a:r>
            <a:r>
              <a:rPr lang="en-US" altLang="en-US" sz="2000" dirty="0" err="1">
                <a:solidFill>
                  <a:schemeClr val="tx1"/>
                </a:solidFill>
                <a:latin typeface="Times New Roman" panose="02020603050405020304" pitchFamily="18" charset="0"/>
                <a:cs typeface="Times New Roman" panose="02020603050405020304" pitchFamily="18" charset="0"/>
              </a:rPr>
              <a:t>macOS</a:t>
            </a:r>
            <a:r>
              <a:rPr lang="en-US" altLang="en-US" sz="2000" dirty="0">
                <a:solidFill>
                  <a:schemeClr val="tx1"/>
                </a:solidFill>
                <a:latin typeface="Times New Roman" panose="02020603050405020304" pitchFamily="18" charset="0"/>
                <a:cs typeface="Times New Roman" panose="02020603050405020304" pitchFamily="18" charset="0"/>
              </a:rPr>
              <a:t>, or Linux.</a:t>
            </a:r>
          </a:p>
          <a:p>
            <a:pPr marL="0" lvl="0" indent="0" defTabSz="914400" eaLnBrk="0" fontAlgn="base" hangingPunct="0">
              <a:lnSpc>
                <a:spcPct val="150000"/>
              </a:lnSpc>
              <a:spcBef>
                <a:spcPct val="0"/>
              </a:spcBef>
              <a:spcAft>
                <a:spcPct val="0"/>
              </a:spcAft>
              <a:buClrTx/>
              <a:buSzTx/>
              <a:buFontTx/>
              <a:buChar char="•"/>
            </a:pPr>
            <a:r>
              <a:rPr lang="en-US" altLang="en-US" sz="2000" dirty="0" smtClean="0">
                <a:solidFill>
                  <a:schemeClr val="tx1"/>
                </a:solidFill>
                <a:latin typeface="Times New Roman" panose="02020603050405020304" pitchFamily="18" charset="0"/>
                <a:cs typeface="Times New Roman" panose="02020603050405020304" pitchFamily="18" charset="0"/>
              </a:rPr>
              <a:t>  Development </a:t>
            </a:r>
            <a:r>
              <a:rPr lang="en-US" altLang="en-US" sz="2000" dirty="0">
                <a:solidFill>
                  <a:schemeClr val="tx1"/>
                </a:solidFill>
                <a:latin typeface="Times New Roman" panose="02020603050405020304" pitchFamily="18" charset="0"/>
                <a:cs typeface="Times New Roman" panose="02020603050405020304" pitchFamily="18" charset="0"/>
              </a:rPr>
              <a:t>Environment: GCC compiler, GLUT library.</a:t>
            </a:r>
          </a:p>
          <a:p>
            <a:pPr marL="0" lvl="0" indent="0" defTabSz="914400" eaLnBrk="0" fontAlgn="base" hangingPunct="0">
              <a:lnSpc>
                <a:spcPct val="150000"/>
              </a:lnSpc>
              <a:spcBef>
                <a:spcPct val="0"/>
              </a:spcBef>
              <a:spcAft>
                <a:spcPct val="0"/>
              </a:spcAft>
              <a:buClrTx/>
              <a:buSzTx/>
              <a:buFontTx/>
              <a:buChar char="•"/>
            </a:pPr>
            <a:r>
              <a:rPr lang="en-US" altLang="en-US" sz="2000" dirty="0" smtClean="0">
                <a:solidFill>
                  <a:schemeClr val="tx1"/>
                </a:solidFill>
                <a:latin typeface="Times New Roman" panose="02020603050405020304" pitchFamily="18" charset="0"/>
                <a:cs typeface="Times New Roman" panose="02020603050405020304" pitchFamily="18" charset="0"/>
              </a:rPr>
              <a:t>  Additional </a:t>
            </a:r>
            <a:r>
              <a:rPr lang="en-US" altLang="en-US" sz="2000" dirty="0">
                <a:solidFill>
                  <a:schemeClr val="tx1"/>
                </a:solidFill>
                <a:latin typeface="Times New Roman" panose="02020603050405020304" pitchFamily="18" charset="0"/>
                <a:cs typeface="Times New Roman" panose="02020603050405020304" pitchFamily="18" charset="0"/>
              </a:rPr>
              <a:t>Libraries: OpenGL Utility Toolkit (GLUT). </a:t>
            </a:r>
          </a:p>
          <a:p>
            <a:pP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539881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3632" y="763481"/>
            <a:ext cx="8596668" cy="1320800"/>
          </a:xfrm>
        </p:spPr>
        <p:txBody>
          <a:bodyPr>
            <a:normAutofit/>
          </a:bodyPr>
          <a:lstStyle/>
          <a:p>
            <a:r>
              <a:rPr lang="en-US" sz="4400" b="1" dirty="0" smtClean="0">
                <a:latin typeface="Times New Roman" panose="02020603050405020304" pitchFamily="18" charset="0"/>
                <a:cs typeface="Times New Roman" panose="02020603050405020304" pitchFamily="18" charset="0"/>
              </a:rPr>
              <a:t>System Design</a:t>
            </a:r>
            <a:endParaRPr lang="en-IN" sz="4400" b="1"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1805350" y="1530655"/>
            <a:ext cx="7695701" cy="45243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buFont typeface="Wingdings" panose="05000000000000000000" pitchFamily="2" charset="2"/>
              <a:buChar char="Ø"/>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Main Components:</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Array initialization and randomization.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Sorting algorithm implementation.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OpenGL rendering and display functions.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User input handling for interactive controls.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ClrTx/>
              <a:buSzTx/>
              <a:buFont typeface="Wingdings" panose="05000000000000000000" pitchFamily="2" charset="2"/>
              <a:buChar char="Ø"/>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Flow of Execution:</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Start with a welcome screen.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Move to the main visualization screen upon user input.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Display the sorting process based on user-selected algorithm.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26993519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589" y="339796"/>
            <a:ext cx="8596668" cy="1320800"/>
          </a:xfrm>
        </p:spPr>
        <p:txBody>
          <a:bodyPr>
            <a:normAutofit/>
          </a:bodyPr>
          <a:lstStyle/>
          <a:p>
            <a:r>
              <a:rPr lang="en-US" sz="4400" dirty="0" smtClean="0"/>
              <a:t>Module Diagram:</a:t>
            </a:r>
            <a:endParaRPr lang="en-IN" sz="4400" b="1" dirty="0">
              <a:latin typeface="Times New Roman" panose="02020603050405020304" pitchFamily="18" charset="0"/>
              <a:cs typeface="Times New Roman" panose="02020603050405020304" pitchFamily="18"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3226280" y="1293962"/>
            <a:ext cx="4615132" cy="5210355"/>
          </a:xfrm>
          <a:prstGeom prst="rect">
            <a:avLst/>
          </a:prstGeom>
          <a:noFill/>
          <a:ln w="9525">
            <a:noFill/>
            <a:miter lim="800000"/>
            <a:headEnd/>
            <a:tailEnd/>
          </a:ln>
          <a:effectLst/>
        </p:spPr>
      </p:pic>
    </p:spTree>
    <p:extLst>
      <p:ext uri="{BB962C8B-B14F-4D97-AF65-F5344CB8AC3E}">
        <p14:creationId xmlns="" xmlns:p14="http://schemas.microsoft.com/office/powerpoint/2010/main" val="9144103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62159" y="599872"/>
            <a:ext cx="8596668" cy="966281"/>
          </a:xfrm>
        </p:spPr>
        <p:txBody>
          <a:bodyPr>
            <a:normAutofit/>
          </a:bodyPr>
          <a:lstStyle/>
          <a:p>
            <a:r>
              <a:rPr lang="en-US" sz="4400" b="1" dirty="0" smtClean="0">
                <a:latin typeface="Times New Roman" panose="02020603050405020304" pitchFamily="18" charset="0"/>
                <a:cs typeface="Times New Roman" panose="02020603050405020304" pitchFamily="18" charset="0"/>
              </a:rPr>
              <a:t>Snapshots: </a:t>
            </a:r>
            <a:endParaRPr lang="en-IN" sz="4400" b="1" dirty="0">
              <a:latin typeface="Times New Roman" panose="02020603050405020304" pitchFamily="18" charset="0"/>
              <a:cs typeface="Times New Roman" panose="02020603050405020304" pitchFamily="18" charset="0"/>
            </a:endParaRPr>
          </a:p>
        </p:txBody>
      </p:sp>
      <p:pic>
        <p:nvPicPr>
          <p:cNvPr id="7" name="Content Placeholder 6" descr="Screenshot (135).png"/>
          <p:cNvPicPr>
            <a:picLocks noGrp="1"/>
          </p:cNvPicPr>
          <p:nvPr>
            <p:ph sz="half" idx="1"/>
          </p:nvPr>
        </p:nvPicPr>
        <p:blipFill>
          <a:blip r:embed="rId2"/>
          <a:stretch>
            <a:fillRect/>
          </a:stretch>
        </p:blipFill>
        <p:spPr>
          <a:xfrm>
            <a:off x="1388853" y="1664897"/>
            <a:ext cx="8936966" cy="4606505"/>
          </a:xfrm>
          <a:prstGeom prst="rect">
            <a:avLst/>
          </a:prstGeom>
        </p:spPr>
      </p:pic>
    </p:spTree>
    <p:extLst>
      <p:ext uri="{BB962C8B-B14F-4D97-AF65-F5344CB8AC3E}">
        <p14:creationId xmlns="" xmlns:p14="http://schemas.microsoft.com/office/powerpoint/2010/main" val="141572064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Custom 1">
      <a:dk1>
        <a:srgbClr val="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3E04B51-1D33-4F14-BBD7-79D7D27E2E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C24F515-356D-4532-BE08-F6D7771916F0}">
  <ds:schemaRefs>
    <ds:schemaRef ds:uri="http://purl.org/dc/terms/"/>
    <ds:schemaRef ds:uri="http://purl.org/dc/dcmitype/"/>
    <ds:schemaRef ds:uri="http://purl.org/dc/elements/1.1/"/>
    <ds:schemaRef ds:uri="71af3243-3dd4-4a8d-8c0d-dd76da1f02a5"/>
    <ds:schemaRef ds:uri="http://schemas.microsoft.com/office/2006/documentManagement/types"/>
    <ds:schemaRef ds:uri="16c05727-aa75-4e4a-9b5f-8a80a1165891"/>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9AEF1282-A6E9-4912-8AB9-8ED69BF709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564</Words>
  <Application>Microsoft Office PowerPoint</Application>
  <PresentationFormat>Custom</PresentationFormat>
  <Paragraphs>97</Paragraphs>
  <Slides>15</Slides>
  <Notes>1</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Facet</vt:lpstr>
      <vt:lpstr>1_Facet</vt:lpstr>
      <vt:lpstr>Presentation on, “Sorting Algorithm Visualizer” Guide : Prof. Sapna B.Patil </vt:lpstr>
      <vt:lpstr>Table of Content</vt:lpstr>
      <vt:lpstr>Introduction</vt:lpstr>
      <vt:lpstr>Proposed Systems</vt:lpstr>
      <vt:lpstr>Description of Application</vt:lpstr>
      <vt:lpstr>SYSTEM REQUIREMENTS </vt:lpstr>
      <vt:lpstr>System Design</vt:lpstr>
      <vt:lpstr>Module Diagram:</vt:lpstr>
      <vt:lpstr>Snapshots: </vt:lpstr>
      <vt:lpstr>Slide 10</vt:lpstr>
      <vt:lpstr>Slide 11</vt:lpstr>
      <vt:lpstr>Applications</vt:lpstr>
      <vt:lpstr>Conclusion</vt:lpstr>
      <vt:lpstr>Future Steps</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2024-03-10T17:35:43Z</dcterms:created>
  <dcterms:modified xsi:type="dcterms:W3CDTF">2024-08-05T02:37:00Z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