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4EBE15"/>
    <a:srgbClr val="5AD918"/>
    <a:srgbClr val="2FD912"/>
    <a:srgbClr val="E7FFCE"/>
    <a:srgbClr val="CEFF9D"/>
    <a:srgbClr val="ABFF56"/>
    <a:srgbClr val="D4BA01"/>
    <a:srgbClr val="DAC11E"/>
    <a:srgbClr val="DEFFCF"/>
    <a:srgbClr val="A1C9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94"/>
  </p:normalViewPr>
  <p:slideViewPr>
    <p:cSldViewPr snapToGrid="0" snapToObjects="1">
      <p:cViewPr>
        <p:scale>
          <a:sx n="33" d="100"/>
          <a:sy n="33" d="100"/>
        </p:scale>
        <p:origin x="882" y="-205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B1F554-8471-F74E-95A3-3E7FC8AE6388}" type="datetimeFigureOut">
              <a:rPr lang="en-US" smtClean="0"/>
              <a:pPr/>
              <a:t>12/7/2024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5E2536-F949-A046-9408-77F5280C62D9}" type="slidenum">
              <a:rPr lang="en-US" smtClean="0"/>
              <a:pPr/>
              <a:t>‹#›</a:t>
            </a:fld>
            <a:endParaRPr lang="en-US"/>
          </a:p>
        </p:txBody>
      </p:sp>
    </p:spTree>
    <p:extLst>
      <p:ext uri="{BB962C8B-B14F-4D97-AF65-F5344CB8AC3E}">
        <p14:creationId xmlns:p14="http://schemas.microsoft.com/office/powerpoint/2010/main" val="192009105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a:cs typeface="Arial"/>
              </a:rPr>
              <a:t>feel free to change background colors &amp; text boxes</a:t>
            </a:r>
            <a:r>
              <a:rPr lang="en-US" sz="1200" baseline="0" dirty="0">
                <a:solidFill>
                  <a:schemeClr val="bg1"/>
                </a:solidFill>
                <a:latin typeface="Arial"/>
                <a:cs typeface="Arial"/>
              </a:rPr>
              <a:t> and </a:t>
            </a:r>
            <a:r>
              <a:rPr lang="en-US" sz="1200" baseline="0">
                <a:solidFill>
                  <a:schemeClr val="bg1"/>
                </a:solidFill>
                <a:latin typeface="Arial"/>
                <a:cs typeface="Arial"/>
              </a:rPr>
              <a:t>use sections </a:t>
            </a:r>
            <a:r>
              <a:rPr lang="en-US" sz="1200" baseline="0" dirty="0">
                <a:solidFill>
                  <a:schemeClr val="bg1"/>
                </a:solidFill>
                <a:latin typeface="Arial"/>
                <a:cs typeface="Arial"/>
              </a:rPr>
              <a:t>for </a:t>
            </a:r>
            <a:r>
              <a:rPr lang="en-US" sz="1200" baseline="0">
                <a:solidFill>
                  <a:schemeClr val="bg1"/>
                </a:solidFill>
                <a:latin typeface="Arial"/>
                <a:cs typeface="Arial"/>
              </a:rPr>
              <a:t>difference purposes!</a:t>
            </a:r>
            <a:endParaRPr lang="en-US" sz="1200">
              <a:solidFill>
                <a:schemeClr val="bg1"/>
              </a:solidFill>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EC5E2536-F949-A046-9408-77F5280C62D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C2C9624-8537-344B-A181-774C3CF89A66}" type="datetimeFigureOut">
              <a:rPr lang="en-US" smtClean="0"/>
              <a:pPr/>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2C9624-8537-344B-A181-774C3CF89A66}" type="datetimeFigureOut">
              <a:rPr lang="en-US" smtClean="0"/>
              <a:pPr/>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2C9624-8537-344B-A181-774C3CF89A66}" type="datetimeFigureOut">
              <a:rPr lang="en-US" smtClean="0"/>
              <a:pPr/>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2C9624-8537-344B-A181-774C3CF89A66}" type="datetimeFigureOut">
              <a:rPr lang="en-US" smtClean="0"/>
              <a:pPr/>
              <a:t>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2C9624-8537-344B-A181-774C3CF89A66}" type="datetimeFigureOut">
              <a:rPr lang="en-US" smtClean="0"/>
              <a:pPr/>
              <a:t>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2C9624-8537-344B-A181-774C3CF89A66}" type="datetimeFigureOut">
              <a:rPr lang="en-US" smtClean="0"/>
              <a:pPr/>
              <a:t>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C2C9624-8537-344B-A181-774C3CF89A66}" type="datetimeFigureOut">
              <a:rPr lang="en-US" smtClean="0"/>
              <a:pPr/>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C2C9624-8537-344B-A181-774C3CF89A66}" type="datetimeFigureOut">
              <a:rPr lang="en-US" smtClean="0"/>
              <a:pPr/>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0C2C9624-8537-344B-A181-774C3CF89A66}" type="datetimeFigureOut">
              <a:rPr lang="en-US" smtClean="0"/>
              <a:pPr/>
              <a:t>12/7/2024</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4AF12122-570C-394B-A3C0-8A0DA37D73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1941757" y="7898499"/>
            <a:ext cx="11628414" cy="9971961"/>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274320" rIns="365760" bIns="274320">
            <a:spAutoFit/>
          </a:bodyPr>
          <a:lstStyle/>
          <a:p>
            <a:r>
              <a:rPr lang="en-US" sz="3600" dirty="0">
                <a:latin typeface="Times New Roman" panose="02020603050405020304" pitchFamily="18" charset="0"/>
                <a:cs typeface="Times New Roman" panose="02020603050405020304" pitchFamily="18" charset="0"/>
              </a:rPr>
              <a:t>This study explores the use of CLIP, a state-of-the-art multimodal pre-trained model for the task of video-text classification using the MLB-YouTube dataset . The dataset includes video segments of baseball games paired with textual captions and labels for predefined event classes. By integrating video and textual features through feature fusion strategies such as attention mechanisms and fine-tuning the CLIP model, this research investigates the efficacy of multimodal learning for sports analytics. The model achieved an accuracy of 0.5253, precision of 0.4995, recall of 0.5253, and an F1-score of 0.4860 on the test set. Despite performing below the baseline accuracy of 0.65 reported for the dataset, the results highlight challenges such as noisy captions and coarse labels. Future directions include improving temporal modeling, addressing caption noise, and leveraging domain-specific pretraining for enhanced performance. </a:t>
            </a:r>
          </a:p>
        </p:txBody>
      </p:sp>
      <p:sp>
        <p:nvSpPr>
          <p:cNvPr id="250" name="TextBox 249"/>
          <p:cNvSpPr txBox="1"/>
          <p:nvPr/>
        </p:nvSpPr>
        <p:spPr>
          <a:xfrm>
            <a:off x="1840175" y="18535305"/>
            <a:ext cx="11455772" cy="1384995"/>
          </a:xfrm>
          <a:prstGeom prst="rect">
            <a:avLst/>
          </a:prstGeom>
          <a:solidFill>
            <a:schemeClr val="tx1">
              <a:lumMod val="75000"/>
              <a:lumOff val="2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tIns="91440" bIns="365760" rtlCol="0">
            <a:spAutoFit/>
          </a:bodyPr>
          <a:lstStyle/>
          <a:p>
            <a:pPr algn="ctr"/>
            <a:r>
              <a:rPr lang="en-US" sz="6000" b="1" dirty="0">
                <a:solidFill>
                  <a:schemeClr val="bg1"/>
                </a:solidFill>
                <a:latin typeface="Times New Roman" panose="02020603050405020304" pitchFamily="18" charset="0"/>
                <a:cs typeface="Times New Roman" panose="02020603050405020304" pitchFamily="18" charset="0"/>
              </a:rPr>
              <a:t>Background</a:t>
            </a:r>
            <a:endParaRPr lang="en-US" sz="1200" b="1" dirty="0">
              <a:solidFill>
                <a:schemeClr val="bg1"/>
              </a:solidFill>
              <a:latin typeface="Times New Roman" panose="02020603050405020304" pitchFamily="18" charset="0"/>
              <a:cs typeface="Times New Roman" panose="02020603050405020304" pitchFamily="18" charset="0"/>
            </a:endParaRPr>
          </a:p>
        </p:txBody>
      </p:sp>
      <p:sp>
        <p:nvSpPr>
          <p:cNvPr id="258" name="TextBox 257"/>
          <p:cNvSpPr txBox="1"/>
          <p:nvPr/>
        </p:nvSpPr>
        <p:spPr>
          <a:xfrm>
            <a:off x="14706615" y="6241363"/>
            <a:ext cx="13461027" cy="1323439"/>
          </a:xfrm>
          <a:prstGeom prst="rect">
            <a:avLst/>
          </a:prstGeom>
          <a:solidFill>
            <a:schemeClr val="tx1">
              <a:lumMod val="75000"/>
              <a:lumOff val="2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rtlCol="0">
            <a:spAutoFit/>
          </a:bodyPr>
          <a:lstStyle/>
          <a:p>
            <a:pPr algn="ctr"/>
            <a:r>
              <a:rPr lang="en-US" sz="6000" b="1" dirty="0">
                <a:solidFill>
                  <a:schemeClr val="bg1"/>
                </a:solidFill>
                <a:latin typeface="Times New Roman" panose="02020603050405020304" pitchFamily="18" charset="0"/>
                <a:cs typeface="Times New Roman" panose="02020603050405020304" pitchFamily="18" charset="0"/>
              </a:rPr>
              <a:t>Methods</a:t>
            </a:r>
          </a:p>
          <a:p>
            <a:pPr algn="ctr"/>
            <a:endParaRPr lang="en-US" sz="800" b="1" dirty="0">
              <a:solidFill>
                <a:schemeClr val="bg1"/>
              </a:solidFill>
              <a:latin typeface="Times New Roman" panose="02020603050405020304" pitchFamily="18" charset="0"/>
              <a:cs typeface="Times New Roman" panose="02020603050405020304" pitchFamily="18" charset="0"/>
            </a:endParaRPr>
          </a:p>
          <a:p>
            <a:pPr algn="ctr"/>
            <a:endParaRPr lang="en-US" sz="1200" b="1" dirty="0">
              <a:solidFill>
                <a:schemeClr val="bg1"/>
              </a:solidFill>
              <a:latin typeface="Times New Roman" panose="02020603050405020304" pitchFamily="18" charset="0"/>
              <a:cs typeface="Times New Roman" panose="02020603050405020304" pitchFamily="18" charset="0"/>
            </a:endParaRPr>
          </a:p>
        </p:txBody>
      </p:sp>
      <p:sp>
        <p:nvSpPr>
          <p:cNvPr id="259" name="TextBox 258"/>
          <p:cNvSpPr txBox="1"/>
          <p:nvPr/>
        </p:nvSpPr>
        <p:spPr>
          <a:xfrm>
            <a:off x="1941758" y="6210586"/>
            <a:ext cx="11506590" cy="1384995"/>
          </a:xfrm>
          <a:prstGeom prst="rect">
            <a:avLst/>
          </a:prstGeom>
          <a:solidFill>
            <a:schemeClr val="tx1">
              <a:lumMod val="75000"/>
              <a:lumOff val="2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tIns="91440" bIns="365760" rtlCol="0">
            <a:spAutoFit/>
          </a:bodyPr>
          <a:lstStyle/>
          <a:p>
            <a:pPr algn="ctr"/>
            <a:r>
              <a:rPr lang="en-US" sz="6000" b="1" dirty="0">
                <a:solidFill>
                  <a:schemeClr val="bg1"/>
                </a:solidFill>
                <a:latin typeface="Times New Roman" panose="02020603050405020304" pitchFamily="18" charset="0"/>
                <a:cs typeface="Times New Roman" panose="02020603050405020304" pitchFamily="18" charset="0"/>
              </a:rPr>
              <a:t>Abstract</a:t>
            </a:r>
            <a:endParaRPr lang="en-US" sz="1200" b="1" dirty="0">
              <a:solidFill>
                <a:schemeClr val="bg1"/>
              </a:solidFill>
              <a:latin typeface="Times New Roman" panose="02020603050405020304" pitchFamily="18" charset="0"/>
              <a:cs typeface="Times New Roman" panose="02020603050405020304" pitchFamily="18" charset="0"/>
            </a:endParaRPr>
          </a:p>
        </p:txBody>
      </p:sp>
      <p:sp>
        <p:nvSpPr>
          <p:cNvPr id="260" name="TextBox 259"/>
          <p:cNvSpPr txBox="1"/>
          <p:nvPr/>
        </p:nvSpPr>
        <p:spPr>
          <a:xfrm>
            <a:off x="29425909" y="6210586"/>
            <a:ext cx="12743538" cy="1384995"/>
          </a:xfrm>
          <a:prstGeom prst="rect">
            <a:avLst/>
          </a:prstGeom>
          <a:solidFill>
            <a:schemeClr val="tx1">
              <a:lumMod val="75000"/>
              <a:lumOff val="2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lIns="91440" tIns="91440" bIns="365760" rtlCol="0">
            <a:spAutoFit/>
          </a:bodyPr>
          <a:lstStyle/>
          <a:p>
            <a:pPr algn="ctr"/>
            <a:r>
              <a:rPr lang="en-US" sz="6000" b="1" dirty="0">
                <a:solidFill>
                  <a:schemeClr val="bg1"/>
                </a:solidFill>
                <a:latin typeface="Times New Roman" panose="02020603050405020304" pitchFamily="18" charset="0"/>
                <a:cs typeface="Times New Roman" panose="02020603050405020304" pitchFamily="18" charset="0"/>
              </a:rPr>
              <a:t>Results/Discussion</a:t>
            </a:r>
            <a:endParaRPr lang="en-US" sz="1200" b="1" dirty="0">
              <a:solidFill>
                <a:schemeClr val="bg1"/>
              </a:solidFill>
              <a:latin typeface="Times New Roman" panose="02020603050405020304" pitchFamily="18" charset="0"/>
              <a:cs typeface="Times New Roman" panose="02020603050405020304" pitchFamily="18" charset="0"/>
            </a:endParaRPr>
          </a:p>
        </p:txBody>
      </p:sp>
      <p:sp>
        <p:nvSpPr>
          <p:cNvPr id="261" name="TextBox 260"/>
          <p:cNvSpPr txBox="1"/>
          <p:nvPr/>
        </p:nvSpPr>
        <p:spPr>
          <a:xfrm>
            <a:off x="29907655" y="25378286"/>
            <a:ext cx="12177129" cy="1200329"/>
          </a:xfrm>
          <a:prstGeom prst="rect">
            <a:avLst/>
          </a:prstGeom>
          <a:solidFill>
            <a:schemeClr val="tx1">
              <a:lumMod val="75000"/>
              <a:lumOff val="2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rtlCol="0">
            <a:spAutoFit/>
          </a:bodyPr>
          <a:lstStyle/>
          <a:p>
            <a:pPr algn="ctr"/>
            <a:r>
              <a:rPr lang="en-US" sz="6000" b="1" dirty="0">
                <a:solidFill>
                  <a:schemeClr val="bg1"/>
                </a:solidFill>
                <a:latin typeface="Times New Roman" panose="02020603050405020304" pitchFamily="18" charset="0"/>
                <a:cs typeface="Times New Roman" panose="02020603050405020304" pitchFamily="18" charset="0"/>
              </a:rPr>
              <a:t>Future Directions</a:t>
            </a:r>
          </a:p>
          <a:p>
            <a:pPr algn="ctr"/>
            <a:endParaRPr lang="en-US" sz="1200" b="1" dirty="0">
              <a:solidFill>
                <a:schemeClr val="bg1"/>
              </a:solidFill>
              <a:latin typeface="Times New Roman" panose="02020603050405020304" pitchFamily="18" charset="0"/>
              <a:cs typeface="Times New Roman" panose="02020603050405020304" pitchFamily="18" charset="0"/>
            </a:endParaRPr>
          </a:p>
        </p:txBody>
      </p:sp>
      <p:sp>
        <p:nvSpPr>
          <p:cNvPr id="264" name="TextBox 263"/>
          <p:cNvSpPr txBox="1"/>
          <p:nvPr/>
        </p:nvSpPr>
        <p:spPr>
          <a:xfrm>
            <a:off x="8775097" y="952545"/>
            <a:ext cx="29385643" cy="3954929"/>
          </a:xfrm>
          <a:prstGeom prst="rect">
            <a:avLst/>
          </a:prstGeom>
          <a:solidFill>
            <a:schemeClr val="tx1">
              <a:lumMod val="75000"/>
              <a:lumOff val="25000"/>
            </a:schemeClr>
          </a:solidFill>
          <a:effectLst>
            <a:glow rad="139700">
              <a:schemeClr val="tx1">
                <a:lumMod val="75000"/>
                <a:lumOff val="25000"/>
                <a:alpha val="75000"/>
              </a:schemeClr>
            </a:glow>
            <a:outerShdw blurRad="50800" dist="381000" dir="2700000" algn="tl" rotWithShape="0">
              <a:srgbClr val="000000">
                <a:alpha val="43000"/>
              </a:srgbClr>
            </a:outerShdw>
            <a:softEdge rad="635000"/>
          </a:effectLst>
          <a:scene3d>
            <a:camera prst="orthographicFront"/>
            <a:lightRig rig="threePt" dir="t"/>
          </a:scene3d>
          <a:sp3d>
            <a:bevelT/>
            <a:bevelB/>
          </a:sp3d>
        </p:spPr>
        <p:txBody>
          <a:bodyPr wrap="square" rtlCol="0">
            <a:spAutoFit/>
          </a:bodyPr>
          <a:lstStyle/>
          <a:p>
            <a:pPr algn="ctr"/>
            <a:r>
              <a:rPr lang="en-US" sz="9900" b="1" dirty="0">
                <a:solidFill>
                  <a:schemeClr val="bg1"/>
                </a:solidFill>
                <a:latin typeface="Times New Roman" panose="02020603050405020304" pitchFamily="18" charset="0"/>
                <a:cs typeface="Times New Roman" panose="02020603050405020304" pitchFamily="18" charset="0"/>
              </a:rPr>
              <a:t>Multi-Modal ML in the MLB : CLIP Classification</a:t>
            </a:r>
          </a:p>
          <a:p>
            <a:pPr algn="ctr"/>
            <a:r>
              <a:rPr lang="en-US" sz="5400" dirty="0">
                <a:solidFill>
                  <a:schemeClr val="bg1"/>
                </a:solidFill>
                <a:latin typeface="Times New Roman" panose="02020603050405020304" pitchFamily="18" charset="0"/>
                <a:cs typeface="Times New Roman" panose="02020603050405020304" pitchFamily="18" charset="0"/>
              </a:rPr>
              <a:t>Alexander C Yu</a:t>
            </a:r>
            <a:endParaRPr lang="en-US" sz="5400" baseline="30000" dirty="0">
              <a:solidFill>
                <a:schemeClr val="bg1"/>
              </a:solidFill>
              <a:latin typeface="Times New Roman" panose="02020603050405020304" pitchFamily="18" charset="0"/>
              <a:cs typeface="Times New Roman" panose="02020603050405020304" pitchFamily="18" charset="0"/>
            </a:endParaRPr>
          </a:p>
          <a:p>
            <a:pPr algn="ctr"/>
            <a:r>
              <a:rPr lang="en-US" sz="5400" dirty="0">
                <a:solidFill>
                  <a:schemeClr val="bg1"/>
                </a:solidFill>
                <a:latin typeface="Times New Roman" panose="02020603050405020304" pitchFamily="18" charset="0"/>
                <a:cs typeface="Times New Roman" panose="02020603050405020304" pitchFamily="18" charset="0"/>
              </a:rPr>
              <a:t>Graduate ECE Student</a:t>
            </a:r>
          </a:p>
          <a:p>
            <a:pPr algn="ctr"/>
            <a:endParaRPr lang="en-US" sz="2000" dirty="0">
              <a:solidFill>
                <a:schemeClr val="bg1"/>
              </a:solidFill>
              <a:latin typeface="Times New Roman" panose="02020603050405020304" pitchFamily="18" charset="0"/>
              <a:cs typeface="Times New Roman" panose="02020603050405020304" pitchFamily="18" charset="0"/>
            </a:endParaRPr>
          </a:p>
          <a:p>
            <a:pPr algn="ctr"/>
            <a:endParaRPr lang="en-US" sz="1200" dirty="0">
              <a:solidFill>
                <a:schemeClr val="bg1"/>
              </a:solidFill>
              <a:latin typeface="Times New Roman" panose="02020603050405020304" pitchFamily="18" charset="0"/>
              <a:cs typeface="Times New Roman" panose="02020603050405020304" pitchFamily="18" charset="0"/>
            </a:endParaRPr>
          </a:p>
          <a:p>
            <a:pPr algn="ctr"/>
            <a:endParaRPr lang="en-US" sz="1200" dirty="0">
              <a:solidFill>
                <a:schemeClr val="bg1"/>
              </a:solidFill>
              <a:latin typeface="Times New Roman" panose="02020603050405020304" pitchFamily="18" charset="0"/>
              <a:cs typeface="Times New Roman" panose="02020603050405020304" pitchFamily="18" charset="0"/>
            </a:endParaRPr>
          </a:p>
        </p:txBody>
      </p:sp>
      <p:sp>
        <p:nvSpPr>
          <p:cNvPr id="265" name="Rectangle 264"/>
          <p:cNvSpPr/>
          <p:nvPr/>
        </p:nvSpPr>
        <p:spPr>
          <a:xfrm>
            <a:off x="1868681" y="20585145"/>
            <a:ext cx="11628414" cy="11387733"/>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274320" rIns="365760" bIns="274320">
            <a:spAutoFit/>
          </a:bodyPr>
          <a:lstStyle/>
          <a:p>
            <a:r>
              <a:rPr lang="en-US" sz="3200" dirty="0">
                <a:latin typeface="Times New Roman" panose="02020603050405020304" pitchFamily="18" charset="0"/>
                <a:cs typeface="Times New Roman" panose="02020603050405020304" pitchFamily="18" charset="0"/>
              </a:rPr>
              <a:t>Current methods for sports event classification rely heavily on supervised learning, which necessitates large datasets of labeled video and audio clips. The primary challenges with this approach include:        </a:t>
            </a:r>
          </a:p>
          <a:p>
            <a:pPr marL="457200" indent="-4572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Manual Labeling</a:t>
            </a:r>
            <a:r>
              <a:rPr lang="en-US" sz="3200" dirty="0">
                <a:latin typeface="Times New Roman" panose="02020603050405020304" pitchFamily="18" charset="0"/>
                <a:cs typeface="Times New Roman" panose="02020603050405020304" pitchFamily="18" charset="0"/>
              </a:rPr>
              <a:t>: The need for human annotators to manually label vast quantities of video data makes the process expensive and prone to errors. Moreover, it becomes impractical for large-scale, real-time applications, where the volume of content exceeds the capacity for manual annotation.</a:t>
            </a:r>
          </a:p>
          <a:p>
            <a:pPr marL="457200" indent="-4572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Event Complexity</a:t>
            </a:r>
            <a:r>
              <a:rPr lang="en-US" sz="3200" dirty="0">
                <a:latin typeface="Times New Roman" panose="02020603050405020304" pitchFamily="18" charset="0"/>
                <a:cs typeface="Times New Roman" panose="02020603050405020304" pitchFamily="18" charset="0"/>
              </a:rPr>
              <a:t>: MLB events often involve subtle visual and contextual differences that are difficult to capture using traditional labeling techniques. For example, distinguishing between various pitch types (e.g., fastball vs. curveball) or identifying fielding actions such as a "double play" or a "strikeout" requires domain-specific expertise that is not easily captured in generic labels.</a:t>
            </a:r>
          </a:p>
          <a:p>
            <a:pPr marL="457200" indent="-4572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Data Scarcity</a:t>
            </a:r>
            <a:r>
              <a:rPr lang="en-US" sz="3200" dirty="0">
                <a:latin typeface="Times New Roman" panose="02020603050405020304" pitchFamily="18" charset="0"/>
                <a:cs typeface="Times New Roman" panose="02020603050405020304" pitchFamily="18" charset="0"/>
              </a:rPr>
              <a:t>: While sports data is abundant, labeled datasets are often sparse and insufficient for training deep learning models. In domains like MLB, where nuance plays a critical role, creating comprehensive labeled datasets is particularly challenging.</a:t>
            </a:r>
          </a:p>
          <a:p>
            <a:endParaRPr lang="en-US" sz="3200" dirty="0">
              <a:latin typeface="Times New Roman" panose="02020603050405020304" pitchFamily="18" charset="0"/>
              <a:cs typeface="Times New Roman" panose="02020603050405020304" pitchFamily="18" charset="0"/>
            </a:endParaRPr>
          </a:p>
        </p:txBody>
      </p:sp>
      <p:sp>
        <p:nvSpPr>
          <p:cNvPr id="267" name="Rectangle 266"/>
          <p:cNvSpPr/>
          <p:nvPr/>
        </p:nvSpPr>
        <p:spPr>
          <a:xfrm>
            <a:off x="14720614" y="15916870"/>
            <a:ext cx="13461027" cy="15604272"/>
          </a:xfrm>
          <a:prstGeom prst="rect">
            <a:avLst/>
          </a:prstGeom>
          <a:solidFill>
            <a:schemeClr val="bg1">
              <a:lumMod val="75000"/>
              <a:alpha val="68000"/>
            </a:schemeClr>
          </a:solidFill>
          <a:ln>
            <a:noFill/>
          </a:ln>
          <a:effectLst>
            <a:glow rad="101600">
              <a:schemeClr val="bg1">
                <a:lumMod val="85000"/>
                <a:alpha val="75000"/>
              </a:schemeClr>
            </a:glow>
            <a:outerShdw blurRad="441325" dist="508000" dir="2700000" algn="tl" rotWithShape="0">
              <a:schemeClr val="bg1">
                <a:lumMod val="50000"/>
                <a:alpha val="50000"/>
              </a:schemeClr>
            </a:outerShdw>
            <a:softEdge rad="381000"/>
          </a:effectLst>
        </p:spPr>
        <p:txBody>
          <a:bodyPr wrap="square">
            <a:spAutoFit/>
          </a:bodyPr>
          <a:lstStyle/>
          <a:p>
            <a:pPr algn="ctr"/>
            <a:endParaRPr lang="en-US" sz="3600" b="1" dirty="0">
              <a:latin typeface="Times New Roman" panose="02020603050405020304" pitchFamily="18" charset="0"/>
              <a:cs typeface="Times New Roman" panose="02020603050405020304" pitchFamily="18" charset="0"/>
            </a:endParaRPr>
          </a:p>
          <a:p>
            <a:pPr algn="ctr"/>
            <a:endParaRPr lang="en-US" sz="3600" b="1" dirty="0">
              <a:latin typeface="Times New Roman" panose="02020603050405020304" pitchFamily="18" charset="0"/>
              <a:cs typeface="Times New Roman" panose="02020603050405020304" pitchFamily="18" charset="0"/>
            </a:endParaRPr>
          </a:p>
          <a:p>
            <a:pPr algn="ctr"/>
            <a:endParaRPr lang="en-US" sz="3600" b="1" dirty="0">
              <a:latin typeface="Times New Roman" panose="02020603050405020304" pitchFamily="18" charset="0"/>
              <a:cs typeface="Times New Roman" panose="02020603050405020304" pitchFamily="18" charset="0"/>
            </a:endParaRPr>
          </a:p>
          <a:p>
            <a:pPr algn="ctr"/>
            <a:endParaRPr lang="en-US" sz="3600" b="1" dirty="0">
              <a:latin typeface="Times New Roman" panose="02020603050405020304" pitchFamily="18" charset="0"/>
              <a:cs typeface="Times New Roman" panose="02020603050405020304" pitchFamily="18" charset="0"/>
            </a:endParaRPr>
          </a:p>
          <a:p>
            <a:pPr algn="ctr"/>
            <a:endParaRPr lang="en-US" sz="3600" b="1" dirty="0">
              <a:latin typeface="Times New Roman" panose="02020603050405020304" pitchFamily="18" charset="0"/>
              <a:cs typeface="Times New Roman" panose="02020603050405020304" pitchFamily="18" charset="0"/>
            </a:endParaRPr>
          </a:p>
          <a:p>
            <a:pPr algn="ctr"/>
            <a:endParaRPr lang="en-US" sz="3600" b="1" dirty="0">
              <a:latin typeface="Times New Roman" panose="02020603050405020304" pitchFamily="18" charset="0"/>
              <a:cs typeface="Times New Roman" panose="02020603050405020304" pitchFamily="18" charset="0"/>
            </a:endParaRPr>
          </a:p>
          <a:p>
            <a:pPr algn="ctr"/>
            <a:endParaRPr lang="en-US" sz="3600" b="1" dirty="0">
              <a:latin typeface="Times New Roman" panose="02020603050405020304" pitchFamily="18" charset="0"/>
              <a:cs typeface="Times New Roman" panose="02020603050405020304" pitchFamily="18" charset="0"/>
            </a:endParaRPr>
          </a:p>
          <a:p>
            <a:pPr algn="ctr"/>
            <a:endParaRPr lang="en-US" sz="3600" b="1" dirty="0">
              <a:latin typeface="Times New Roman" panose="02020603050405020304" pitchFamily="18" charset="0"/>
              <a:cs typeface="Times New Roman" panose="02020603050405020304" pitchFamily="18" charset="0"/>
            </a:endParaRPr>
          </a:p>
          <a:p>
            <a:pPr algn="ctr"/>
            <a:endParaRPr lang="en-US" sz="3600" b="1" dirty="0">
              <a:latin typeface="Times New Roman" panose="02020603050405020304" pitchFamily="18" charset="0"/>
              <a:cs typeface="Times New Roman" panose="02020603050405020304" pitchFamily="18" charset="0"/>
            </a:endParaRPr>
          </a:p>
          <a:p>
            <a:pPr algn="ctr"/>
            <a:endParaRPr lang="en-US" sz="3600" b="1" dirty="0">
              <a:latin typeface="Times New Roman" panose="02020603050405020304" pitchFamily="18" charset="0"/>
              <a:cs typeface="Times New Roman" panose="02020603050405020304" pitchFamily="18" charset="0"/>
            </a:endParaRPr>
          </a:p>
          <a:p>
            <a:pPr algn="ctr"/>
            <a:endParaRPr lang="en-US" sz="3600" b="1" dirty="0">
              <a:latin typeface="Times New Roman" panose="02020603050405020304" pitchFamily="18" charset="0"/>
              <a:cs typeface="Times New Roman" panose="02020603050405020304" pitchFamily="18" charset="0"/>
            </a:endParaRPr>
          </a:p>
          <a:p>
            <a:pPr algn="ctr"/>
            <a:endParaRPr lang="en-US" sz="3600" b="1" dirty="0">
              <a:latin typeface="Times New Roman" panose="02020603050405020304" pitchFamily="18" charset="0"/>
              <a:cs typeface="Times New Roman" panose="02020603050405020304" pitchFamily="18" charset="0"/>
            </a:endParaRPr>
          </a:p>
          <a:p>
            <a:pPr algn="ctr"/>
            <a:endParaRPr lang="en-US" sz="3600" b="1" dirty="0">
              <a:latin typeface="Times New Roman" panose="02020603050405020304" pitchFamily="18" charset="0"/>
              <a:cs typeface="Times New Roman" panose="02020603050405020304" pitchFamily="18" charset="0"/>
            </a:endParaRPr>
          </a:p>
          <a:p>
            <a:pPr algn="ctr"/>
            <a:endParaRPr lang="en-US" sz="3600" b="1" dirty="0">
              <a:latin typeface="Times New Roman" panose="02020603050405020304" pitchFamily="18" charset="0"/>
              <a:cs typeface="Times New Roman" panose="02020603050405020304" pitchFamily="18" charset="0"/>
            </a:endParaRPr>
          </a:p>
          <a:p>
            <a:pPr algn="ctr"/>
            <a:endParaRPr lang="en-US" sz="3600" b="1" dirty="0">
              <a:latin typeface="Times New Roman" panose="02020603050405020304" pitchFamily="18" charset="0"/>
              <a:cs typeface="Times New Roman" panose="02020603050405020304" pitchFamily="18" charset="0"/>
            </a:endParaRPr>
          </a:p>
          <a:p>
            <a:pPr algn="ctr"/>
            <a:endParaRPr lang="en-US" sz="3600" b="1" dirty="0">
              <a:latin typeface="Times New Roman" panose="02020603050405020304" pitchFamily="18" charset="0"/>
              <a:cs typeface="Times New Roman" panose="02020603050405020304" pitchFamily="18" charset="0"/>
            </a:endParaRPr>
          </a:p>
          <a:p>
            <a:pPr algn="ctr"/>
            <a:endParaRPr lang="en-US" sz="3600" b="1" dirty="0">
              <a:latin typeface="Times New Roman" panose="02020603050405020304" pitchFamily="18" charset="0"/>
              <a:cs typeface="Times New Roman" panose="02020603050405020304" pitchFamily="18" charset="0"/>
            </a:endParaRPr>
          </a:p>
          <a:p>
            <a:pPr algn="ctr"/>
            <a:endParaRPr lang="en-US" sz="3600" b="1" dirty="0">
              <a:latin typeface="Times New Roman" panose="02020603050405020304" pitchFamily="18" charset="0"/>
              <a:cs typeface="Times New Roman" panose="02020603050405020304" pitchFamily="18" charset="0"/>
            </a:endParaRPr>
          </a:p>
          <a:p>
            <a:pPr algn="ctr"/>
            <a:endParaRPr lang="en-US" sz="3600" b="1" dirty="0">
              <a:latin typeface="Times New Roman" panose="02020603050405020304" pitchFamily="18" charset="0"/>
              <a:cs typeface="Times New Roman" panose="02020603050405020304" pitchFamily="18" charset="0"/>
            </a:endParaRPr>
          </a:p>
          <a:p>
            <a:pPr algn="ctr"/>
            <a:endParaRPr lang="en-US" sz="3600" b="1" dirty="0">
              <a:latin typeface="Times New Roman" panose="02020603050405020304" pitchFamily="18" charset="0"/>
              <a:cs typeface="Times New Roman" panose="02020603050405020304" pitchFamily="18" charset="0"/>
            </a:endParaRPr>
          </a:p>
          <a:p>
            <a:pPr algn="ctr"/>
            <a:endParaRPr lang="en-US" sz="3600" b="1" dirty="0">
              <a:latin typeface="Times New Roman" panose="02020603050405020304" pitchFamily="18" charset="0"/>
              <a:cs typeface="Times New Roman" panose="02020603050405020304" pitchFamily="18" charset="0"/>
            </a:endParaRPr>
          </a:p>
          <a:p>
            <a:pPr algn="ctr"/>
            <a:endParaRPr lang="en-US" sz="3600" b="1" dirty="0">
              <a:latin typeface="Times New Roman" panose="02020603050405020304" pitchFamily="18" charset="0"/>
              <a:cs typeface="Times New Roman" panose="02020603050405020304" pitchFamily="18" charset="0"/>
            </a:endParaRPr>
          </a:p>
          <a:p>
            <a:pPr algn="ctr"/>
            <a:endParaRPr lang="en-US" sz="3600" b="1" dirty="0">
              <a:latin typeface="Times New Roman" panose="02020603050405020304" pitchFamily="18" charset="0"/>
              <a:cs typeface="Times New Roman" panose="02020603050405020304" pitchFamily="18" charset="0"/>
            </a:endParaRPr>
          </a:p>
          <a:p>
            <a:pPr algn="ctr"/>
            <a:endParaRPr lang="en-US" sz="3600" b="1" dirty="0">
              <a:latin typeface="Times New Roman" panose="02020603050405020304" pitchFamily="18" charset="0"/>
              <a:cs typeface="Times New Roman" panose="02020603050405020304" pitchFamily="18" charset="0"/>
            </a:endParaRPr>
          </a:p>
          <a:p>
            <a:pPr algn="ctr"/>
            <a:endParaRPr lang="en-US" sz="3600" b="1" dirty="0">
              <a:latin typeface="Times New Roman" panose="02020603050405020304" pitchFamily="18" charset="0"/>
              <a:cs typeface="Times New Roman" panose="02020603050405020304" pitchFamily="18" charset="0"/>
            </a:endParaRPr>
          </a:p>
          <a:p>
            <a:pPr algn="ctr"/>
            <a:endParaRPr lang="en-US" sz="3600" b="1" dirty="0">
              <a:latin typeface="Times New Roman" panose="02020603050405020304" pitchFamily="18" charset="0"/>
              <a:cs typeface="Times New Roman" panose="02020603050405020304" pitchFamily="18" charset="0"/>
            </a:endParaRPr>
          </a:p>
          <a:p>
            <a:pPr algn="ctr"/>
            <a:endParaRPr lang="en-US" sz="3600" b="1" dirty="0">
              <a:latin typeface="Times New Roman" panose="02020603050405020304" pitchFamily="18" charset="0"/>
              <a:cs typeface="Times New Roman" panose="02020603050405020304" pitchFamily="18" charset="0"/>
            </a:endParaRPr>
          </a:p>
          <a:p>
            <a:pPr algn="ctr"/>
            <a:endParaRPr lang="en-US" sz="3600" b="1" dirty="0">
              <a:latin typeface="Times New Roman" panose="02020603050405020304" pitchFamily="18" charset="0"/>
              <a:cs typeface="Times New Roman" panose="02020603050405020304" pitchFamily="18" charset="0"/>
            </a:endParaRPr>
          </a:p>
        </p:txBody>
      </p:sp>
      <p:sp>
        <p:nvSpPr>
          <p:cNvPr id="275" name="Rectangle 274"/>
          <p:cNvSpPr/>
          <p:nvPr/>
        </p:nvSpPr>
        <p:spPr>
          <a:xfrm>
            <a:off x="29528842" y="17605810"/>
            <a:ext cx="13108147" cy="4801314"/>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457200" tIns="182880" rIns="365760" bIns="182880">
            <a:spAutoFit/>
          </a:bodyPr>
          <a:lstStyle/>
          <a:p>
            <a:pPr marL="457200" indent="-4572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Class 0 (Foul):  </a:t>
            </a:r>
            <a:r>
              <a:rPr lang="en-US" sz="3200" dirty="0">
                <a:latin typeface="Times New Roman" panose="02020603050405020304" pitchFamily="18" charset="0"/>
                <a:cs typeface="Times New Roman" panose="02020603050405020304" pitchFamily="18" charset="0"/>
              </a:rPr>
              <a:t>correctly classified only 8 times. </a:t>
            </a:r>
          </a:p>
          <a:p>
            <a:pPr marL="457200" indent="-4572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Class 1 (In Play):  </a:t>
            </a:r>
            <a:r>
              <a:rPr lang="en-US" sz="3200" dirty="0">
                <a:latin typeface="Times New Roman" panose="02020603050405020304" pitchFamily="18" charset="0"/>
                <a:cs typeface="Times New Roman" panose="02020603050405020304" pitchFamily="18" charset="0"/>
              </a:rPr>
              <a:t>The In Play class was correctly classified 101 times. </a:t>
            </a:r>
          </a:p>
          <a:p>
            <a:pPr marL="457200" indent="-4572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Class 2 (Ball):  </a:t>
            </a:r>
            <a:r>
              <a:rPr lang="en-US" sz="3200" dirty="0">
                <a:latin typeface="Times New Roman" panose="02020603050405020304" pitchFamily="18" charset="0"/>
                <a:cs typeface="Times New Roman" panose="02020603050405020304" pitchFamily="18" charset="0"/>
              </a:rPr>
              <a:t>The model correctly predicted the Ball class 95 times </a:t>
            </a:r>
          </a:p>
          <a:p>
            <a:pPr marL="457200" indent="-4572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Class 3 (Bunt):  </a:t>
            </a:r>
            <a:r>
              <a:rPr lang="en-US" sz="3200" dirty="0">
                <a:latin typeface="Times New Roman" panose="02020603050405020304" pitchFamily="18" charset="0"/>
                <a:cs typeface="Times New Roman" panose="02020603050405020304" pitchFamily="18" charset="0"/>
              </a:rPr>
              <a:t>The model did not classify anything in the test set as a bunt and did not have a representation at all in the set. </a:t>
            </a:r>
          </a:p>
          <a:p>
            <a:pPr marL="457200" indent="-4572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Class 4 (Hit by Pitch):  </a:t>
            </a:r>
            <a:r>
              <a:rPr lang="en-US" sz="3200" dirty="0">
                <a:latin typeface="Times New Roman" panose="02020603050405020304" pitchFamily="18" charset="0"/>
                <a:cs typeface="Times New Roman" panose="02020603050405020304" pitchFamily="18" charset="0"/>
              </a:rPr>
              <a:t>The Hit by Pitch class was never correctly classified and was represented once.</a:t>
            </a:r>
          </a:p>
          <a:p>
            <a:pPr marL="457200" indent="-4572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Class 5 (Strike):  </a:t>
            </a:r>
            <a:r>
              <a:rPr lang="en-US" sz="3200" dirty="0">
                <a:latin typeface="Times New Roman" panose="02020603050405020304" pitchFamily="18" charset="0"/>
                <a:cs typeface="Times New Roman" panose="02020603050405020304" pitchFamily="18" charset="0"/>
              </a:rPr>
              <a:t>The model correctly predicted the Strike class 191 times. </a:t>
            </a:r>
          </a:p>
        </p:txBody>
      </p:sp>
      <p:sp>
        <p:nvSpPr>
          <p:cNvPr id="276" name="Rectangle 275"/>
          <p:cNvSpPr>
            <a:spLocks/>
          </p:cNvSpPr>
          <p:nvPr/>
        </p:nvSpPr>
        <p:spPr>
          <a:xfrm>
            <a:off x="29946585" y="26963037"/>
            <a:ext cx="12344400" cy="4201150"/>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228600" rIns="365760" bIns="274320">
            <a:spAutoFit/>
          </a:bodyPr>
          <a:lstStyle/>
          <a:p>
            <a:pPr marL="457200" indent="-457200">
              <a:buFont typeface="Arial" panose="020B0604020202020204" pitchFamily="34" charset="0"/>
              <a:buChar char="•"/>
            </a:pPr>
            <a:r>
              <a:rPr lang="en-US" sz="6000" dirty="0">
                <a:latin typeface="Times New Roman" panose="02020603050405020304" pitchFamily="18" charset="0"/>
                <a:cs typeface="Times New Roman" panose="02020603050405020304" pitchFamily="18" charset="0"/>
              </a:rPr>
              <a:t>Data Augmentation</a:t>
            </a:r>
          </a:p>
          <a:p>
            <a:pPr marL="457200" indent="-457200">
              <a:buFont typeface="Arial" panose="020B0604020202020204" pitchFamily="34" charset="0"/>
              <a:buChar char="•"/>
            </a:pPr>
            <a:r>
              <a:rPr lang="en-US" sz="6000" dirty="0">
                <a:latin typeface="Times New Roman" panose="02020603050405020304" pitchFamily="18" charset="0"/>
                <a:cs typeface="Times New Roman" panose="02020603050405020304" pitchFamily="18" charset="0"/>
              </a:rPr>
              <a:t>Label Granularity</a:t>
            </a:r>
          </a:p>
          <a:p>
            <a:pPr marL="457200" indent="-457200">
              <a:buFont typeface="Arial" panose="020B0604020202020204" pitchFamily="34" charset="0"/>
              <a:buChar char="•"/>
            </a:pPr>
            <a:r>
              <a:rPr lang="en-US" sz="6000" dirty="0">
                <a:latin typeface="Times New Roman" panose="02020603050405020304" pitchFamily="18" charset="0"/>
                <a:cs typeface="Times New Roman" panose="02020603050405020304" pitchFamily="18" charset="0"/>
              </a:rPr>
              <a:t>Caption Refinement</a:t>
            </a:r>
          </a:p>
          <a:p>
            <a:pPr marL="457200" indent="-457200">
              <a:buFont typeface="Arial" panose="020B0604020202020204" pitchFamily="34" charset="0"/>
              <a:buChar char="•"/>
            </a:pPr>
            <a:r>
              <a:rPr lang="en-US" sz="6000" dirty="0">
                <a:latin typeface="Times New Roman" panose="02020603050405020304" pitchFamily="18" charset="0"/>
                <a:cs typeface="Times New Roman" panose="02020603050405020304" pitchFamily="18" charset="0"/>
              </a:rPr>
              <a:t>Model Optimization</a:t>
            </a:r>
          </a:p>
        </p:txBody>
      </p:sp>
      <p:pic>
        <p:nvPicPr>
          <p:cNvPr id="4" name="Picture 3">
            <a:extLst>
              <a:ext uri="{FF2B5EF4-FFF2-40B4-BE49-F238E27FC236}">
                <a16:creationId xmlns:a16="http://schemas.microsoft.com/office/drawing/2014/main" id="{9DE33B37-69BA-9282-6142-54361BBCBB68}"/>
              </a:ext>
            </a:extLst>
          </p:cNvPr>
          <p:cNvPicPr>
            <a:picLocks noChangeAspect="1"/>
          </p:cNvPicPr>
          <p:nvPr/>
        </p:nvPicPr>
        <p:blipFill>
          <a:blip r:embed="rId3"/>
          <a:srcRect r="76673"/>
          <a:stretch/>
        </p:blipFill>
        <p:spPr>
          <a:xfrm>
            <a:off x="886582" y="952545"/>
            <a:ext cx="4843877" cy="4382231"/>
          </a:xfrm>
          <a:prstGeom prst="rect">
            <a:avLst/>
          </a:prstGeom>
        </p:spPr>
      </p:pic>
      <p:pic>
        <p:nvPicPr>
          <p:cNvPr id="3" name="Picture 2" descr="A diagram of a computer process&#10;&#10;Description automatically generated">
            <a:extLst>
              <a:ext uri="{FF2B5EF4-FFF2-40B4-BE49-F238E27FC236}">
                <a16:creationId xmlns:a16="http://schemas.microsoft.com/office/drawing/2014/main" id="{1B17DA29-FC50-3785-52B1-4CB8D25DAC16}"/>
              </a:ext>
            </a:extLst>
          </p:cNvPr>
          <p:cNvPicPr>
            <a:picLocks noChangeAspect="1"/>
          </p:cNvPicPr>
          <p:nvPr/>
        </p:nvPicPr>
        <p:blipFill>
          <a:blip r:embed="rId4"/>
          <a:stretch>
            <a:fillRect/>
          </a:stretch>
        </p:blipFill>
        <p:spPr>
          <a:xfrm>
            <a:off x="14720614" y="7898499"/>
            <a:ext cx="13461027" cy="7731446"/>
          </a:xfrm>
          <a:prstGeom prst="rect">
            <a:avLst/>
          </a:prstGeom>
        </p:spPr>
      </p:pic>
      <p:pic>
        <p:nvPicPr>
          <p:cNvPr id="6" name="Picture 5" descr="A diagram of a flowchart&#10;&#10;Description automatically generated">
            <a:extLst>
              <a:ext uri="{FF2B5EF4-FFF2-40B4-BE49-F238E27FC236}">
                <a16:creationId xmlns:a16="http://schemas.microsoft.com/office/drawing/2014/main" id="{4C3A5663-2A4E-948D-8A6F-68E488F6E5E9}"/>
              </a:ext>
            </a:extLst>
          </p:cNvPr>
          <p:cNvPicPr>
            <a:picLocks noChangeAspect="1"/>
          </p:cNvPicPr>
          <p:nvPr/>
        </p:nvPicPr>
        <p:blipFill>
          <a:blip r:embed="rId5"/>
          <a:stretch>
            <a:fillRect/>
          </a:stretch>
        </p:blipFill>
        <p:spPr>
          <a:xfrm>
            <a:off x="14740570" y="15963642"/>
            <a:ext cx="13475026" cy="16009236"/>
          </a:xfrm>
          <a:prstGeom prst="rect">
            <a:avLst/>
          </a:prstGeom>
        </p:spPr>
      </p:pic>
      <p:pic>
        <p:nvPicPr>
          <p:cNvPr id="9" name="Picture 8" descr="A screenshot of a graph&#10;&#10;Description automatically generated">
            <a:extLst>
              <a:ext uri="{FF2B5EF4-FFF2-40B4-BE49-F238E27FC236}">
                <a16:creationId xmlns:a16="http://schemas.microsoft.com/office/drawing/2014/main" id="{265A2940-BFB7-D5E6-28A7-4CB320E0D9A6}"/>
              </a:ext>
            </a:extLst>
          </p:cNvPr>
          <p:cNvPicPr>
            <a:picLocks noChangeAspect="1"/>
          </p:cNvPicPr>
          <p:nvPr/>
        </p:nvPicPr>
        <p:blipFill>
          <a:blip r:embed="rId6"/>
          <a:stretch>
            <a:fillRect/>
          </a:stretch>
        </p:blipFill>
        <p:spPr>
          <a:xfrm>
            <a:off x="29385996" y="7980003"/>
            <a:ext cx="13250993" cy="9621981"/>
          </a:xfrm>
          <a:prstGeom prst="rect">
            <a:avLst/>
          </a:prstGeom>
        </p:spPr>
      </p:pic>
      <p:pic>
        <p:nvPicPr>
          <p:cNvPr id="13" name="Picture 12">
            <a:extLst>
              <a:ext uri="{FF2B5EF4-FFF2-40B4-BE49-F238E27FC236}">
                <a16:creationId xmlns:a16="http://schemas.microsoft.com/office/drawing/2014/main" id="{F5C12612-BCF0-2E34-C7E4-D4EE5FE6E377}"/>
              </a:ext>
            </a:extLst>
          </p:cNvPr>
          <p:cNvPicPr>
            <a:picLocks noChangeAspect="1"/>
          </p:cNvPicPr>
          <p:nvPr/>
        </p:nvPicPr>
        <p:blipFill>
          <a:blip r:embed="rId7"/>
          <a:stretch>
            <a:fillRect/>
          </a:stretch>
        </p:blipFill>
        <p:spPr>
          <a:xfrm>
            <a:off x="29588696" y="22836906"/>
            <a:ext cx="12988438" cy="226270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4280</TotalTime>
  <Words>488</Words>
  <Application>Microsoft Office PowerPoint</Application>
  <PresentationFormat>Custom</PresentationFormat>
  <Paragraphs>52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Company>Rutgers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Julia Xia</dc:creator>
  <cp:lastModifiedBy>Alexander Yu</cp:lastModifiedBy>
  <cp:revision>106</cp:revision>
  <cp:lastPrinted>2012-08-01T17:44:46Z</cp:lastPrinted>
  <dcterms:created xsi:type="dcterms:W3CDTF">2014-03-07T20:19:06Z</dcterms:created>
  <dcterms:modified xsi:type="dcterms:W3CDTF">2024-12-08T04:06:50Z</dcterms:modified>
</cp:coreProperties>
</file>