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Caveat"/>
      <p:regular r:id="rId13"/>
      <p:bold r:id="rId14"/>
    </p:embeddedFont>
    <p:embeddedFont>
      <p:font typeface="Amatic SC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aveat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maticSC-regular.fntdata"/><Relationship Id="rId14" Type="http://schemas.openxmlformats.org/officeDocument/2006/relationships/font" Target="fonts/Caveat-bold.fntdata"/><Relationship Id="rId16" Type="http://schemas.openxmlformats.org/officeDocument/2006/relationships/font" Target="fonts/AmaticS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d43e96c3f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d43e96c3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825" y="972913"/>
            <a:ext cx="5051951" cy="31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2765775" y="1645750"/>
            <a:ext cx="4227000" cy="143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387000" y="1933200"/>
            <a:ext cx="62415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501650" lvl="0" marL="4572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1pPr>
            <a:lvl2pPr indent="-501650" lvl="1" marL="9144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2pPr>
            <a:lvl3pPr indent="-501650" lvl="2" marL="13716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3pPr>
            <a:lvl4pPr indent="-501650" lvl="3" marL="18288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4pPr>
            <a:lvl5pPr indent="-501650" lvl="4" marL="22860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5pPr>
            <a:lvl6pPr indent="-501650" lvl="5" marL="27432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6pPr>
            <a:lvl7pPr indent="-501650" lvl="6" marL="32004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7pPr>
            <a:lvl8pPr indent="-501650" lvl="7" marL="36576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8pPr>
            <a:lvl9pPr indent="-501650" lvl="8" marL="411480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5156126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411775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3929671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3" type="body"/>
          </p:nvPr>
        </p:nvSpPr>
        <p:spPr>
          <a:xfrm>
            <a:off x="6447566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1411775" y="4270412"/>
            <a:ext cx="72750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indent="-3683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indent="-3683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indent="-3683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indent="-3683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indent="-3683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indent="-3683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indent="-3683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indent="-3683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ctrTitle"/>
          </p:nvPr>
        </p:nvSpPr>
        <p:spPr>
          <a:xfrm>
            <a:off x="2772975" y="1688975"/>
            <a:ext cx="4227000" cy="143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Лабораторная работа №12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Мухтарова Камила, НПИбд-02-20 </a:t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Зачем эта работа? Какова ее цель?</a:t>
            </a:r>
            <a:endParaRPr/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1411775" y="1318175"/>
            <a:ext cx="71739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Цель работы: Изучить основы программирования в оболочке ОС UNIX. Научится писать более сложные командные файлы с использованием логических управляющих конструкций и циклов. 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4294967295" type="ctrTitle"/>
          </p:nvPr>
        </p:nvSpPr>
        <p:spPr>
          <a:xfrm>
            <a:off x="1609275" y="594663"/>
            <a:ext cx="1411500" cy="687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</a:t>
            </a:r>
            <a:endParaRPr sz="4800"/>
          </a:p>
        </p:txBody>
      </p:sp>
      <p:sp>
        <p:nvSpPr>
          <p:cNvPr id="59" name="Google Shape;59;p13"/>
          <p:cNvSpPr txBox="1"/>
          <p:nvPr>
            <p:ph idx="4294967295" type="subTitle"/>
          </p:nvPr>
        </p:nvSpPr>
        <p:spPr>
          <a:xfrm>
            <a:off x="1406400" y="2197150"/>
            <a:ext cx="3542700" cy="18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Написала на языке Си программа, которая вводит число и определяет, является ли оно больше нуля, меньше нуля или равно нулю.</a:t>
            </a:r>
            <a:endParaRPr b="1" sz="4300"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406409" y="101095"/>
            <a:ext cx="1817263" cy="1674422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34627" t="0"/>
          <a:stretch/>
        </p:blipFill>
        <p:spPr>
          <a:xfrm>
            <a:off x="5144600" y="547750"/>
            <a:ext cx="374850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 b="10551" l="0" r="33563" t="9576"/>
          <a:stretch/>
        </p:blipFill>
        <p:spPr>
          <a:xfrm>
            <a:off x="5554125" y="2882428"/>
            <a:ext cx="2850250" cy="22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1468675" y="381819"/>
            <a:ext cx="6939000" cy="178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Используя команды getopts grep, написала командный файл, который анализирует командную строку с ключами:</a:t>
            </a:r>
            <a:endParaRPr sz="14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– -iinputfile </a:t>
            </a:r>
            <a:endParaRPr sz="14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– -ooutputfile </a:t>
            </a:r>
            <a:endParaRPr sz="14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– -p шаблон </a:t>
            </a:r>
            <a:endParaRPr sz="14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– -C — различать большие и малые буквы</a:t>
            </a:r>
            <a:endParaRPr sz="14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 – -n — выдавать номера строк</a:t>
            </a:r>
            <a:endParaRPr sz="35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525" y="2260394"/>
            <a:ext cx="2734650" cy="2673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400" y="2897475"/>
            <a:ext cx="4327251" cy="16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1394200" y="-100850"/>
            <a:ext cx="6241500" cy="14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Написала командный файл, создающий указанное число файлов, пронумерованных последовательно от 1 до N (например 1.tmp, 2.tmp, 3.tmp,4.tmp и т.д.).</a:t>
            </a:r>
            <a:endParaRPr b="1" sz="4800"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100" y="1240300"/>
            <a:ext cx="5734050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100" y="3690800"/>
            <a:ext cx="625792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523850" y="362775"/>
            <a:ext cx="62415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Написала командный файл, который с помощью команды tar запаковывает в архив все файлы в указанной директории. Модифицировала его так, чтобы запаковывались только те файлы, которые были изменены менее недели тому назад</a:t>
            </a:r>
            <a:endParaRPr b="1" sz="1600"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075" y="1563250"/>
            <a:ext cx="3327026" cy="26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225" y="1522375"/>
            <a:ext cx="3636850" cy="182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6400" y="4377500"/>
            <a:ext cx="57340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325350" y="180193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Вывод?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 Изучила основы программирования в оболочке ОС UNIX. Научилась писать более сложные командные файлы с использованием логических управляющих конструкций и циклов.</a:t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7"/>
          <p:cNvSpPr/>
          <p:nvPr/>
        </p:nvSpPr>
        <p:spPr>
          <a:xfrm rot="-1474331">
            <a:off x="2423971" y="666259"/>
            <a:ext cx="317820" cy="319746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CC2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 rot="1152141">
            <a:off x="7115449" y="1602957"/>
            <a:ext cx="442547" cy="531073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CC2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4294967295" type="ctrTitle"/>
          </p:nvPr>
        </p:nvSpPr>
        <p:spPr>
          <a:xfrm>
            <a:off x="1806950" y="600100"/>
            <a:ext cx="6664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Спасибо за внимание</a:t>
            </a:r>
            <a:endParaRPr sz="7200"/>
          </a:p>
        </p:txBody>
      </p:sp>
      <p:sp>
        <p:nvSpPr>
          <p:cNvPr id="102" name="Google Shape;102;p18"/>
          <p:cNvSpPr/>
          <p:nvPr/>
        </p:nvSpPr>
        <p:spPr>
          <a:xfrm>
            <a:off x="6711071" y="2548448"/>
            <a:ext cx="1693301" cy="1715846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 rot="1472978">
            <a:off x="5171507" y="3405154"/>
            <a:ext cx="989994" cy="964323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6383571" y="2384475"/>
            <a:ext cx="433447" cy="421199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CC2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8"/>
          <p:cNvSpPr/>
          <p:nvPr/>
        </p:nvSpPr>
        <p:spPr>
          <a:xfrm rot="2487249">
            <a:off x="6104829" y="4295571"/>
            <a:ext cx="308371" cy="299658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CC2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te template">
  <a:themeElements>
    <a:clrScheme name="Custom 347">
      <a:dk1>
        <a:srgbClr val="1C4587"/>
      </a:dk1>
      <a:lt1>
        <a:srgbClr val="FFFFFF"/>
      </a:lt1>
      <a:dk2>
        <a:srgbClr val="606A7C"/>
      </a:dk2>
      <a:lt2>
        <a:srgbClr val="D3DAE2"/>
      </a:lt2>
      <a:accent1>
        <a:srgbClr val="1C4587"/>
      </a:accent1>
      <a:accent2>
        <a:srgbClr val="6CC2DC"/>
      </a:accent2>
      <a:accent3>
        <a:srgbClr val="B4E04F"/>
      </a:accent3>
      <a:accent4>
        <a:srgbClr val="FFD453"/>
      </a:accent4>
      <a:accent5>
        <a:srgbClr val="EE973B"/>
      </a:accent5>
      <a:accent6>
        <a:srgbClr val="F74848"/>
      </a:accent6>
      <a:hlink>
        <a:srgbClr val="1C458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