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6"/>
  </p:sldMasterIdLst>
  <p:notesMasterIdLst>
    <p:notesMasterId r:id="rId15"/>
  </p:notesMasterIdLst>
  <p:sldIdLst>
    <p:sldId id="256" r:id="rId7"/>
    <p:sldId id="258" r:id="rId8"/>
    <p:sldId id="265" r:id="rId9"/>
    <p:sldId id="260" r:id="rId10"/>
    <p:sldId id="262" r:id="rId11"/>
    <p:sldId id="266" r:id="rId12"/>
    <p:sldId id="25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A5F90-83E8-472F-A2EC-4599406CBF2F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B8B0-4321-4859-90CC-4085337E6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B8B0-4321-4859-90CC-4085337E69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B8B0-4321-4859-90CC-4085337E69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fer sha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Bottomseg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8" descr="icon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85875"/>
            <a:ext cx="5200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The World Leader in High-Performance Signal Processing Solutions</a:t>
            </a:r>
            <a:endParaRPr lang="en-GB" sz="1600" b="1">
              <a:latin typeface="Arial Narrow" pitchFamily="34" charset="0"/>
            </a:endParaRP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6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00001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845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533400"/>
            <a:ext cx="21431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533400"/>
            <a:ext cx="6280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541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533400"/>
            <a:ext cx="85756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600200"/>
            <a:ext cx="8575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4076700"/>
            <a:ext cx="8575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9298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533400"/>
            <a:ext cx="85756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2575" y="1600200"/>
            <a:ext cx="4211638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21163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043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541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219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600200"/>
            <a:ext cx="42116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211637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4434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9814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8254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428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2935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1291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533400"/>
            <a:ext cx="8575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600200"/>
            <a:ext cx="857567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 Narrow" pitchFamily="34" charset="0"/>
              </a:defRPr>
            </a:lvl1pPr>
          </a:lstStyle>
          <a:p>
            <a:endParaRPr lang="en-GB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2575" y="6488113"/>
            <a:ext cx="63182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b="1"/>
            </a:lvl1pPr>
          </a:lstStyle>
          <a:p>
            <a:fld id="{13BB6A45-FDE0-4335-A618-018275A5BC7E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blueblu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0"/>
            <a:ext cx="2189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greenblu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con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48561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ADI Logo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6505575"/>
            <a:ext cx="914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01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1"/>
          </a:solidFill>
          <a:latin typeface="+mn-lt"/>
        </a:defRPr>
      </a:lvl2pPr>
      <a:lvl3pPr marL="917575" indent="-2270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b="1">
          <a:solidFill>
            <a:schemeClr val="tx2"/>
          </a:solidFill>
          <a:latin typeface="+mn-lt"/>
        </a:defRPr>
      </a:lvl3pPr>
      <a:lvl4pPr marL="1201738" indent="-1698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1600">
          <a:solidFill>
            <a:schemeClr val="tx2"/>
          </a:solidFill>
          <a:latin typeface="+mn-lt"/>
        </a:defRPr>
      </a:lvl4pPr>
      <a:lvl5pPr marL="1481138" indent="-165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</a:defRPr>
      </a:lvl5pPr>
      <a:lvl6pPr marL="1938338" indent="-165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</a:defRPr>
      </a:lvl6pPr>
      <a:lvl7pPr marL="2395538" indent="-165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</a:defRPr>
      </a:lvl7pPr>
      <a:lvl8pPr marL="2852738" indent="-165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</a:defRPr>
      </a:lvl8pPr>
      <a:lvl9pPr marL="3309938" indent="-165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z.analog.com/community/low-power-rf-transceivers" TargetMode="External"/><Relationship Id="rId2" Type="http://schemas.openxmlformats.org/officeDocument/2006/relationships/hyperlink" Target="http://www.analog.com/ADF702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ADF7024</a:t>
            </a:r>
            <a:br>
              <a:rPr lang="en-AU" dirty="0" smtClean="0"/>
            </a:br>
            <a:r>
              <a:rPr lang="en-AU" sz="2400" dirty="0" smtClean="0"/>
              <a:t>Low Power, Easy to use, ISM Band Radio</a:t>
            </a:r>
            <a:endParaRPr lang="en-GB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Analog</a:t>
            </a:r>
            <a:r>
              <a:rPr lang="en-AU" dirty="0" smtClean="0"/>
              <a:t> Devices</a:t>
            </a:r>
            <a:endParaRPr lang="en-AU" dirty="0" smtClean="0"/>
          </a:p>
          <a:p>
            <a:r>
              <a:rPr lang="en-AU" dirty="0" smtClean="0"/>
              <a:t>Jan</a:t>
            </a:r>
            <a:r>
              <a:rPr lang="en-AU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719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ADF7024 Overview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AU" sz="1600" dirty="0" smtClean="0"/>
              <a:t>Easy to use</a:t>
            </a:r>
          </a:p>
          <a:p>
            <a:r>
              <a:rPr lang="en-AU" sz="1600" dirty="0" smtClean="0"/>
              <a:t>431 – 435MHz and 862 – 928MHz</a:t>
            </a:r>
          </a:p>
          <a:p>
            <a:r>
              <a:rPr lang="en-AU" sz="1600" dirty="0" smtClean="0"/>
              <a:t>FSK and GFSK modulation</a:t>
            </a:r>
          </a:p>
          <a:p>
            <a:r>
              <a:rPr lang="en-AU" sz="1600" dirty="0" smtClean="0"/>
              <a:t>Data rates of 9.6, 38.4, 50, 100, 200 and 300 kbps</a:t>
            </a:r>
          </a:p>
          <a:p>
            <a:r>
              <a:rPr lang="en-AU" sz="1600" dirty="0" smtClean="0"/>
              <a:t>Packet handling integrated</a:t>
            </a:r>
          </a:p>
          <a:p>
            <a:pPr lvl="1"/>
            <a:r>
              <a:rPr lang="en-US" sz="1400" dirty="0" smtClean="0"/>
              <a:t>Preamble, sync word and cyclic </a:t>
            </a:r>
            <a:r>
              <a:rPr lang="en-US" sz="1400" dirty="0"/>
              <a:t>redundancy check (CRC) </a:t>
            </a:r>
            <a:endParaRPr lang="en-US" sz="1400" dirty="0" smtClean="0"/>
          </a:p>
          <a:p>
            <a:pPr lvl="1"/>
            <a:r>
              <a:rPr lang="en-US" sz="1400" dirty="0" smtClean="0"/>
              <a:t>Manchester encoding and decoding</a:t>
            </a:r>
          </a:p>
          <a:p>
            <a:pPr lvl="1"/>
            <a:r>
              <a:rPr lang="en-US" sz="1400" dirty="0" smtClean="0"/>
              <a:t>8b/10b encoding </a:t>
            </a:r>
            <a:r>
              <a:rPr lang="en-US" sz="1400" dirty="0"/>
              <a:t>and </a:t>
            </a:r>
            <a:r>
              <a:rPr lang="en-US" sz="1400" dirty="0" smtClean="0"/>
              <a:t>decoding</a:t>
            </a:r>
          </a:p>
          <a:p>
            <a:pPr lvl="1"/>
            <a:r>
              <a:rPr lang="en-US" sz="1400" dirty="0" smtClean="0"/>
              <a:t>Data whitening and de-whitening</a:t>
            </a:r>
            <a:endParaRPr lang="en-US" sz="1400" dirty="0"/>
          </a:p>
          <a:p>
            <a:pPr marL="231775" lvl="1" indent="-231775">
              <a:buFont typeface="Wingdings" pitchFamily="2" charset="2"/>
              <a:buChar char="u"/>
            </a:pPr>
            <a:r>
              <a:rPr lang="en-IE" sz="1600" dirty="0"/>
              <a:t>Integrated VCO, PLL Loop filter and </a:t>
            </a:r>
            <a:r>
              <a:rPr lang="en-IE" sz="1600" dirty="0" err="1"/>
              <a:t>Tx</a:t>
            </a:r>
            <a:r>
              <a:rPr lang="en-IE" sz="1600" dirty="0"/>
              <a:t>/Rx </a:t>
            </a:r>
            <a:r>
              <a:rPr lang="en-IE" sz="1600" dirty="0" smtClean="0"/>
              <a:t>switch</a:t>
            </a:r>
            <a:endParaRPr lang="en-AU" sz="1600" dirty="0" smtClean="0"/>
          </a:p>
          <a:p>
            <a:r>
              <a:rPr lang="en-AU" sz="1600" dirty="0" smtClean="0"/>
              <a:t>Smart Wake Modes</a:t>
            </a:r>
          </a:p>
          <a:p>
            <a:pPr lvl="1"/>
            <a:r>
              <a:rPr lang="en-AU" sz="1400" dirty="0" smtClean="0"/>
              <a:t>Autonomous packet sniff, carrier sense and packet reception</a:t>
            </a:r>
          </a:p>
          <a:p>
            <a:pPr lvl="1"/>
            <a:r>
              <a:rPr lang="en-AU" sz="1400" dirty="0" smtClean="0"/>
              <a:t>Ultra low power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577912" y="1600200"/>
            <a:ext cx="4280337" cy="2804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</a:defRPr>
            </a:lvl2pPr>
            <a:lvl3pPr marL="917575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defRPr b="1">
                <a:solidFill>
                  <a:schemeClr val="tx2"/>
                </a:solidFill>
                <a:latin typeface="+mn-lt"/>
              </a:defRPr>
            </a:lvl3pPr>
            <a:lvl4pPr marL="1201738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2"/>
                </a:solidFill>
                <a:latin typeface="+mn-lt"/>
              </a:defRPr>
            </a:lvl4pPr>
            <a:lvl5pPr marL="1481138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1938338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395538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852738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309938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1600" kern="0" dirty="0" smtClean="0"/>
              <a:t>Receiver Specs</a:t>
            </a:r>
          </a:p>
          <a:p>
            <a:pPr lvl="1"/>
            <a:r>
              <a:rPr lang="en-AU" sz="1400" kern="0" dirty="0" smtClean="0"/>
              <a:t>Sensitivity: -111dBm @ 9.6kbps</a:t>
            </a:r>
            <a:endParaRPr lang="en-GB" sz="1400" kern="0" dirty="0" smtClean="0"/>
          </a:p>
          <a:p>
            <a:pPr lvl="1"/>
            <a:r>
              <a:rPr lang="en-AU" sz="1400" kern="0" dirty="0" smtClean="0"/>
              <a:t>Blocking: 76dB @ 10MHz offset</a:t>
            </a:r>
          </a:p>
          <a:p>
            <a:r>
              <a:rPr lang="en-AU" sz="1600" kern="0" dirty="0" smtClean="0"/>
              <a:t>Transmitter Specs</a:t>
            </a:r>
          </a:p>
          <a:p>
            <a:pPr lvl="1"/>
            <a:r>
              <a:rPr lang="en-AU" sz="1400" kern="0" dirty="0" smtClean="0"/>
              <a:t>Output Power: -20 to +13.5dBm</a:t>
            </a:r>
          </a:p>
          <a:p>
            <a:pPr lvl="1"/>
            <a:r>
              <a:rPr lang="en-AU" sz="1400" kern="0" dirty="0" smtClean="0"/>
              <a:t>Phase Noise: -131dBc/Hz @ 2MHz offset</a:t>
            </a:r>
            <a:endParaRPr lang="en-AU" sz="1600" kern="0" dirty="0" smtClean="0"/>
          </a:p>
          <a:p>
            <a:r>
              <a:rPr lang="en-AU" sz="1600" kern="0" dirty="0" smtClean="0"/>
              <a:t>Power Consumption Specs</a:t>
            </a:r>
          </a:p>
          <a:p>
            <a:pPr lvl="1"/>
            <a:r>
              <a:rPr lang="en-AU" sz="1400" kern="0" dirty="0" smtClean="0"/>
              <a:t>Rx: 12.8mA</a:t>
            </a:r>
          </a:p>
          <a:p>
            <a:pPr lvl="1"/>
            <a:r>
              <a:rPr lang="en-AU" sz="1400" kern="0" dirty="0" err="1" smtClean="0"/>
              <a:t>Tx</a:t>
            </a:r>
            <a:r>
              <a:rPr lang="en-AU" sz="1400" kern="0" dirty="0" smtClean="0"/>
              <a:t>: </a:t>
            </a:r>
            <a:r>
              <a:rPr lang="en-AU" sz="1400" kern="0" dirty="0"/>
              <a:t>23.3mA @ </a:t>
            </a:r>
            <a:r>
              <a:rPr lang="en-AU" sz="1400" kern="0" dirty="0" smtClean="0"/>
              <a:t>10dBm</a:t>
            </a:r>
          </a:p>
          <a:p>
            <a:pPr lvl="1"/>
            <a:r>
              <a:rPr lang="en-AU" sz="1400" kern="0" dirty="0" smtClean="0"/>
              <a:t>Sleep: 0.33uA</a:t>
            </a: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92" y="4556125"/>
            <a:ext cx="4005016" cy="1844675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291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Typical Applications</a:t>
            </a:r>
            <a:endParaRPr lang="en-AU" sz="2000" dirty="0"/>
          </a:p>
          <a:p>
            <a:pPr lvl="1"/>
            <a:r>
              <a:rPr lang="en-GB" sz="1800" dirty="0"/>
              <a:t>Wireless sensor networks (WSNs) </a:t>
            </a:r>
            <a:endParaRPr lang="en-GB" sz="1800" b="0" dirty="0"/>
          </a:p>
          <a:p>
            <a:pPr lvl="1"/>
            <a:r>
              <a:rPr lang="en-GB" sz="1800" dirty="0"/>
              <a:t>Home and building automation </a:t>
            </a:r>
            <a:endParaRPr lang="en-GB" sz="1800" b="0" dirty="0"/>
          </a:p>
          <a:p>
            <a:pPr lvl="1"/>
            <a:r>
              <a:rPr lang="en-GB" sz="1800" dirty="0"/>
              <a:t>Asset tracking </a:t>
            </a:r>
            <a:endParaRPr lang="en-GB" sz="1800" b="0" dirty="0"/>
          </a:p>
          <a:p>
            <a:pPr lvl="1"/>
            <a:r>
              <a:rPr lang="en-GB" sz="1800" dirty="0"/>
              <a:t>Process and building control </a:t>
            </a:r>
            <a:endParaRPr lang="en-GB" sz="1800" b="0" dirty="0"/>
          </a:p>
          <a:p>
            <a:pPr lvl="1"/>
            <a:r>
              <a:rPr lang="en-GB" sz="1800" dirty="0"/>
              <a:t>Industrial control </a:t>
            </a:r>
            <a:endParaRPr lang="en-GB" sz="1800" b="0" dirty="0"/>
          </a:p>
          <a:p>
            <a:pPr lvl="1"/>
            <a:r>
              <a:rPr lang="en-GB" sz="1800" dirty="0"/>
              <a:t>Internet of Things (</a:t>
            </a:r>
            <a:r>
              <a:rPr lang="en-GB" sz="1800" dirty="0" err="1"/>
              <a:t>IoT</a:t>
            </a:r>
            <a:r>
              <a:rPr lang="en-GB" sz="1800" dirty="0"/>
              <a:t>) </a:t>
            </a:r>
          </a:p>
          <a:p>
            <a:pPr marL="346075" lvl="1" indent="0">
              <a:buNone/>
            </a:pPr>
            <a:endParaRPr lang="en-GB" sz="1800" dirty="0" smtClean="0"/>
          </a:p>
          <a:p>
            <a:r>
              <a:rPr lang="en-AU" sz="2000" dirty="0" smtClean="0"/>
              <a:t>Suitable for operation under these Regulations</a:t>
            </a:r>
          </a:p>
          <a:p>
            <a:pPr lvl="1"/>
            <a:r>
              <a:rPr lang="en-AU" sz="1800" dirty="0" smtClean="0"/>
              <a:t>ETSI EN 300-220</a:t>
            </a:r>
          </a:p>
          <a:p>
            <a:pPr lvl="1"/>
            <a:r>
              <a:rPr lang="en-AU" sz="1800" dirty="0" smtClean="0"/>
              <a:t>FCC part 15.247</a:t>
            </a:r>
          </a:p>
          <a:p>
            <a:pPr lvl="1"/>
            <a:r>
              <a:rPr lang="en-AU" sz="1800" dirty="0" smtClean="0"/>
              <a:t>FCC part 15.249</a:t>
            </a:r>
          </a:p>
          <a:p>
            <a:pPr lvl="1"/>
            <a:r>
              <a:rPr lang="en-AU" sz="1800" dirty="0" smtClean="0"/>
              <a:t>FCC part 15.231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60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Ease of Use - The ADF7024 Radio Profiles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2648385"/>
              </p:ext>
            </p:extLst>
          </p:nvPr>
        </p:nvGraphicFramePr>
        <p:xfrm>
          <a:off x="282575" y="3563226"/>
          <a:ext cx="8575672" cy="2951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3161"/>
                <a:gridCol w="889233"/>
                <a:gridCol w="1006679"/>
                <a:gridCol w="964734"/>
                <a:gridCol w="989901"/>
                <a:gridCol w="1199625"/>
                <a:gridCol w="1182848"/>
                <a:gridCol w="150949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Radio Profile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Data Rate (kbps)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Modulation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Frequency Deviation (kHz)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IF Bandwidth</a:t>
                      </a:r>
                      <a:r>
                        <a:rPr lang="en-AU" sz="1200" baseline="0" dirty="0" smtClean="0"/>
                        <a:t> (kHz)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Typ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Channel Spacing (kHz)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RF Frequency Range (MHz)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Typical Receiver Sensitivity (</a:t>
                      </a:r>
                      <a:r>
                        <a:rPr lang="en-AU" sz="1200" dirty="0" err="1" smtClean="0"/>
                        <a:t>dBm</a:t>
                      </a:r>
                      <a:r>
                        <a:rPr lang="en-AU" sz="1200" dirty="0" smtClean="0"/>
                        <a:t>),</a:t>
                      </a:r>
                      <a:r>
                        <a:rPr lang="en-AU" sz="1200" baseline="0" dirty="0" smtClean="0"/>
                        <a:t> BER=0.1%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A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9.6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9.6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≥ 150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862 – 928    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-111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B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38.4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≥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431 – 435, </a:t>
                      </a:r>
                    </a:p>
                    <a:p>
                      <a:pPr algn="ctr"/>
                      <a:r>
                        <a:rPr lang="en-AU" sz="1200" dirty="0" smtClean="0"/>
                        <a:t>862 - 928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-107.5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C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≥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862 – 928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-107.4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≥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862 – 928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-105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≥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862 – 928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-103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F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300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FSK/GFSK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75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300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≥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862 – 928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-100.5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2575" y="1601945"/>
            <a:ext cx="8575675" cy="1829152"/>
          </a:xfrm>
        </p:spPr>
        <p:txBody>
          <a:bodyPr/>
          <a:lstStyle/>
          <a:p>
            <a:r>
              <a:rPr lang="en-US" sz="1600" dirty="0" smtClean="0"/>
              <a:t>The ADF7024 supports  six radio configurations (radio profiles A to F).</a:t>
            </a:r>
          </a:p>
          <a:p>
            <a:r>
              <a:rPr lang="en-US" sz="1600" dirty="0" smtClean="0"/>
              <a:t>Configuration register settings are provided for each profile so the user does not need to worry about the RF configuration of the ADF7024.</a:t>
            </a:r>
          </a:p>
          <a:p>
            <a:r>
              <a:rPr lang="en-US" sz="1600" dirty="0"/>
              <a:t>This ensures that the RF communication layer works seamlessly, allowing the user to concentrate on the protocol and system level design and </a:t>
            </a:r>
            <a:r>
              <a:rPr lang="en-US" sz="1600" dirty="0" smtClean="0"/>
              <a:t>prototyping.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radio profiles cover common data </a:t>
            </a:r>
            <a:r>
              <a:rPr lang="en-US" sz="1600" dirty="0" smtClean="0"/>
              <a:t>rates used in ISM band applications.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14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Typical Application Circuit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4" y="1753299"/>
            <a:ext cx="8266267" cy="433178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50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Packet Management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3422708"/>
            <a:ext cx="8575675" cy="29780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82575" y="1291904"/>
            <a:ext cx="8575675" cy="2046914"/>
          </a:xfrm>
        </p:spPr>
        <p:txBody>
          <a:bodyPr/>
          <a:lstStyle/>
          <a:p>
            <a:pPr marL="225425" indent="-225425" defTabSz="1376363"/>
            <a:r>
              <a:rPr lang="en-IE" sz="1600" dirty="0" smtClean="0"/>
              <a:t>The ADF7024 automatically handles the </a:t>
            </a:r>
            <a:r>
              <a:rPr lang="en-IE" sz="1600" dirty="0" err="1" smtClean="0"/>
              <a:t>Tx</a:t>
            </a:r>
            <a:r>
              <a:rPr lang="en-IE" sz="1600" dirty="0" smtClean="0"/>
              <a:t> and Rx packets – this simplifies the host processor implementation</a:t>
            </a:r>
          </a:p>
          <a:p>
            <a:pPr marL="569913" lvl="1" indent="-225425" defTabSz="1376363"/>
            <a:r>
              <a:rPr lang="en-IE" sz="1400" dirty="0" smtClean="0"/>
              <a:t>240 byte packet buffer</a:t>
            </a:r>
          </a:p>
          <a:p>
            <a:pPr lvl="1"/>
            <a:r>
              <a:rPr lang="en-US" sz="1400" dirty="0"/>
              <a:t>Automatic insertion and detection of preamble, sync word, and </a:t>
            </a:r>
            <a:r>
              <a:rPr lang="en-US" sz="1400" dirty="0" smtClean="0"/>
              <a:t>CRC</a:t>
            </a:r>
          </a:p>
          <a:p>
            <a:pPr lvl="1"/>
            <a:r>
              <a:rPr lang="en-US" sz="1400" dirty="0" smtClean="0"/>
              <a:t>Optional </a:t>
            </a:r>
            <a:r>
              <a:rPr lang="en-US" sz="1400" dirty="0"/>
              <a:t>Manchester and 8-bit/10-bit data encoding and </a:t>
            </a:r>
            <a:r>
              <a:rPr lang="en-US" sz="1400" dirty="0" smtClean="0"/>
              <a:t>decoding</a:t>
            </a:r>
          </a:p>
          <a:p>
            <a:pPr lvl="1"/>
            <a:r>
              <a:rPr lang="en-GB" sz="1400" dirty="0" smtClean="0"/>
              <a:t>Optional </a:t>
            </a:r>
            <a:r>
              <a:rPr lang="en-GB" sz="1400" dirty="0"/>
              <a:t>data </a:t>
            </a:r>
            <a:r>
              <a:rPr lang="en-GB" sz="1400" dirty="0" smtClean="0"/>
              <a:t>whitening</a:t>
            </a:r>
            <a:endParaRPr lang="en-IE" sz="1400" dirty="0" smtClean="0"/>
          </a:p>
          <a:p>
            <a:pPr marL="0" indent="0" defTabSz="1376363">
              <a:buNone/>
            </a:pPr>
            <a:endParaRPr lang="en-IE" sz="1800" dirty="0" smtClean="0"/>
          </a:p>
          <a:p>
            <a:pPr marL="225425" indent="-225425" defTabSz="1376363"/>
            <a:endParaRPr lang="en-IE" sz="1800" dirty="0" smtClean="0"/>
          </a:p>
          <a:p>
            <a:endParaRPr lang="en-GB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15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QUICK START GUIDE TO EVALUATING THE ADF7024</a:t>
            </a:r>
            <a:br>
              <a:rPr lang="en-AU" dirty="0"/>
            </a:b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94251" y="2090559"/>
            <a:ext cx="8627807" cy="3580607"/>
            <a:chOff x="392334" y="1644412"/>
            <a:chExt cx="11503743" cy="4039116"/>
          </a:xfrm>
        </p:grpSpPr>
        <p:sp>
          <p:nvSpPr>
            <p:cNvPr id="8" name="Freeform 7"/>
            <p:cNvSpPr/>
            <p:nvPr/>
          </p:nvSpPr>
          <p:spPr>
            <a:xfrm>
              <a:off x="392334" y="1644412"/>
              <a:ext cx="2599135" cy="733107"/>
            </a:xfrm>
            <a:custGeom>
              <a:avLst/>
              <a:gdLst>
                <a:gd name="connsiteX0" fmla="*/ 0 w 2599135"/>
                <a:gd name="connsiteY0" fmla="*/ 0 h 733107"/>
                <a:gd name="connsiteX1" fmla="*/ 2599135 w 2599135"/>
                <a:gd name="connsiteY1" fmla="*/ 0 h 733107"/>
                <a:gd name="connsiteX2" fmla="*/ 2599135 w 2599135"/>
                <a:gd name="connsiteY2" fmla="*/ 733107 h 733107"/>
                <a:gd name="connsiteX3" fmla="*/ 0 w 2599135"/>
                <a:gd name="connsiteY3" fmla="*/ 733107 h 733107"/>
                <a:gd name="connsiteX4" fmla="*/ 0 w 2599135"/>
                <a:gd name="connsiteY4" fmla="*/ 0 h 7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733107">
                  <a:moveTo>
                    <a:pt x="0" y="0"/>
                  </a:moveTo>
                  <a:lnTo>
                    <a:pt x="2599135" y="0"/>
                  </a:lnTo>
                  <a:lnTo>
                    <a:pt x="2599135" y="733107"/>
                  </a:lnTo>
                  <a:lnTo>
                    <a:pt x="0" y="733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ADF7024 Design Package</a:t>
              </a:r>
              <a:endParaRPr lang="en-GB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92334" y="2377519"/>
              <a:ext cx="2599135" cy="3306009"/>
            </a:xfrm>
            <a:custGeom>
              <a:avLst/>
              <a:gdLst>
                <a:gd name="connsiteX0" fmla="*/ 0 w 2599135"/>
                <a:gd name="connsiteY0" fmla="*/ 0 h 3306009"/>
                <a:gd name="connsiteX1" fmla="*/ 2599135 w 2599135"/>
                <a:gd name="connsiteY1" fmla="*/ 0 h 3306009"/>
                <a:gd name="connsiteX2" fmla="*/ 2599135 w 2599135"/>
                <a:gd name="connsiteY2" fmla="*/ 3306009 h 3306009"/>
                <a:gd name="connsiteX3" fmla="*/ 0 w 2599135"/>
                <a:gd name="connsiteY3" fmla="*/ 3306009 h 3306009"/>
                <a:gd name="connsiteX4" fmla="*/ 0 w 2599135"/>
                <a:gd name="connsiteY4" fmla="*/ 0 h 33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3306009">
                  <a:moveTo>
                    <a:pt x="0" y="0"/>
                  </a:moveTo>
                  <a:lnTo>
                    <a:pt x="2599135" y="0"/>
                  </a:lnTo>
                  <a:lnTo>
                    <a:pt x="2599135" y="3306009"/>
                  </a:lnTo>
                  <a:lnTo>
                    <a:pt x="0" y="33060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 collection of documentation, files and resources to aid in evaluating the ADF7024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Includes the following: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ADF7024 Reference Manual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Schematics,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Gerbers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and BOMs for the ADF7024 evaluation boards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Application notes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IR calibration firmware download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Download it from: 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  <a:hlinkClick r:id="rId2"/>
                </a:rPr>
                <a:t>www.analog.com/ADF7024</a:t>
              </a: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(requires registration)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355348" y="1644412"/>
              <a:ext cx="2599135" cy="733107"/>
            </a:xfrm>
            <a:custGeom>
              <a:avLst/>
              <a:gdLst>
                <a:gd name="connsiteX0" fmla="*/ 0 w 2599135"/>
                <a:gd name="connsiteY0" fmla="*/ 0 h 733107"/>
                <a:gd name="connsiteX1" fmla="*/ 2599135 w 2599135"/>
                <a:gd name="connsiteY1" fmla="*/ 0 h 733107"/>
                <a:gd name="connsiteX2" fmla="*/ 2599135 w 2599135"/>
                <a:gd name="connsiteY2" fmla="*/ 733107 h 733107"/>
                <a:gd name="connsiteX3" fmla="*/ 0 w 2599135"/>
                <a:gd name="connsiteY3" fmla="*/ 733107 h 733107"/>
                <a:gd name="connsiteX4" fmla="*/ 0 w 2599135"/>
                <a:gd name="connsiteY4" fmla="*/ 0 h 7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733107">
                  <a:moveTo>
                    <a:pt x="0" y="0"/>
                  </a:moveTo>
                  <a:lnTo>
                    <a:pt x="2599135" y="0"/>
                  </a:lnTo>
                  <a:lnTo>
                    <a:pt x="2599135" y="733107"/>
                  </a:lnTo>
                  <a:lnTo>
                    <a:pt x="0" y="733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EVAL-ADF7xxxMB4Z</a:t>
              </a: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Mother Board</a:t>
              </a:r>
              <a:endParaRPr lang="en-GB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355348" y="2377519"/>
              <a:ext cx="2599135" cy="3306009"/>
            </a:xfrm>
            <a:custGeom>
              <a:avLst/>
              <a:gdLst>
                <a:gd name="connsiteX0" fmla="*/ 0 w 2599135"/>
                <a:gd name="connsiteY0" fmla="*/ 0 h 3306009"/>
                <a:gd name="connsiteX1" fmla="*/ 2599135 w 2599135"/>
                <a:gd name="connsiteY1" fmla="*/ 0 h 3306009"/>
                <a:gd name="connsiteX2" fmla="*/ 2599135 w 2599135"/>
                <a:gd name="connsiteY2" fmla="*/ 3306009 h 3306009"/>
                <a:gd name="connsiteX3" fmla="*/ 0 w 2599135"/>
                <a:gd name="connsiteY3" fmla="*/ 3306009 h 3306009"/>
                <a:gd name="connsiteX4" fmla="*/ 0 w 2599135"/>
                <a:gd name="connsiteY4" fmla="*/ 0 h 33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3306009">
                  <a:moveTo>
                    <a:pt x="0" y="0"/>
                  </a:moveTo>
                  <a:lnTo>
                    <a:pt x="2599135" y="0"/>
                  </a:lnTo>
                  <a:lnTo>
                    <a:pt x="2599135" y="3306009"/>
                  </a:lnTo>
                  <a:lnTo>
                    <a:pt x="0" y="33060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An evaluation and software development mother board for the ADF7024. This mother board is required for evaluation of the ADF7024 daughter boards. </a:t>
              </a:r>
              <a:endParaRPr lang="en-GB" sz="900" dirty="0"/>
            </a:p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Renesas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RL78 microcontroller is the host microcontroller</a:t>
              </a:r>
            </a:p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The included Evaluation Suite CD installs the following: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ADF7024 Evaluation GUI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ADF7024 GUI User Guide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MB4Z Hardware User Guide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Example Host Code and projects for the ADF7024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2641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IAR Embedded Workbench for </a:t>
              </a:r>
              <a:r>
                <a:rPr lang="en-US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Renesas</a:t>
              </a:r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RL78 16K </a:t>
              </a:r>
              <a:r>
                <a:rPr lang="en-US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Kickstart</a:t>
              </a:r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Order it from: 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  <a:hlinkClick r:id="rId2"/>
                </a:rPr>
                <a:t>www.analog.com/ADF7024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318362" y="1644412"/>
              <a:ext cx="2599135" cy="733107"/>
            </a:xfrm>
            <a:custGeom>
              <a:avLst/>
              <a:gdLst>
                <a:gd name="connsiteX0" fmla="*/ 0 w 2599135"/>
                <a:gd name="connsiteY0" fmla="*/ 0 h 733107"/>
                <a:gd name="connsiteX1" fmla="*/ 2599135 w 2599135"/>
                <a:gd name="connsiteY1" fmla="*/ 0 h 733107"/>
                <a:gd name="connsiteX2" fmla="*/ 2599135 w 2599135"/>
                <a:gd name="connsiteY2" fmla="*/ 733107 h 733107"/>
                <a:gd name="connsiteX3" fmla="*/ 0 w 2599135"/>
                <a:gd name="connsiteY3" fmla="*/ 733107 h 733107"/>
                <a:gd name="connsiteX4" fmla="*/ 0 w 2599135"/>
                <a:gd name="connsiteY4" fmla="*/ 0 h 7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733107">
                  <a:moveTo>
                    <a:pt x="0" y="0"/>
                  </a:moveTo>
                  <a:lnTo>
                    <a:pt x="2599135" y="0"/>
                  </a:lnTo>
                  <a:lnTo>
                    <a:pt x="2599135" y="733107"/>
                  </a:lnTo>
                  <a:lnTo>
                    <a:pt x="0" y="733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EVAL-ADF7024DBxZ</a:t>
              </a: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Radio Boards</a:t>
              </a:r>
              <a:endParaRPr lang="en-GB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318362" y="2377519"/>
              <a:ext cx="2599135" cy="3306009"/>
            </a:xfrm>
            <a:custGeom>
              <a:avLst/>
              <a:gdLst>
                <a:gd name="connsiteX0" fmla="*/ 0 w 2599135"/>
                <a:gd name="connsiteY0" fmla="*/ 0 h 3306009"/>
                <a:gd name="connsiteX1" fmla="*/ 2599135 w 2599135"/>
                <a:gd name="connsiteY1" fmla="*/ 0 h 3306009"/>
                <a:gd name="connsiteX2" fmla="*/ 2599135 w 2599135"/>
                <a:gd name="connsiteY2" fmla="*/ 3306009 h 3306009"/>
                <a:gd name="connsiteX3" fmla="*/ 0 w 2599135"/>
                <a:gd name="connsiteY3" fmla="*/ 3306009 h 3306009"/>
                <a:gd name="connsiteX4" fmla="*/ 0 w 2599135"/>
                <a:gd name="connsiteY4" fmla="*/ 0 h 33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3306009">
                  <a:moveTo>
                    <a:pt x="0" y="0"/>
                  </a:moveTo>
                  <a:lnTo>
                    <a:pt x="2599135" y="0"/>
                  </a:lnTo>
                  <a:lnTo>
                    <a:pt x="2599135" y="3306009"/>
                  </a:lnTo>
                  <a:lnTo>
                    <a:pt x="0" y="33060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There are four ADF7024 radio daughter board models available for evaluation: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13122" lvl="1" indent="-12620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EVAL-ADF7024DB1Z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Separate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/Rx match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862 – 928 MHz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13122" lvl="1" indent="-12620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AU" sz="900">
                  <a:latin typeface="Calibri" panose="020F0502020204030204" pitchFamily="34" charset="0"/>
                  <a:cs typeface="Calibri" panose="020F0502020204030204" pitchFamily="34" charset="0"/>
                </a:rPr>
                <a:t>EVAL-ADF7024DB2Z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Combined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/Rx match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862–928 MHz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13122" lvl="1" indent="-12620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EVAL-ADF7024DB3Z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Separate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/Rx match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431 – 435 MHz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13122" lvl="1" indent="-12620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EVAL-ADF7024DB4Z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Combined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/Rx match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00038" lvl="2" indent="-86916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431 – 435 MHz</a:t>
              </a: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Order it from: 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  <a:hlinkClick r:id="rId2"/>
                </a:rPr>
                <a:t>www.analog.com/ADF7024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indent="-216694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281376" y="1644412"/>
              <a:ext cx="2599135" cy="733107"/>
            </a:xfrm>
            <a:custGeom>
              <a:avLst/>
              <a:gdLst>
                <a:gd name="connsiteX0" fmla="*/ 0 w 2599135"/>
                <a:gd name="connsiteY0" fmla="*/ 0 h 733107"/>
                <a:gd name="connsiteX1" fmla="*/ 2599135 w 2599135"/>
                <a:gd name="connsiteY1" fmla="*/ 0 h 733107"/>
                <a:gd name="connsiteX2" fmla="*/ 2599135 w 2599135"/>
                <a:gd name="connsiteY2" fmla="*/ 733107 h 733107"/>
                <a:gd name="connsiteX3" fmla="*/ 0 w 2599135"/>
                <a:gd name="connsiteY3" fmla="*/ 733107 h 733107"/>
                <a:gd name="connsiteX4" fmla="*/ 0 w 2599135"/>
                <a:gd name="connsiteY4" fmla="*/ 0 h 7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733107">
                  <a:moveTo>
                    <a:pt x="0" y="0"/>
                  </a:moveTo>
                  <a:lnTo>
                    <a:pt x="2599135" y="0"/>
                  </a:lnTo>
                  <a:lnTo>
                    <a:pt x="2599135" y="733107"/>
                  </a:lnTo>
                  <a:lnTo>
                    <a:pt x="0" y="733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EngineerZone</a:t>
              </a:r>
              <a:endParaRPr lang="en-GB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296942" y="2377519"/>
              <a:ext cx="2599135" cy="3306009"/>
            </a:xfrm>
            <a:custGeom>
              <a:avLst/>
              <a:gdLst>
                <a:gd name="connsiteX0" fmla="*/ 0 w 2599135"/>
                <a:gd name="connsiteY0" fmla="*/ 0 h 3306009"/>
                <a:gd name="connsiteX1" fmla="*/ 2599135 w 2599135"/>
                <a:gd name="connsiteY1" fmla="*/ 0 h 3306009"/>
                <a:gd name="connsiteX2" fmla="*/ 2599135 w 2599135"/>
                <a:gd name="connsiteY2" fmla="*/ 3306009 h 3306009"/>
                <a:gd name="connsiteX3" fmla="*/ 0 w 2599135"/>
                <a:gd name="connsiteY3" fmla="*/ 3306009 h 3306009"/>
                <a:gd name="connsiteX4" fmla="*/ 0 w 2599135"/>
                <a:gd name="connsiteY4" fmla="*/ 0 h 33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135" h="3306009">
                  <a:moveTo>
                    <a:pt x="0" y="0"/>
                  </a:moveTo>
                  <a:lnTo>
                    <a:pt x="2599135" y="0"/>
                  </a:lnTo>
                  <a:lnTo>
                    <a:pt x="2599135" y="3306009"/>
                  </a:lnTo>
                  <a:lnTo>
                    <a:pt x="0" y="33060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85725" lvl="1" indent="-85725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Support for the ADF7024 is provided via the </a:t>
              </a:r>
              <a:r>
                <a:rPr lang="en-AU" sz="9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EngineerZone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online community.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1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</a:rPr>
                <a:t>Go to: </a:t>
              </a:r>
              <a:r>
                <a:rPr lang="en-AU" sz="900" dirty="0">
                  <a:latin typeface="Calibri" panose="020F0502020204030204" pitchFamily="34" charset="0"/>
                  <a:cs typeface="Calibri" panose="020F0502020204030204" pitchFamily="34" charset="0"/>
                  <a:hlinkClick r:id="rId3"/>
                </a:rPr>
                <a:t>https://ez.analog.com/community/low-power-rf-transceivers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627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 vs the ADF7023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The ADF7024 is easier to use, though less flexible in terms of RF configuration than the ADF7023. </a:t>
            </a:r>
          </a:p>
          <a:p>
            <a:r>
              <a:rPr lang="en-AU" sz="2000" dirty="0" smtClean="0">
                <a:solidFill>
                  <a:schemeClr val="accent2"/>
                </a:solidFill>
              </a:rPr>
              <a:t>Similarities between ADF7024 and ADF7023:</a:t>
            </a:r>
          </a:p>
          <a:p>
            <a:pPr lvl="1"/>
            <a:r>
              <a:rPr lang="en-AU" sz="1400" dirty="0" smtClean="0"/>
              <a:t>Same RF Specifications</a:t>
            </a:r>
          </a:p>
          <a:p>
            <a:pPr lvl="1"/>
            <a:r>
              <a:rPr lang="en-AU" sz="1400" dirty="0" smtClean="0"/>
              <a:t>Pin compatible </a:t>
            </a:r>
          </a:p>
          <a:p>
            <a:pPr lvl="1"/>
            <a:r>
              <a:rPr lang="en-AU" sz="1400" dirty="0" smtClean="0"/>
              <a:t>Very s</a:t>
            </a:r>
            <a:r>
              <a:rPr lang="en-AU" sz="1400" dirty="0" smtClean="0"/>
              <a:t>imilar </a:t>
            </a:r>
            <a:r>
              <a:rPr lang="en-AU" sz="1400" dirty="0" smtClean="0"/>
              <a:t>register </a:t>
            </a:r>
            <a:r>
              <a:rPr lang="en-AU" sz="1400" dirty="0" smtClean="0"/>
              <a:t>map</a:t>
            </a:r>
            <a:endParaRPr lang="en-AU" sz="1400" dirty="0" smtClean="0"/>
          </a:p>
          <a:p>
            <a:pPr lvl="1"/>
            <a:r>
              <a:rPr lang="en-AU" sz="1400" dirty="0" smtClean="0"/>
              <a:t>Same SPI protocol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Main differences </a:t>
            </a:r>
            <a:r>
              <a:rPr lang="en-AU" sz="2000" dirty="0">
                <a:solidFill>
                  <a:srgbClr val="FF0000"/>
                </a:solidFill>
              </a:rPr>
              <a:t>between ADF7024 and </a:t>
            </a:r>
            <a:r>
              <a:rPr lang="en-AU" sz="2000" dirty="0" smtClean="0">
                <a:solidFill>
                  <a:srgbClr val="FF0000"/>
                </a:solidFill>
              </a:rPr>
              <a:t>ADF7023</a:t>
            </a:r>
            <a:endParaRPr lang="en-AU" sz="2000" dirty="0">
              <a:solidFill>
                <a:srgbClr val="FF0000"/>
              </a:solidFill>
            </a:endParaRPr>
          </a:p>
          <a:p>
            <a:pPr lvl="1"/>
            <a:r>
              <a:rPr lang="en-AU" sz="1400" dirty="0" smtClean="0"/>
              <a:t>ADF7024 can only be used under specified radio profiles – makes it much easier to use, though less flexible</a:t>
            </a:r>
          </a:p>
          <a:p>
            <a:pPr lvl="1"/>
            <a:r>
              <a:rPr lang="en-AU" sz="1400" dirty="0" smtClean="0"/>
              <a:t>ADF7023 supports OOK modulation, the ADF7024 </a:t>
            </a:r>
            <a:r>
              <a:rPr lang="en-AU" sz="1400" dirty="0"/>
              <a:t>does not support this</a:t>
            </a:r>
          </a:p>
          <a:p>
            <a:pPr lvl="1"/>
            <a:r>
              <a:rPr lang="en-AU" sz="1400" dirty="0" smtClean="0"/>
              <a:t>ADF7023 has a differential PA option, the ADF7024 does not support this</a:t>
            </a:r>
          </a:p>
          <a:p>
            <a:pPr lvl="1"/>
            <a:r>
              <a:rPr lang="en-AU" sz="1400" dirty="0" smtClean="0"/>
              <a:t>ADF7023 has option for external 32kHz </a:t>
            </a:r>
            <a:r>
              <a:rPr lang="en-AU" sz="1400" dirty="0"/>
              <a:t>XTAL, the ADF7024 does not support </a:t>
            </a:r>
            <a:r>
              <a:rPr lang="en-AU" sz="1400" dirty="0" smtClean="0"/>
              <a:t>this</a:t>
            </a:r>
          </a:p>
          <a:p>
            <a:pPr lvl="1"/>
            <a:r>
              <a:rPr lang="en-AU" sz="1400" dirty="0" smtClean="0"/>
              <a:t>ADF7023 has support for AES and Reed Solomon encryption firmware </a:t>
            </a:r>
            <a:r>
              <a:rPr lang="en-AU" sz="1400" dirty="0"/>
              <a:t>downloads, the ADF7024 does not support </a:t>
            </a:r>
            <a:r>
              <a:rPr lang="en-AU" sz="1400" dirty="0" smtClean="0"/>
              <a:t>these downloads</a:t>
            </a:r>
          </a:p>
          <a:p>
            <a:pPr lvl="1"/>
            <a:r>
              <a:rPr lang="en-AU" sz="1400" dirty="0" smtClean="0"/>
              <a:t>ADF7023 supports address filtering. ADF7024 does not.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B6A45-FDE0-4335-A618-018275A5BC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120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_Sales">
  <a:themeElements>
    <a:clrScheme name="ADI Marcom and Sales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 Marcom and Sal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ADI Marcom and Sales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 Marcom and Sales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 Marcom and Sales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b1fb846-ff85-4723-b87b-b69af164f23a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66DB29A33AC4C925593FB4FAA301C" ma:contentTypeVersion="0" ma:contentTypeDescription="Create a new document." ma:contentTypeScope="" ma:versionID="e2abdf85c4953f5ab9516ce22b5e0f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B78B20-3291-4A67-9AF4-B9F43D1E854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6EE78E0-E21D-4D24-BAC8-FF32D814F85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79B8E18-6523-4B9F-A6EA-94DF56BE662C}">
  <ds:schemaRefs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A4EE67-A66B-466E-BFC4-DCCCC795D87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8DF0342-31EE-4C6E-A37F-1C7CD3F51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ADI_Sales</Template>
  <TotalTime>1741</TotalTime>
  <Words>765</Words>
  <Application>Microsoft Office PowerPoint</Application>
  <PresentationFormat>On-screen Show (4:3)</PresentationFormat>
  <Paragraphs>203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Wingdings</vt:lpstr>
      <vt:lpstr>ADI_Sales</vt:lpstr>
      <vt:lpstr>ADF7024 Low Power, Easy to use, ISM Band Radio</vt:lpstr>
      <vt:lpstr>ADF7024 Overview</vt:lpstr>
      <vt:lpstr>Applications</vt:lpstr>
      <vt:lpstr>Ease of Use - The ADF7024 Radio Profiles</vt:lpstr>
      <vt:lpstr>Typical Application Circuit</vt:lpstr>
      <vt:lpstr>Packet Management</vt:lpstr>
      <vt:lpstr>QUICK START GUIDE TO EVALUATING THE ADF7024 </vt:lpstr>
      <vt:lpstr>Comparison vs the ADF7023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ADF7024 Overview</dc:title>
  <dc:creator>OMahony, Conor</dc:creator>
  <cp:lastModifiedBy>OMahony, Conor</cp:lastModifiedBy>
  <cp:revision>27</cp:revision>
  <dcterms:created xsi:type="dcterms:W3CDTF">2014-08-05T11:13:43Z</dcterms:created>
  <dcterms:modified xsi:type="dcterms:W3CDTF">2015-01-13T10:22:56Z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0x0101009CB66DB29A33AC4C925593FB4FAA301C</vt:lpwstr>
  </property>
  <property fmtid="{D5CDD505-2E9C-101B-9397-08002B2CF9AE}" pid="3" name="Order">
    <vt:r8>100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