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ppt/media/image6.jpg" ContentType="image/jpg"/>
  <Override PartName="/ppt/media/image8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69" r:id="rId4"/>
    <p:sldId id="268" r:id="rId5"/>
    <p:sldId id="267" r:id="rId6"/>
    <p:sldId id="266" r:id="rId7"/>
    <p:sldId id="262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09968-4E64-4053-9872-98BF88A2D7F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F27D0-726D-422E-81F5-AB6FB5687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7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F27D0-726D-422E-81F5-AB6FB5687B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>
            <a:extLst>
              <a:ext uri="{FF2B5EF4-FFF2-40B4-BE49-F238E27FC236}">
                <a16:creationId xmlns:a16="http://schemas.microsoft.com/office/drawing/2014/main" id="{4B54C2F6-FF50-A33A-D697-8A9E565A3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18"/>
          <a:stretch/>
        </p:blipFill>
        <p:spPr>
          <a:xfrm>
            <a:off x="0" y="-14989"/>
            <a:ext cx="9144000" cy="1289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3D8E4-D1B6-45B4-5DA5-C13A5CF52BE6}"/>
              </a:ext>
            </a:extLst>
          </p:cNvPr>
          <p:cNvSpPr txBox="1"/>
          <p:nvPr/>
        </p:nvSpPr>
        <p:spPr>
          <a:xfrm>
            <a:off x="1978700" y="1399927"/>
            <a:ext cx="518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spc="-5" dirty="0">
                <a:latin typeface="Times New Roman"/>
                <a:cs typeface="Times New Roman"/>
              </a:rPr>
              <a:t>F</a:t>
            </a:r>
            <a:r>
              <a:rPr lang="en-IN" sz="2600" b="1" spc="-15" dirty="0">
                <a:latin typeface="Times New Roman"/>
                <a:cs typeface="Times New Roman"/>
              </a:rPr>
              <a:t>a</a:t>
            </a:r>
            <a:r>
              <a:rPr lang="en-IN" sz="2600" b="1" spc="-5" dirty="0">
                <a:latin typeface="Times New Roman"/>
                <a:cs typeface="Times New Roman"/>
              </a:rPr>
              <a:t>c</a:t>
            </a:r>
            <a:r>
              <a:rPr lang="en-IN" sz="2600" b="1" dirty="0">
                <a:latin typeface="Times New Roman"/>
                <a:cs typeface="Times New Roman"/>
              </a:rPr>
              <a:t>e</a:t>
            </a:r>
            <a:r>
              <a:rPr lang="en-IN" sz="2600" b="1" spc="-20" dirty="0">
                <a:latin typeface="Times New Roman"/>
                <a:cs typeface="Times New Roman"/>
              </a:rPr>
              <a:t> </a:t>
            </a:r>
            <a:r>
              <a:rPr lang="en-IN" sz="2600" b="1" spc="-5" dirty="0">
                <a:latin typeface="Times New Roman"/>
                <a:cs typeface="Times New Roman"/>
              </a:rPr>
              <a:t>M</a:t>
            </a:r>
            <a:r>
              <a:rPr lang="en-IN" sz="2600" b="1" spc="-15" dirty="0">
                <a:latin typeface="Times New Roman"/>
                <a:cs typeface="Times New Roman"/>
              </a:rPr>
              <a:t>a</a:t>
            </a:r>
            <a:r>
              <a:rPr lang="en-IN" sz="2600" b="1" spc="5" dirty="0">
                <a:latin typeface="Times New Roman"/>
                <a:cs typeface="Times New Roman"/>
              </a:rPr>
              <a:t>s</a:t>
            </a:r>
            <a:r>
              <a:rPr lang="en-IN" sz="2600" b="1" dirty="0">
                <a:latin typeface="Times New Roman"/>
                <a:cs typeface="Times New Roman"/>
              </a:rPr>
              <a:t>k</a:t>
            </a:r>
            <a:r>
              <a:rPr lang="en-IN" sz="2600" b="1" spc="-15" dirty="0">
                <a:latin typeface="Times New Roman"/>
                <a:cs typeface="Times New Roman"/>
              </a:rPr>
              <a:t> </a:t>
            </a:r>
            <a:r>
              <a:rPr lang="en-IN" sz="2600" b="1" spc="-5" dirty="0">
                <a:latin typeface="Times New Roman"/>
                <a:cs typeface="Times New Roman"/>
              </a:rPr>
              <a:t>De</a:t>
            </a:r>
            <a:r>
              <a:rPr lang="en-IN" sz="2600" b="1" dirty="0">
                <a:latin typeface="Times New Roman"/>
                <a:cs typeface="Times New Roman"/>
              </a:rPr>
              <a:t>t</a:t>
            </a:r>
            <a:r>
              <a:rPr lang="en-IN" sz="2600" b="1" spc="-15" dirty="0">
                <a:latin typeface="Times New Roman"/>
                <a:cs typeface="Times New Roman"/>
              </a:rPr>
              <a:t>e</a:t>
            </a:r>
            <a:r>
              <a:rPr lang="en-IN" sz="2600" b="1" spc="-5" dirty="0">
                <a:latin typeface="Times New Roman"/>
                <a:cs typeface="Times New Roman"/>
              </a:rPr>
              <a:t>c</a:t>
            </a:r>
            <a:r>
              <a:rPr lang="en-IN" sz="2600" b="1" dirty="0">
                <a:latin typeface="Times New Roman"/>
                <a:cs typeface="Times New Roman"/>
              </a:rPr>
              <a:t>tion</a:t>
            </a:r>
            <a:r>
              <a:rPr lang="en-IN" sz="2600" b="1" spc="-155" dirty="0">
                <a:latin typeface="Times New Roman"/>
                <a:cs typeface="Times New Roman"/>
              </a:rPr>
              <a:t> </a:t>
            </a:r>
            <a:r>
              <a:rPr lang="en-IN" sz="2600" b="1" spc="-15" dirty="0">
                <a:latin typeface="Times New Roman"/>
                <a:cs typeface="Times New Roman"/>
              </a:rPr>
              <a:t>A</a:t>
            </a:r>
            <a:r>
              <a:rPr lang="en-IN" sz="2600" b="1" dirty="0">
                <a:latin typeface="Times New Roman"/>
                <a:cs typeface="Times New Roman"/>
              </a:rPr>
              <a:t>l</a:t>
            </a:r>
            <a:r>
              <a:rPr lang="en-IN" sz="2600" b="1" spc="-5" dirty="0">
                <a:latin typeface="Times New Roman"/>
                <a:cs typeface="Times New Roman"/>
              </a:rPr>
              <a:t>e</a:t>
            </a:r>
            <a:r>
              <a:rPr lang="en-IN" sz="2600" b="1" dirty="0">
                <a:latin typeface="Times New Roman"/>
                <a:cs typeface="Times New Roman"/>
              </a:rPr>
              <a:t>rt  </a:t>
            </a:r>
            <a:r>
              <a:rPr lang="en-IN" sz="2600" b="1" spc="-5" dirty="0">
                <a:latin typeface="Times New Roman"/>
                <a:cs typeface="Times New Roman"/>
              </a:rPr>
              <a:t>System Using </a:t>
            </a:r>
            <a:r>
              <a:rPr lang="en-IN" sz="2600" b="1" spc="-10" dirty="0" err="1">
                <a:latin typeface="Times New Roman"/>
                <a:cs typeface="Times New Roman"/>
              </a:rPr>
              <a:t>Keras</a:t>
            </a:r>
            <a:r>
              <a:rPr lang="en-IN" sz="2600" b="1" spc="-10" dirty="0">
                <a:latin typeface="Times New Roman"/>
                <a:cs typeface="Times New Roman"/>
              </a:rPr>
              <a:t> </a:t>
            </a:r>
            <a:r>
              <a:rPr lang="en-IN" sz="2600" b="1" spc="-5" dirty="0">
                <a:latin typeface="Times New Roman"/>
                <a:cs typeface="Times New Roman"/>
              </a:rPr>
              <a:t>and </a:t>
            </a:r>
            <a:r>
              <a:rPr lang="en-IN" sz="2600" b="1" dirty="0">
                <a:latin typeface="Times New Roman"/>
                <a:cs typeface="Times New Roman"/>
              </a:rPr>
              <a:t> </a:t>
            </a:r>
            <a:r>
              <a:rPr lang="en-IN" sz="2600" b="1" spc="-30" dirty="0">
                <a:latin typeface="Times New Roman"/>
                <a:cs typeface="Times New Roman"/>
              </a:rPr>
              <a:t>Tensor-Flow</a:t>
            </a:r>
            <a:endParaRPr lang="en-IN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01997-33B0-7F33-1636-DEAF514BDF67}"/>
              </a:ext>
            </a:extLst>
          </p:cNvPr>
          <p:cNvSpPr txBox="1"/>
          <p:nvPr/>
        </p:nvSpPr>
        <p:spPr>
          <a:xfrm>
            <a:off x="1394088" y="3530622"/>
            <a:ext cx="6760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spc="-5" dirty="0">
                <a:latin typeface="Times New Roman"/>
                <a:cs typeface="Times New Roman"/>
              </a:rPr>
              <a:t>College Name : Lokmanya Tilak College of Engineering</a:t>
            </a:r>
            <a:endParaRPr lang="en-IN" sz="2600" b="1" dirty="0"/>
          </a:p>
        </p:txBody>
      </p:sp>
      <p:pic>
        <p:nvPicPr>
          <p:cNvPr id="1026" name="Picture 2" descr="Face Mask Detection Alert System Using Artificial Intelligence">
            <a:extLst>
              <a:ext uri="{FF2B5EF4-FFF2-40B4-BE49-F238E27FC236}">
                <a16:creationId xmlns:a16="http://schemas.microsoft.com/office/drawing/2014/main" id="{669132C6-129E-3E9B-0E75-1CB52581A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11264" r="7466" b="20726"/>
          <a:stretch/>
        </p:blipFill>
        <p:spPr bwMode="auto">
          <a:xfrm>
            <a:off x="3498329" y="2343290"/>
            <a:ext cx="2552076" cy="11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5115B-58AD-6987-E9B6-D55E3DCD21D7}"/>
              </a:ext>
            </a:extLst>
          </p:cNvPr>
          <p:cNvSpPr txBox="1"/>
          <p:nvPr/>
        </p:nvSpPr>
        <p:spPr>
          <a:xfrm>
            <a:off x="2503355" y="4199756"/>
            <a:ext cx="4811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200" b="1" spc="-5" dirty="0">
                <a:latin typeface="Times New Roman"/>
                <a:cs typeface="Times New Roman"/>
              </a:rPr>
              <a:t>Team Leader : </a:t>
            </a:r>
            <a:r>
              <a:rPr lang="en-IN" sz="2200" b="1" spc="-5" dirty="0" err="1">
                <a:latin typeface="Times New Roman"/>
                <a:cs typeface="Times New Roman"/>
              </a:rPr>
              <a:t>Abhijay</a:t>
            </a:r>
            <a:r>
              <a:rPr lang="en-IN" sz="2200" b="1" spc="-5" dirty="0">
                <a:latin typeface="Times New Roman"/>
                <a:cs typeface="Times New Roman"/>
              </a:rPr>
              <a:t> Singh</a:t>
            </a:r>
          </a:p>
          <a:p>
            <a:r>
              <a:rPr lang="en-IN" sz="2200" b="1" spc="-5" dirty="0">
                <a:latin typeface="Times New Roman"/>
                <a:cs typeface="Times New Roman"/>
              </a:rPr>
              <a:t>Members 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200" b="1" spc="-5" dirty="0">
                <a:latin typeface="Times New Roman"/>
                <a:cs typeface="Times New Roman"/>
              </a:rPr>
              <a:t>Abhishek Tiwari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200" b="1" spc="-5" dirty="0">
                <a:latin typeface="Times New Roman"/>
                <a:cs typeface="Times New Roman"/>
              </a:rPr>
              <a:t>Aniket Gupta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200" b="1" spc="-5" dirty="0">
                <a:latin typeface="Times New Roman"/>
                <a:cs typeface="Times New Roman"/>
              </a:rPr>
              <a:t>Gopal Prajapati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29208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5537A-82FC-F467-9A4F-A0589562D8E0}"/>
              </a:ext>
            </a:extLst>
          </p:cNvPr>
          <p:cNvSpPr txBox="1"/>
          <p:nvPr/>
        </p:nvSpPr>
        <p:spPr>
          <a:xfrm>
            <a:off x="2286000" y="92931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BDA13-89A6-A5D6-907E-B49B72C8C3C6}"/>
              </a:ext>
            </a:extLst>
          </p:cNvPr>
          <p:cNvSpPr txBox="1"/>
          <p:nvPr/>
        </p:nvSpPr>
        <p:spPr>
          <a:xfrm>
            <a:off x="742013" y="1514085"/>
            <a:ext cx="4572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face mask detection contributes to reinforcing safety measures in public spaces.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the monitoring process, reducing the need for constant human surveillance and ensuring adherence to health guidelines.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generated by the system provide immediate notifications, enabling timely interventions and fostering a proactive approach to public health.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onclusion Stock Illustrations – 14,354 Conclusion Stock ...">
            <a:extLst>
              <a:ext uri="{FF2B5EF4-FFF2-40B4-BE49-F238E27FC236}">
                <a16:creationId xmlns:a16="http://schemas.microsoft.com/office/drawing/2014/main" id="{A055BE28-666A-CE9E-5E60-C5D2C5F5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18" y="1772430"/>
            <a:ext cx="3313139" cy="331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1-sap-marethonpptx-1-638.jpg">
            <a:extLst>
              <a:ext uri="{FF2B5EF4-FFF2-40B4-BE49-F238E27FC236}">
                <a16:creationId xmlns:a16="http://schemas.microsoft.com/office/drawing/2014/main" id="{644B5290-B9CF-1FCC-3974-B24053F0A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18"/>
          <a:stretch/>
        </p:blipFill>
        <p:spPr>
          <a:xfrm>
            <a:off x="0" y="82289"/>
            <a:ext cx="9144000" cy="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/>
          <p:cNvPicPr>
            <a:picLocks noChangeAspect="1"/>
          </p:cNvPicPr>
          <p:nvPr/>
        </p:nvPicPr>
        <p:blipFill rotWithShape="1">
          <a:blip r:embed="rId2"/>
          <a:srcRect b="82818"/>
          <a:stretch/>
        </p:blipFill>
        <p:spPr>
          <a:xfrm>
            <a:off x="0" y="59962"/>
            <a:ext cx="9144000" cy="1289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87C1-00F6-3C4B-87C7-3034BD4EDD15}"/>
              </a:ext>
            </a:extLst>
          </p:cNvPr>
          <p:cNvSpPr txBox="1"/>
          <p:nvPr/>
        </p:nvSpPr>
        <p:spPr>
          <a:xfrm>
            <a:off x="164892" y="1379097"/>
            <a:ext cx="87842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factor in 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>
            <a:extLst>
              <a:ext uri="{FF2B5EF4-FFF2-40B4-BE49-F238E27FC236}">
                <a16:creationId xmlns:a16="http://schemas.microsoft.com/office/drawing/2014/main" id="{4B54C2F6-FF50-A33A-D697-8A9E565A3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18"/>
          <a:stretch/>
        </p:blipFill>
        <p:spPr>
          <a:xfrm>
            <a:off x="0" y="59962"/>
            <a:ext cx="9144000" cy="1289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7FD1D-3FBF-4C98-C964-3ACF9C77FEB8}"/>
              </a:ext>
            </a:extLst>
          </p:cNvPr>
          <p:cNvSpPr txBox="1"/>
          <p:nvPr/>
        </p:nvSpPr>
        <p:spPr>
          <a:xfrm>
            <a:off x="164892" y="1379097"/>
            <a:ext cx="5246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outbreak since 2019 continues to impact lives and businesses.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 to mitigate the spread of the virus other significant diseases.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Importance: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Wearing face masks significantly reduces viral transmission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D0A9231B-3013-A6A1-904B-ECFBFF13514E}"/>
              </a:ext>
            </a:extLst>
          </p:cNvPr>
          <p:cNvGrpSpPr/>
          <p:nvPr/>
        </p:nvGrpSpPr>
        <p:grpSpPr>
          <a:xfrm>
            <a:off x="5606320" y="1379097"/>
            <a:ext cx="3147935" cy="5081663"/>
            <a:chOff x="6540315" y="2231822"/>
            <a:chExt cx="1480868" cy="2462358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2AC7D8D-D39F-FBD7-6685-76D497E89EF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667" y="2231822"/>
              <a:ext cx="1469516" cy="2394356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6511FA7-E40E-F56F-9764-0703A84EDAE4}"/>
                </a:ext>
              </a:extLst>
            </p:cNvPr>
            <p:cNvSpPr/>
            <p:nvPr/>
          </p:nvSpPr>
          <p:spPr>
            <a:xfrm>
              <a:off x="6540315" y="2290070"/>
              <a:ext cx="1478915" cy="2404110"/>
            </a:xfrm>
            <a:custGeom>
              <a:avLst/>
              <a:gdLst/>
              <a:ahLst/>
              <a:cxnLst/>
              <a:rect l="l" t="t" r="r" b="b"/>
              <a:pathLst>
                <a:path w="1478914" h="2404110">
                  <a:moveTo>
                    <a:pt x="0" y="0"/>
                  </a:moveTo>
                  <a:lnTo>
                    <a:pt x="1478876" y="0"/>
                  </a:lnTo>
                  <a:lnTo>
                    <a:pt x="1478876" y="2403716"/>
                  </a:lnTo>
                  <a:lnTo>
                    <a:pt x="0" y="2403716"/>
                  </a:lnTo>
                  <a:lnTo>
                    <a:pt x="0" y="0"/>
                  </a:lnTo>
                  <a:close/>
                </a:path>
              </a:pathLst>
            </a:custGeom>
            <a:ln w="935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77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>
            <a:extLst>
              <a:ext uri="{FF2B5EF4-FFF2-40B4-BE49-F238E27FC236}">
                <a16:creationId xmlns:a16="http://schemas.microsoft.com/office/drawing/2014/main" id="{4B54C2F6-FF50-A33A-D697-8A9E565A3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18"/>
          <a:stretch/>
        </p:blipFill>
        <p:spPr>
          <a:xfrm>
            <a:off x="0" y="59962"/>
            <a:ext cx="9144000" cy="1289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53AB4-6193-A670-7321-10BA94477C21}"/>
              </a:ext>
            </a:extLst>
          </p:cNvPr>
          <p:cNvSpPr txBox="1"/>
          <p:nvPr/>
        </p:nvSpPr>
        <p:spPr>
          <a:xfrm>
            <a:off x="149903" y="1229194"/>
            <a:ext cx="547141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robust system for face mask detection.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Approach: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and image processing.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public health and safety measures.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cutting-edge technologies for accurate detection.</a:t>
            </a: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15546911-B4AF-5F97-5454-C2CD5B006EF6}"/>
              </a:ext>
            </a:extLst>
          </p:cNvPr>
          <p:cNvGrpSpPr/>
          <p:nvPr/>
        </p:nvGrpSpPr>
        <p:grpSpPr>
          <a:xfrm>
            <a:off x="5621313" y="1349116"/>
            <a:ext cx="3237874" cy="4557009"/>
            <a:chOff x="2912177" y="509666"/>
            <a:chExt cx="2953062" cy="401681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18D51621-2013-4A0A-A0BB-9F68EB403A6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2177" y="509666"/>
              <a:ext cx="2953062" cy="4016818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08B35A00-4C85-6E43-E60C-E2511ED8CFFA}"/>
                </a:ext>
              </a:extLst>
            </p:cNvPr>
            <p:cNvSpPr/>
            <p:nvPr/>
          </p:nvSpPr>
          <p:spPr>
            <a:xfrm>
              <a:off x="3164052" y="1191625"/>
              <a:ext cx="1676400" cy="2209800"/>
            </a:xfrm>
            <a:custGeom>
              <a:avLst/>
              <a:gdLst/>
              <a:ahLst/>
              <a:cxnLst/>
              <a:rect l="l" t="t" r="r" b="b"/>
              <a:pathLst>
                <a:path w="1676400" h="2209800">
                  <a:moveTo>
                    <a:pt x="0" y="0"/>
                  </a:moveTo>
                  <a:lnTo>
                    <a:pt x="1676158" y="0"/>
                  </a:lnTo>
                  <a:lnTo>
                    <a:pt x="1676158" y="2209317"/>
                  </a:lnTo>
                  <a:lnTo>
                    <a:pt x="0" y="22093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3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>
            <a:extLst>
              <a:ext uri="{FF2B5EF4-FFF2-40B4-BE49-F238E27FC236}">
                <a16:creationId xmlns:a16="http://schemas.microsoft.com/office/drawing/2014/main" id="{4B54C2F6-FF50-A33A-D697-8A9E565A3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18"/>
          <a:stretch/>
        </p:blipFill>
        <p:spPr>
          <a:xfrm>
            <a:off x="0" y="59962"/>
            <a:ext cx="9144000" cy="1289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479A1-E8EE-FB29-848A-B9C7C5E7853B}"/>
              </a:ext>
            </a:extLst>
          </p:cNvPr>
          <p:cNvSpPr txBox="1"/>
          <p:nvPr/>
        </p:nvSpPr>
        <p:spPr>
          <a:xfrm>
            <a:off x="284816" y="1439060"/>
            <a:ext cx="752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-20" dirty="0">
                <a:latin typeface="Arial"/>
                <a:cs typeface="Arial"/>
              </a:rPr>
              <a:t>DEEP</a:t>
            </a:r>
            <a:r>
              <a:rPr lang="en-IN" sz="3600" spc="-165" dirty="0">
                <a:latin typeface="Arial"/>
                <a:cs typeface="Arial"/>
              </a:rPr>
              <a:t> </a:t>
            </a:r>
            <a:r>
              <a:rPr lang="en-IN" sz="3600" spc="-20" dirty="0">
                <a:latin typeface="Arial"/>
                <a:cs typeface="Arial"/>
              </a:rPr>
              <a:t>LEARNING</a:t>
            </a:r>
            <a:endParaRPr lang="en-IN" sz="3400" b="1" dirty="0"/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8A2D8C72-7163-5835-489C-CF2CF5D91A0E}"/>
              </a:ext>
            </a:extLst>
          </p:cNvPr>
          <p:cNvGrpSpPr/>
          <p:nvPr/>
        </p:nvGrpSpPr>
        <p:grpSpPr>
          <a:xfrm>
            <a:off x="5143338" y="2085391"/>
            <a:ext cx="3580937" cy="4405350"/>
            <a:chOff x="2610002" y="733685"/>
            <a:chExt cx="1771650" cy="2362835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C7898FAA-2A36-6605-FB8E-4D58AFCC8E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0002" y="733685"/>
              <a:ext cx="1771205" cy="2361958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39FD0F06-A6F2-A0A5-C1D8-9D499376F503}"/>
                </a:ext>
              </a:extLst>
            </p:cNvPr>
            <p:cNvSpPr/>
            <p:nvPr/>
          </p:nvSpPr>
          <p:spPr>
            <a:xfrm>
              <a:off x="2610002" y="734040"/>
              <a:ext cx="1771650" cy="2362200"/>
            </a:xfrm>
            <a:custGeom>
              <a:avLst/>
              <a:gdLst/>
              <a:ahLst/>
              <a:cxnLst/>
              <a:rect l="l" t="t" r="r" b="b"/>
              <a:pathLst>
                <a:path w="1771650" h="2362200">
                  <a:moveTo>
                    <a:pt x="0" y="0"/>
                  </a:moveTo>
                  <a:lnTo>
                    <a:pt x="1771192" y="0"/>
                  </a:lnTo>
                  <a:lnTo>
                    <a:pt x="1771192" y="2361971"/>
                  </a:lnTo>
                  <a:lnTo>
                    <a:pt x="0" y="23619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C8D5BE-0C70-F86B-D070-4B9A700A3F25}"/>
              </a:ext>
            </a:extLst>
          </p:cNvPr>
          <p:cNvSpPr txBox="1"/>
          <p:nvPr/>
        </p:nvSpPr>
        <p:spPr>
          <a:xfrm>
            <a:off x="284816" y="2251065"/>
            <a:ext cx="48585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forms a nested hierarchy of concepts.</a:t>
            </a:r>
          </a:p>
          <a:p>
            <a:pPr lvl="1"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Mimicry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mimics human brain for object detection, language.</a:t>
            </a:r>
          </a:p>
          <a:p>
            <a:pPr lvl="1"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excels in accurate object detection tasks.</a:t>
            </a:r>
          </a:p>
          <a:p>
            <a:pPr lvl="1"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language translation, decisions in AI applications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72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sap-marethonpptx-1-638.jpg">
            <a:extLst>
              <a:ext uri="{FF2B5EF4-FFF2-40B4-BE49-F238E27FC236}">
                <a16:creationId xmlns:a16="http://schemas.microsoft.com/office/drawing/2014/main" id="{4B54C2F6-FF50-A33A-D697-8A9E565A3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18"/>
          <a:stretch/>
        </p:blipFill>
        <p:spPr>
          <a:xfrm>
            <a:off x="0" y="59962"/>
            <a:ext cx="9144000" cy="1289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0A432-7869-F52B-712B-776DDD4F2651}"/>
              </a:ext>
            </a:extLst>
          </p:cNvPr>
          <p:cNvSpPr txBox="1"/>
          <p:nvPr/>
        </p:nvSpPr>
        <p:spPr>
          <a:xfrm>
            <a:off x="172388" y="1186934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D5352AF1-5AC8-2E10-CA83-770DF59F78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22" y="1839963"/>
            <a:ext cx="3542444" cy="432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F50E6-9B59-AD68-F1A2-45284ACC9679}"/>
              </a:ext>
            </a:extLst>
          </p:cNvPr>
          <p:cNvSpPr txBox="1"/>
          <p:nvPr/>
        </p:nvSpPr>
        <p:spPr>
          <a:xfrm>
            <a:off x="404734" y="2046875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(CV)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Seeks to make computers comprehend digital image content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Unsolved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due to limited biological vision understanding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Perception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arise in perceiving a dynamically varying world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Photographs and Videos:</a:t>
            </a:r>
          </a:p>
          <a:p>
            <a:pPr lvl="1"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interpreting digital images in photos and videos.</a:t>
            </a:r>
          </a:p>
        </p:txBody>
      </p:sp>
    </p:spTree>
    <p:extLst>
      <p:ext uri="{BB962C8B-B14F-4D97-AF65-F5344CB8AC3E}">
        <p14:creationId xmlns:p14="http://schemas.microsoft.com/office/powerpoint/2010/main" val="10047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4">
            <a:extLst>
              <a:ext uri="{FF2B5EF4-FFF2-40B4-BE49-F238E27FC236}">
                <a16:creationId xmlns:a16="http://schemas.microsoft.com/office/drawing/2014/main" id="{03A9160B-3981-0356-BB8F-3A1491DB3AD0}"/>
              </a:ext>
            </a:extLst>
          </p:cNvPr>
          <p:cNvGrpSpPr/>
          <p:nvPr/>
        </p:nvGrpSpPr>
        <p:grpSpPr>
          <a:xfrm>
            <a:off x="5583737" y="1434572"/>
            <a:ext cx="3094049" cy="2140262"/>
            <a:chOff x="2617203" y="512997"/>
            <a:chExt cx="1824355" cy="114363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F0E51F1D-A8A4-6D89-1ACE-207C533B26F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7203" y="512997"/>
              <a:ext cx="1823758" cy="1142644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6763BF15-A2C4-455E-9EB5-02846C4FE0DE}"/>
                </a:ext>
              </a:extLst>
            </p:cNvPr>
            <p:cNvSpPr/>
            <p:nvPr/>
          </p:nvSpPr>
          <p:spPr>
            <a:xfrm>
              <a:off x="2617203" y="513365"/>
              <a:ext cx="1824355" cy="1143000"/>
            </a:xfrm>
            <a:custGeom>
              <a:avLst/>
              <a:gdLst/>
              <a:ahLst/>
              <a:cxnLst/>
              <a:rect l="l" t="t" r="r" b="b"/>
              <a:pathLst>
                <a:path w="1824354" h="1143000">
                  <a:moveTo>
                    <a:pt x="0" y="0"/>
                  </a:moveTo>
                  <a:lnTo>
                    <a:pt x="1823758" y="0"/>
                  </a:lnTo>
                  <a:lnTo>
                    <a:pt x="1823758" y="1142644"/>
                  </a:lnTo>
                  <a:lnTo>
                    <a:pt x="0" y="114264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326D69-91C5-F9F7-BDBF-DCB642F6F75A}"/>
              </a:ext>
            </a:extLst>
          </p:cNvPr>
          <p:cNvSpPr txBox="1"/>
          <p:nvPr/>
        </p:nvSpPr>
        <p:spPr>
          <a:xfrm>
            <a:off x="1793097" y="820201"/>
            <a:ext cx="5557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UMPY AND TKINTER</a:t>
            </a:r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912D5B7F-F901-C003-0BAF-F446E188F68C}"/>
              </a:ext>
            </a:extLst>
          </p:cNvPr>
          <p:cNvGrpSpPr/>
          <p:nvPr/>
        </p:nvGrpSpPr>
        <p:grpSpPr>
          <a:xfrm>
            <a:off x="5585762" y="3845561"/>
            <a:ext cx="3093036" cy="2433367"/>
            <a:chOff x="2691002" y="2034723"/>
            <a:chExt cx="1771650" cy="1362710"/>
          </a:xfrm>
        </p:grpSpPr>
        <p:pic>
          <p:nvPicPr>
            <p:cNvPr id="12" name="object 8">
              <a:extLst>
                <a:ext uri="{FF2B5EF4-FFF2-40B4-BE49-F238E27FC236}">
                  <a16:creationId xmlns:a16="http://schemas.microsoft.com/office/drawing/2014/main" id="{D64AB5E9-7298-5A25-5055-995EBFEE06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002" y="2034723"/>
              <a:ext cx="1771205" cy="1361884"/>
            </a:xfrm>
            <a:prstGeom prst="rect">
              <a:avLst/>
            </a:prstGeom>
          </p:spPr>
        </p:pic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6D78A83D-9352-1D78-8BAB-775E3627F5EB}"/>
                </a:ext>
              </a:extLst>
            </p:cNvPr>
            <p:cNvSpPr/>
            <p:nvPr/>
          </p:nvSpPr>
          <p:spPr>
            <a:xfrm>
              <a:off x="2691002" y="2035092"/>
              <a:ext cx="1771650" cy="1362075"/>
            </a:xfrm>
            <a:custGeom>
              <a:avLst/>
              <a:gdLst/>
              <a:ahLst/>
              <a:cxnLst/>
              <a:rect l="l" t="t" r="r" b="b"/>
              <a:pathLst>
                <a:path w="1771650" h="1362075">
                  <a:moveTo>
                    <a:pt x="0" y="0"/>
                  </a:moveTo>
                  <a:lnTo>
                    <a:pt x="1771192" y="0"/>
                  </a:lnTo>
                  <a:lnTo>
                    <a:pt x="1771192" y="1361871"/>
                  </a:lnTo>
                  <a:lnTo>
                    <a:pt x="0" y="13618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7316AE-A59A-C750-CFFE-F34F7360B0B3}"/>
              </a:ext>
            </a:extLst>
          </p:cNvPr>
          <p:cNvSpPr txBox="1"/>
          <p:nvPr/>
        </p:nvSpPr>
        <p:spPr>
          <a:xfrm>
            <a:off x="607101" y="1310777"/>
            <a:ext cx="457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for numerical operations and array manipulation.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spc="-5" dirty="0">
                <a:latin typeface="Times New Roman"/>
                <a:cs typeface="Times New Roman"/>
              </a:rPr>
              <a:t>NumPy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2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fundamental</a:t>
            </a:r>
            <a:r>
              <a:rPr lang="en-US" sz="2000" spc="2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package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scientific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computing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DCE09-A237-14E8-4692-CECCFB31232F}"/>
              </a:ext>
            </a:extLst>
          </p:cNvPr>
          <p:cNvSpPr txBox="1"/>
          <p:nvPr/>
        </p:nvSpPr>
        <p:spPr>
          <a:xfrm>
            <a:off x="607101" y="3698630"/>
            <a:ext cx="4572000" cy="241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GUI library for  Python. Python when combined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fast and easy way to  create GUI applications.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 algn="just">
              <a:lnSpc>
                <a:spcPts val="1265"/>
              </a:lnSpc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z="2000" b="1" spc="-5" dirty="0" err="1">
                <a:latin typeface="Times New Roman"/>
                <a:cs typeface="Times New Roman"/>
              </a:rPr>
              <a:t>Tkinter</a:t>
            </a:r>
            <a:r>
              <a:rPr lang="en-US" sz="2000" b="1" spc="3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provides</a:t>
            </a:r>
            <a:r>
              <a:rPr lang="en-US" sz="2000" spc="3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3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powerful</a:t>
            </a:r>
            <a:r>
              <a:rPr lang="en-US" sz="2000" spc="3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object-</a:t>
            </a:r>
          </a:p>
          <a:p>
            <a:pPr marL="183515" marR="6985" algn="just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oriented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interface</a:t>
            </a:r>
            <a:r>
              <a:rPr lang="en-US" sz="2000" spc="5" dirty="0">
                <a:latin typeface="Times New Roman"/>
                <a:cs typeface="Times New Roman"/>
              </a:rPr>
              <a:t> to</a:t>
            </a:r>
            <a:r>
              <a:rPr lang="en-US" sz="2000" spc="29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Tk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GUI </a:t>
            </a:r>
            <a:r>
              <a:rPr lang="en-US" sz="2000" dirty="0">
                <a:latin typeface="Times New Roman"/>
                <a:cs typeface="Times New Roman"/>
              </a:rPr>
              <a:t> toolkit.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1-sap-marethonpptx-1-638.jpg">
            <a:extLst>
              <a:ext uri="{FF2B5EF4-FFF2-40B4-BE49-F238E27FC236}">
                <a16:creationId xmlns:a16="http://schemas.microsoft.com/office/drawing/2014/main" id="{34530ACF-CC96-5C61-14C4-F5E9CFF2D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818"/>
          <a:stretch/>
        </p:blipFill>
        <p:spPr>
          <a:xfrm>
            <a:off x="0" y="59962"/>
            <a:ext cx="9144000" cy="854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326D69-91C5-F9F7-BDBF-DCB642F6F75A}"/>
              </a:ext>
            </a:extLst>
          </p:cNvPr>
          <p:cNvSpPr txBox="1"/>
          <p:nvPr/>
        </p:nvSpPr>
        <p:spPr>
          <a:xfrm>
            <a:off x="1573968" y="968522"/>
            <a:ext cx="5557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316AE-A59A-C750-CFFE-F34F7360B0B3}"/>
              </a:ext>
            </a:extLst>
          </p:cNvPr>
          <p:cNvSpPr txBox="1"/>
          <p:nvPr/>
        </p:nvSpPr>
        <p:spPr>
          <a:xfrm>
            <a:off x="607101" y="1310777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0C6D26C9-B338-AE07-4AB0-726161C4F054}"/>
              </a:ext>
            </a:extLst>
          </p:cNvPr>
          <p:cNvGrpSpPr/>
          <p:nvPr/>
        </p:nvGrpSpPr>
        <p:grpSpPr>
          <a:xfrm>
            <a:off x="4931764" y="1649331"/>
            <a:ext cx="3411109" cy="3621324"/>
            <a:chOff x="2533675" y="815765"/>
            <a:chExt cx="1821814" cy="2113280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B8708440-91D9-8179-C52B-DE06CF80EF9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3675" y="815765"/>
              <a:ext cx="1821599" cy="2112479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B83D7F2-AF1A-6F8E-FC82-9C2A70019D1E}"/>
                </a:ext>
              </a:extLst>
            </p:cNvPr>
            <p:cNvSpPr/>
            <p:nvPr/>
          </p:nvSpPr>
          <p:spPr>
            <a:xfrm>
              <a:off x="2533675" y="816120"/>
              <a:ext cx="1821814" cy="2112645"/>
            </a:xfrm>
            <a:custGeom>
              <a:avLst/>
              <a:gdLst/>
              <a:ahLst/>
              <a:cxnLst/>
              <a:rect l="l" t="t" r="r" b="b"/>
              <a:pathLst>
                <a:path w="1821814" h="2112645">
                  <a:moveTo>
                    <a:pt x="0" y="0"/>
                  </a:moveTo>
                  <a:lnTo>
                    <a:pt x="1821599" y="0"/>
                  </a:lnTo>
                  <a:lnTo>
                    <a:pt x="1821599" y="2112479"/>
                  </a:lnTo>
                  <a:lnTo>
                    <a:pt x="0" y="21124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1DB0-77C2-068C-3565-AEA3CC9F4618}"/>
              </a:ext>
            </a:extLst>
          </p:cNvPr>
          <p:cNvSpPr txBox="1"/>
          <p:nvPr/>
        </p:nvSpPr>
        <p:spPr>
          <a:xfrm>
            <a:off x="596504" y="1616673"/>
            <a:ext cx="5164112" cy="38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3515" marR="1583690" indent="-17145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lang="en-US" sz="2000" b="1" spc="-10" dirty="0">
                <a:latin typeface="Times New Roman"/>
                <a:cs typeface="Times New Roman"/>
              </a:rPr>
              <a:t>OpenCV</a:t>
            </a:r>
            <a:r>
              <a:rPr lang="en-US" sz="2000" spc="-10" dirty="0">
                <a:latin typeface="Times New Roman"/>
                <a:cs typeface="Times New Roman"/>
              </a:rPr>
              <a:t>- Python</a:t>
            </a:r>
            <a:r>
              <a:rPr lang="en-US" sz="2000" spc="-5" dirty="0">
                <a:latin typeface="Times New Roman"/>
                <a:cs typeface="Times New Roman"/>
              </a:rPr>
              <a:t> is</a:t>
            </a:r>
            <a:r>
              <a:rPr lang="en-US" sz="2000" dirty="0">
                <a:latin typeface="Times New Roman"/>
                <a:cs typeface="Times New Roman"/>
              </a:rPr>
              <a:t> a</a:t>
            </a:r>
            <a:r>
              <a:rPr lang="en-US" sz="2000" spc="254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library</a:t>
            </a:r>
            <a:r>
              <a:rPr lang="en-US" sz="2000" spc="24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of  Python bindings designed to solve  	computer vision problems.</a:t>
            </a:r>
          </a:p>
          <a:p>
            <a:pPr marL="183515" marR="1583055" indent="-17145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184150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OpenCV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supports a </a:t>
            </a:r>
            <a:r>
              <a:rPr lang="en-US" sz="2000" spc="-5" dirty="0">
                <a:latin typeface="Times New Roman"/>
                <a:cs typeface="Times New Roman"/>
              </a:rPr>
              <a:t>wide variety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programming Languages </a:t>
            </a:r>
            <a:r>
              <a:rPr lang="en-US" sz="2000" spc="-5" dirty="0">
                <a:latin typeface="Times New Roman"/>
                <a:cs typeface="Times New Roman"/>
              </a:rPr>
              <a:t>like Python, </a:t>
            </a:r>
            <a:r>
              <a:rPr lang="en-US" sz="2000" spc="-2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C++, Java,</a:t>
            </a:r>
            <a:r>
              <a:rPr lang="en-US" sz="2000" dirty="0">
                <a:latin typeface="Times New Roman"/>
                <a:cs typeface="Times New Roman"/>
              </a:rPr>
              <a:t> etc.</a:t>
            </a:r>
          </a:p>
          <a:p>
            <a:pPr marL="183515" marR="1583055" indent="-171450" algn="just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18415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can </a:t>
            </a:r>
            <a:r>
              <a:rPr lang="en-US" sz="2000" dirty="0">
                <a:latin typeface="Times New Roman"/>
                <a:cs typeface="Times New Roman"/>
              </a:rPr>
              <a:t>process images and videos to 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identify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objects,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faces,</a:t>
            </a:r>
            <a:r>
              <a:rPr lang="en-US" sz="2000" dirty="0">
                <a:latin typeface="Times New Roman"/>
                <a:cs typeface="Times New Roman"/>
              </a:rPr>
              <a:t> or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even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handwriting</a:t>
            </a:r>
            <a:r>
              <a:rPr lang="en-US" sz="2000" dirty="0">
                <a:latin typeface="Times New Roman"/>
                <a:cs typeface="Times New Roman"/>
              </a:rPr>
              <a:t> of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human.</a:t>
            </a:r>
          </a:p>
        </p:txBody>
      </p:sp>
      <p:pic>
        <p:nvPicPr>
          <p:cNvPr id="14" name="Picture 13" descr="1-sap-marethonpptx-1-638.jpg">
            <a:extLst>
              <a:ext uri="{FF2B5EF4-FFF2-40B4-BE49-F238E27FC236}">
                <a16:creationId xmlns:a16="http://schemas.microsoft.com/office/drawing/2014/main" id="{8BD97EAE-A18C-1A46-D800-D486C063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18"/>
          <a:stretch/>
        </p:blipFill>
        <p:spPr>
          <a:xfrm>
            <a:off x="0" y="59962"/>
            <a:ext cx="9144000" cy="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2D564D6E-3708-33B8-0E19-F352F775A4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344" y="1716824"/>
            <a:ext cx="4736892" cy="4009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47068-ADFE-7A39-BDDC-B39BAF54C851}"/>
              </a:ext>
            </a:extLst>
          </p:cNvPr>
          <p:cNvSpPr txBox="1"/>
          <p:nvPr/>
        </p:nvSpPr>
        <p:spPr>
          <a:xfrm>
            <a:off x="2181069" y="101202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4EC48-493F-20D3-E2BD-B467AA10E82B}"/>
              </a:ext>
            </a:extLst>
          </p:cNvPr>
          <p:cNvSpPr txBox="1"/>
          <p:nvPr/>
        </p:nvSpPr>
        <p:spPr>
          <a:xfrm>
            <a:off x="359764" y="1761556"/>
            <a:ext cx="330533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spc="-80" dirty="0">
                <a:latin typeface="Times New Roman"/>
                <a:cs typeface="Times New Roman"/>
              </a:rPr>
              <a:t>W</a:t>
            </a:r>
            <a:r>
              <a:rPr lang="en-US" sz="2100" spc="-5" dirty="0">
                <a:latin typeface="Times New Roman"/>
                <a:cs typeface="Times New Roman"/>
              </a:rPr>
              <a:t>e</a:t>
            </a:r>
            <a:r>
              <a:rPr lang="en-US" sz="2100" spc="9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have</a:t>
            </a:r>
            <a:r>
              <a:rPr lang="en-US" sz="2100" spc="85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app</a:t>
            </a:r>
            <a:r>
              <a:rPr lang="en-US" sz="2100" spc="-10" dirty="0">
                <a:latin typeface="Times New Roman"/>
                <a:cs typeface="Times New Roman"/>
              </a:rPr>
              <a:t>l</a:t>
            </a:r>
            <a:r>
              <a:rPr lang="en-US" sz="2100" spc="-20" dirty="0">
                <a:latin typeface="Times New Roman"/>
                <a:cs typeface="Times New Roman"/>
              </a:rPr>
              <a:t>i</a:t>
            </a:r>
            <a:r>
              <a:rPr lang="en-US" sz="2100" spc="-5" dirty="0">
                <a:latin typeface="Times New Roman"/>
                <a:cs typeface="Times New Roman"/>
              </a:rPr>
              <a:t>ed</a:t>
            </a:r>
            <a:r>
              <a:rPr lang="en-US" sz="2100" spc="10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C</a:t>
            </a:r>
            <a:r>
              <a:rPr lang="en-US" sz="2100" spc="-15" dirty="0">
                <a:latin typeface="Times New Roman"/>
                <a:cs typeface="Times New Roman"/>
              </a:rPr>
              <a:t>o</a:t>
            </a:r>
            <a:r>
              <a:rPr lang="en-US" sz="2100" spc="-5" dirty="0">
                <a:latin typeface="Times New Roman"/>
                <a:cs typeface="Times New Roman"/>
              </a:rPr>
              <a:t>nvo</a:t>
            </a:r>
            <a:r>
              <a:rPr lang="en-US" sz="2100" spc="-10" dirty="0">
                <a:latin typeface="Times New Roman"/>
                <a:cs typeface="Times New Roman"/>
              </a:rPr>
              <a:t>l</a:t>
            </a:r>
            <a:r>
              <a:rPr lang="en-US" sz="2100" spc="-15" dirty="0">
                <a:latin typeface="Times New Roman"/>
                <a:cs typeface="Times New Roman"/>
              </a:rPr>
              <a:t>u</a:t>
            </a:r>
            <a:r>
              <a:rPr lang="en-US" sz="2100" spc="-10" dirty="0">
                <a:latin typeface="Times New Roman"/>
                <a:cs typeface="Times New Roman"/>
              </a:rPr>
              <a:t>ti</a:t>
            </a:r>
            <a:r>
              <a:rPr lang="en-US" sz="2100" spc="-5" dirty="0">
                <a:latin typeface="Times New Roman"/>
                <a:cs typeface="Times New Roman"/>
              </a:rPr>
              <a:t>on  Neural</a:t>
            </a:r>
            <a:r>
              <a:rPr lang="en-US" sz="2100" dirty="0">
                <a:latin typeface="Times New Roman"/>
                <a:cs typeface="Times New Roman"/>
              </a:rPr>
              <a:t> Network</a:t>
            </a:r>
            <a:r>
              <a:rPr lang="en-US" sz="2100" spc="5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to</a:t>
            </a:r>
            <a:r>
              <a:rPr lang="en-US" sz="2100" spc="-5" dirty="0">
                <a:latin typeface="Times New Roman"/>
                <a:cs typeface="Times New Roman"/>
              </a:rPr>
              <a:t> train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 </a:t>
            </a:r>
            <a:r>
              <a:rPr lang="en-US" sz="2100" spc="-25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machine </a:t>
            </a:r>
            <a:r>
              <a:rPr lang="en-US" sz="2100" spc="-10" dirty="0">
                <a:latin typeface="Times New Roman"/>
                <a:cs typeface="Times New Roman"/>
              </a:rPr>
              <a:t>so </a:t>
            </a:r>
            <a:r>
              <a:rPr lang="en-US" sz="2100" spc="-5" dirty="0">
                <a:latin typeface="Times New Roman"/>
                <a:cs typeface="Times New Roman"/>
              </a:rPr>
              <a:t>that it can detect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whether </a:t>
            </a:r>
            <a:r>
              <a:rPr lang="en-US" sz="2100" spc="-10" dirty="0">
                <a:latin typeface="Times New Roman"/>
                <a:cs typeface="Times New Roman"/>
              </a:rPr>
              <a:t>the </a:t>
            </a:r>
            <a:r>
              <a:rPr lang="en-US" sz="2100" spc="-5" dirty="0">
                <a:latin typeface="Times New Roman"/>
                <a:cs typeface="Times New Roman"/>
              </a:rPr>
              <a:t>person is wearing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Mask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or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not.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The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machine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shows the correct result when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it gets an unknown data, that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is,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10" dirty="0">
                <a:latin typeface="Times New Roman"/>
                <a:cs typeface="Times New Roman"/>
              </a:rPr>
              <a:t>the</a:t>
            </a:r>
            <a:r>
              <a:rPr lang="en-US" sz="2100" spc="-5" dirty="0">
                <a:latin typeface="Times New Roman"/>
                <a:cs typeface="Times New Roman"/>
              </a:rPr>
              <a:t> machine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has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been 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lang="en-US" sz="2100" spc="-5" dirty="0">
                <a:latin typeface="Times New Roman"/>
                <a:cs typeface="Times New Roman"/>
              </a:rPr>
              <a:t>trained </a:t>
            </a:r>
            <a:r>
              <a:rPr lang="en-US" sz="2100" spc="-10" dirty="0">
                <a:latin typeface="Times New Roman"/>
                <a:cs typeface="Times New Roman"/>
              </a:rPr>
              <a:t>properly.</a:t>
            </a:r>
            <a:endParaRPr lang="en-IN" sz="2100" dirty="0"/>
          </a:p>
        </p:txBody>
      </p:sp>
      <p:pic>
        <p:nvPicPr>
          <p:cNvPr id="11" name="Picture 10" descr="1-sap-marethonpptx-1-638.jpg">
            <a:extLst>
              <a:ext uri="{FF2B5EF4-FFF2-40B4-BE49-F238E27FC236}">
                <a16:creationId xmlns:a16="http://schemas.microsoft.com/office/drawing/2014/main" id="{D351294D-D39F-DBB2-80EB-A41365778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18"/>
          <a:stretch/>
        </p:blipFill>
        <p:spPr>
          <a:xfrm>
            <a:off x="0" y="82289"/>
            <a:ext cx="9144000" cy="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471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TIWARI</dc:creator>
  <cp:keywords/>
  <dc:description>generated using python-pptx</dc:description>
  <cp:lastModifiedBy>computer</cp:lastModifiedBy>
  <cp:revision>10</cp:revision>
  <dcterms:created xsi:type="dcterms:W3CDTF">2013-01-27T09:14:16Z</dcterms:created>
  <dcterms:modified xsi:type="dcterms:W3CDTF">2024-01-09T08:03:05Z</dcterms:modified>
  <cp:category/>
</cp:coreProperties>
</file>