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233" y="1072832"/>
            <a:ext cx="3923982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467" y="1938020"/>
            <a:ext cx="3231515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822" y="795972"/>
            <a:ext cx="2008155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7471" y="795972"/>
            <a:ext cx="2008155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79494"/>
            <a:ext cx="221615" cy="1381760"/>
          </a:xfrm>
          <a:custGeom>
            <a:avLst/>
            <a:gdLst/>
            <a:ahLst/>
            <a:cxnLst/>
            <a:rect l="l" t="t" r="r" b="b"/>
            <a:pathLst>
              <a:path w="221615" h="1381760">
                <a:moveTo>
                  <a:pt x="0" y="0"/>
                </a:moveTo>
                <a:lnTo>
                  <a:pt x="0" y="1381185"/>
                </a:lnTo>
                <a:lnTo>
                  <a:pt x="220992" y="1381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53928"/>
            <a:ext cx="225425" cy="1407160"/>
          </a:xfrm>
          <a:custGeom>
            <a:avLst/>
            <a:gdLst/>
            <a:ahLst/>
            <a:cxnLst/>
            <a:rect l="l" t="t" r="r" b="b"/>
            <a:pathLst>
              <a:path w="225425" h="1407160">
                <a:moveTo>
                  <a:pt x="0" y="0"/>
                </a:moveTo>
                <a:lnTo>
                  <a:pt x="0" y="1406483"/>
                </a:lnTo>
                <a:lnTo>
                  <a:pt x="14288" y="1406750"/>
                </a:lnTo>
                <a:lnTo>
                  <a:pt x="225083" y="140675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75" y="1120323"/>
            <a:ext cx="4591050" cy="1309370"/>
          </a:xfrm>
          <a:custGeom>
            <a:avLst/>
            <a:gdLst/>
            <a:ahLst/>
            <a:cxnLst/>
            <a:rect l="l" t="t" r="r" b="b"/>
            <a:pathLst>
              <a:path w="4591050" h="1309370">
                <a:moveTo>
                  <a:pt x="2295359" y="1309319"/>
                </a:moveTo>
                <a:lnTo>
                  <a:pt x="0" y="1309319"/>
                </a:lnTo>
                <a:lnTo>
                  <a:pt x="0" y="0"/>
                </a:lnTo>
                <a:lnTo>
                  <a:pt x="4590719" y="0"/>
                </a:lnTo>
                <a:lnTo>
                  <a:pt x="4590719" y="1309319"/>
                </a:lnTo>
                <a:lnTo>
                  <a:pt x="2295359" y="1309319"/>
                </a:lnTo>
                <a:close/>
              </a:path>
            </a:pathLst>
          </a:custGeom>
          <a:ln w="190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86596" y="2109979"/>
            <a:ext cx="2023745" cy="1351280"/>
          </a:xfrm>
          <a:custGeom>
            <a:avLst/>
            <a:gdLst/>
            <a:ahLst/>
            <a:cxnLst/>
            <a:rect l="l" t="t" r="r" b="b"/>
            <a:pathLst>
              <a:path w="2023745" h="1351279">
                <a:moveTo>
                  <a:pt x="0" y="1350700"/>
                </a:moveTo>
                <a:lnTo>
                  <a:pt x="2023554" y="0"/>
                </a:lnTo>
              </a:path>
            </a:pathLst>
          </a:custGeom>
          <a:ln w="935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550678" y="6"/>
            <a:ext cx="614680" cy="3460750"/>
          </a:xfrm>
          <a:custGeom>
            <a:avLst/>
            <a:gdLst/>
            <a:ahLst/>
            <a:cxnLst/>
            <a:rect l="l" t="t" r="r" b="b"/>
            <a:pathLst>
              <a:path w="614679" h="3460750">
                <a:moveTo>
                  <a:pt x="0" y="0"/>
                </a:moveTo>
                <a:lnTo>
                  <a:pt x="614527" y="3460673"/>
                </a:lnTo>
              </a:path>
            </a:pathLst>
          </a:custGeom>
          <a:ln w="935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81898" y="25571"/>
            <a:ext cx="1128395" cy="3435350"/>
          </a:xfrm>
          <a:custGeom>
            <a:avLst/>
            <a:gdLst/>
            <a:ahLst/>
            <a:cxnLst/>
            <a:rect l="l" t="t" r="r" b="b"/>
            <a:pathLst>
              <a:path w="1128395" h="3435350">
                <a:moveTo>
                  <a:pt x="1012339" y="0"/>
                </a:moveTo>
                <a:lnTo>
                  <a:pt x="0" y="3435108"/>
                </a:lnTo>
                <a:lnTo>
                  <a:pt x="1128252" y="3435108"/>
                </a:lnTo>
                <a:lnTo>
                  <a:pt x="1128252" y="3830"/>
                </a:lnTo>
                <a:lnTo>
                  <a:pt x="1012339" y="0"/>
                </a:lnTo>
                <a:close/>
              </a:path>
            </a:pathLst>
          </a:custGeom>
          <a:solidFill>
            <a:srgbClr val="000000">
              <a:alpha val="10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74364" y="6"/>
            <a:ext cx="1136015" cy="3460750"/>
          </a:xfrm>
          <a:custGeom>
            <a:avLst/>
            <a:gdLst/>
            <a:ahLst/>
            <a:cxnLst/>
            <a:rect l="l" t="t" r="r" b="b"/>
            <a:pathLst>
              <a:path w="1136014" h="3460750">
                <a:moveTo>
                  <a:pt x="1019873" y="0"/>
                </a:moveTo>
                <a:lnTo>
                  <a:pt x="0" y="3460673"/>
                </a:lnTo>
                <a:lnTo>
                  <a:pt x="1135786" y="3460673"/>
                </a:lnTo>
                <a:lnTo>
                  <a:pt x="1135786" y="3842"/>
                </a:lnTo>
                <a:lnTo>
                  <a:pt x="1019873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32403" y="21240"/>
            <a:ext cx="977900" cy="3439795"/>
          </a:xfrm>
          <a:custGeom>
            <a:avLst/>
            <a:gdLst/>
            <a:ahLst/>
            <a:cxnLst/>
            <a:rect l="l" t="t" r="r" b="b"/>
            <a:pathLst>
              <a:path w="977900" h="3439795">
                <a:moveTo>
                  <a:pt x="977747" y="0"/>
                </a:moveTo>
                <a:lnTo>
                  <a:pt x="0" y="0"/>
                </a:lnTo>
                <a:lnTo>
                  <a:pt x="601408" y="3439439"/>
                </a:lnTo>
                <a:lnTo>
                  <a:pt x="977747" y="3439439"/>
                </a:lnTo>
                <a:lnTo>
                  <a:pt x="977747" y="0"/>
                </a:lnTo>
                <a:close/>
              </a:path>
            </a:pathLst>
          </a:custGeom>
          <a:solidFill>
            <a:srgbClr val="000000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33158" y="6"/>
            <a:ext cx="977265" cy="3460750"/>
          </a:xfrm>
          <a:custGeom>
            <a:avLst/>
            <a:gdLst/>
            <a:ahLst/>
            <a:cxnLst/>
            <a:rect l="l" t="t" r="r" b="b"/>
            <a:pathLst>
              <a:path w="977264" h="3460750">
                <a:moveTo>
                  <a:pt x="976992" y="0"/>
                </a:moveTo>
                <a:lnTo>
                  <a:pt x="0" y="0"/>
                </a:lnTo>
                <a:lnTo>
                  <a:pt x="605123" y="3460673"/>
                </a:lnTo>
                <a:lnTo>
                  <a:pt x="976992" y="3460673"/>
                </a:lnTo>
                <a:lnTo>
                  <a:pt x="976992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67683" y="2003405"/>
            <a:ext cx="1242695" cy="1457325"/>
          </a:xfrm>
          <a:custGeom>
            <a:avLst/>
            <a:gdLst/>
            <a:ahLst/>
            <a:cxnLst/>
            <a:rect l="l" t="t" r="r" b="b"/>
            <a:pathLst>
              <a:path w="1242695" h="1457325">
                <a:moveTo>
                  <a:pt x="1242111" y="0"/>
                </a:moveTo>
                <a:lnTo>
                  <a:pt x="0" y="1457274"/>
                </a:lnTo>
                <a:lnTo>
                  <a:pt x="1242467" y="1457274"/>
                </a:lnTo>
                <a:lnTo>
                  <a:pt x="1242467" y="162482"/>
                </a:lnTo>
                <a:lnTo>
                  <a:pt x="1242111" y="0"/>
                </a:lnTo>
                <a:close/>
              </a:path>
            </a:pathLst>
          </a:custGeom>
          <a:solidFill>
            <a:srgbClr val="000000">
              <a:alpha val="25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46196" y="1977840"/>
            <a:ext cx="1264285" cy="1482725"/>
          </a:xfrm>
          <a:custGeom>
            <a:avLst/>
            <a:gdLst/>
            <a:ahLst/>
            <a:cxnLst/>
            <a:rect l="l" t="t" r="r" b="b"/>
            <a:pathLst>
              <a:path w="1264285" h="1482725">
                <a:moveTo>
                  <a:pt x="1263599" y="0"/>
                </a:moveTo>
                <a:lnTo>
                  <a:pt x="0" y="1482483"/>
                </a:lnTo>
                <a:lnTo>
                  <a:pt x="1263954" y="1482483"/>
                </a:lnTo>
                <a:lnTo>
                  <a:pt x="1263954" y="162485"/>
                </a:lnTo>
                <a:lnTo>
                  <a:pt x="1263599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34486" y="21240"/>
            <a:ext cx="1075690" cy="3439795"/>
          </a:xfrm>
          <a:custGeom>
            <a:avLst/>
            <a:gdLst/>
            <a:ahLst/>
            <a:cxnLst/>
            <a:rect l="l" t="t" r="r" b="b"/>
            <a:pathLst>
              <a:path w="1075689" h="3439795">
                <a:moveTo>
                  <a:pt x="1075664" y="0"/>
                </a:moveTo>
                <a:lnTo>
                  <a:pt x="0" y="0"/>
                </a:lnTo>
                <a:lnTo>
                  <a:pt x="929084" y="3439439"/>
                </a:lnTo>
                <a:lnTo>
                  <a:pt x="1075664" y="3439439"/>
                </a:lnTo>
                <a:lnTo>
                  <a:pt x="1075664" y="0"/>
                </a:lnTo>
                <a:close/>
              </a:path>
            </a:pathLst>
          </a:custGeom>
          <a:solidFill>
            <a:srgbClr val="000000">
              <a:alpha val="24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535652" y="6"/>
            <a:ext cx="1075055" cy="3460750"/>
          </a:xfrm>
          <a:custGeom>
            <a:avLst/>
            <a:gdLst/>
            <a:ahLst/>
            <a:cxnLst/>
            <a:rect l="l" t="t" r="r" b="b"/>
            <a:pathLst>
              <a:path w="1075054" h="3460750">
                <a:moveTo>
                  <a:pt x="1074498" y="0"/>
                </a:moveTo>
                <a:lnTo>
                  <a:pt x="0" y="0"/>
                </a:lnTo>
                <a:lnTo>
                  <a:pt x="934823" y="3460673"/>
                </a:lnTo>
                <a:lnTo>
                  <a:pt x="1074498" y="3456495"/>
                </a:lnTo>
                <a:lnTo>
                  <a:pt x="1074498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84996" y="21240"/>
            <a:ext cx="425450" cy="3439795"/>
          </a:xfrm>
          <a:custGeom>
            <a:avLst/>
            <a:gdLst/>
            <a:ahLst/>
            <a:cxnLst/>
            <a:rect l="l" t="t" r="r" b="b"/>
            <a:pathLst>
              <a:path w="425450" h="3439795">
                <a:moveTo>
                  <a:pt x="425154" y="0"/>
                </a:moveTo>
                <a:lnTo>
                  <a:pt x="338769" y="0"/>
                </a:lnTo>
                <a:lnTo>
                  <a:pt x="0" y="3439439"/>
                </a:lnTo>
                <a:lnTo>
                  <a:pt x="425154" y="3439439"/>
                </a:lnTo>
                <a:lnTo>
                  <a:pt x="425154" y="0"/>
                </a:lnTo>
                <a:close/>
              </a:path>
            </a:pathLst>
          </a:custGeom>
          <a:solidFill>
            <a:srgbClr val="000000">
              <a:alpha val="24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2478" y="6"/>
            <a:ext cx="427990" cy="3460750"/>
          </a:xfrm>
          <a:custGeom>
            <a:avLst/>
            <a:gdLst/>
            <a:ahLst/>
            <a:cxnLst/>
            <a:rect l="l" t="t" r="r" b="b"/>
            <a:pathLst>
              <a:path w="427989" h="3460750">
                <a:moveTo>
                  <a:pt x="427672" y="0"/>
                </a:moveTo>
                <a:lnTo>
                  <a:pt x="340861" y="0"/>
                </a:lnTo>
                <a:lnTo>
                  <a:pt x="0" y="3460673"/>
                </a:lnTo>
                <a:lnTo>
                  <a:pt x="427672" y="3460673"/>
                </a:lnTo>
                <a:lnTo>
                  <a:pt x="427672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071962" y="21240"/>
            <a:ext cx="537845" cy="3439795"/>
          </a:xfrm>
          <a:custGeom>
            <a:avLst/>
            <a:gdLst/>
            <a:ahLst/>
            <a:cxnLst/>
            <a:rect l="l" t="t" r="r" b="b"/>
            <a:pathLst>
              <a:path w="537845" h="3439795">
                <a:moveTo>
                  <a:pt x="530275" y="0"/>
                </a:moveTo>
                <a:lnTo>
                  <a:pt x="0" y="0"/>
                </a:lnTo>
                <a:lnTo>
                  <a:pt x="469546" y="3439439"/>
                </a:lnTo>
                <a:lnTo>
                  <a:pt x="537504" y="3439439"/>
                </a:lnTo>
                <a:lnTo>
                  <a:pt x="537511" y="3005960"/>
                </a:lnTo>
                <a:lnTo>
                  <a:pt x="537315" y="2853032"/>
                </a:lnTo>
                <a:lnTo>
                  <a:pt x="537034" y="2700141"/>
                </a:lnTo>
                <a:lnTo>
                  <a:pt x="536546" y="2496334"/>
                </a:lnTo>
                <a:lnTo>
                  <a:pt x="535628" y="2190705"/>
                </a:lnTo>
                <a:lnTo>
                  <a:pt x="532202" y="1223122"/>
                </a:lnTo>
                <a:lnTo>
                  <a:pt x="531420" y="968454"/>
                </a:lnTo>
                <a:lnTo>
                  <a:pt x="530901" y="764679"/>
                </a:lnTo>
                <a:lnTo>
                  <a:pt x="530592" y="611816"/>
                </a:lnTo>
                <a:lnTo>
                  <a:pt x="530363" y="458921"/>
                </a:lnTo>
                <a:lnTo>
                  <a:pt x="530227" y="305990"/>
                </a:lnTo>
                <a:lnTo>
                  <a:pt x="530275" y="0"/>
                </a:lnTo>
                <a:close/>
              </a:path>
            </a:pathLst>
          </a:custGeom>
          <a:solidFill>
            <a:srgbClr val="000000">
              <a:alpha val="2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72552" y="6"/>
            <a:ext cx="537210" cy="3460750"/>
          </a:xfrm>
          <a:custGeom>
            <a:avLst/>
            <a:gdLst/>
            <a:ahLst/>
            <a:cxnLst/>
            <a:rect l="l" t="t" r="r" b="b"/>
            <a:pathLst>
              <a:path w="537210" h="3460750">
                <a:moveTo>
                  <a:pt x="529682" y="0"/>
                </a:moveTo>
                <a:lnTo>
                  <a:pt x="0" y="0"/>
                </a:lnTo>
                <a:lnTo>
                  <a:pt x="472447" y="3460673"/>
                </a:lnTo>
                <a:lnTo>
                  <a:pt x="536887" y="3460673"/>
                </a:lnTo>
                <a:lnTo>
                  <a:pt x="529618" y="97699"/>
                </a:lnTo>
                <a:lnTo>
                  <a:pt x="529682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077466" y="2498420"/>
            <a:ext cx="532765" cy="962660"/>
          </a:xfrm>
          <a:custGeom>
            <a:avLst/>
            <a:gdLst/>
            <a:ahLst/>
            <a:cxnLst/>
            <a:rect l="l" t="t" r="r" b="b"/>
            <a:pathLst>
              <a:path w="532764" h="962660">
                <a:moveTo>
                  <a:pt x="532684" y="0"/>
                </a:moveTo>
                <a:lnTo>
                  <a:pt x="0" y="962259"/>
                </a:lnTo>
                <a:lnTo>
                  <a:pt x="532684" y="962259"/>
                </a:lnTo>
                <a:lnTo>
                  <a:pt x="532684" y="0"/>
                </a:lnTo>
                <a:close/>
              </a:path>
            </a:pathLst>
          </a:custGeom>
          <a:solidFill>
            <a:srgbClr val="000000">
              <a:alpha val="2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063314" y="2472867"/>
            <a:ext cx="547370" cy="988060"/>
          </a:xfrm>
          <a:custGeom>
            <a:avLst/>
            <a:gdLst/>
            <a:ahLst/>
            <a:cxnLst/>
            <a:rect l="l" t="t" r="r" b="b"/>
            <a:pathLst>
              <a:path w="547370" h="988060">
                <a:moveTo>
                  <a:pt x="546836" y="0"/>
                </a:moveTo>
                <a:lnTo>
                  <a:pt x="0" y="987812"/>
                </a:lnTo>
                <a:lnTo>
                  <a:pt x="546836" y="984966"/>
                </a:lnTo>
                <a:lnTo>
                  <a:pt x="546836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79494"/>
            <a:ext cx="221615" cy="1381760"/>
          </a:xfrm>
          <a:custGeom>
            <a:avLst/>
            <a:gdLst/>
            <a:ahLst/>
            <a:cxnLst/>
            <a:rect l="l" t="t" r="r" b="b"/>
            <a:pathLst>
              <a:path w="221615" h="1381760">
                <a:moveTo>
                  <a:pt x="0" y="0"/>
                </a:moveTo>
                <a:lnTo>
                  <a:pt x="0" y="1381185"/>
                </a:lnTo>
                <a:lnTo>
                  <a:pt x="220992" y="1381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53929"/>
            <a:ext cx="225425" cy="1407160"/>
          </a:xfrm>
          <a:custGeom>
            <a:avLst/>
            <a:gdLst/>
            <a:ahLst/>
            <a:cxnLst/>
            <a:rect l="l" t="t" r="r" b="b"/>
            <a:pathLst>
              <a:path w="225425" h="1407160">
                <a:moveTo>
                  <a:pt x="0" y="0"/>
                </a:moveTo>
                <a:lnTo>
                  <a:pt x="0" y="1406483"/>
                </a:lnTo>
                <a:lnTo>
                  <a:pt x="14288" y="1406750"/>
                </a:lnTo>
                <a:lnTo>
                  <a:pt x="225083" y="140675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86596" y="2109979"/>
            <a:ext cx="2023745" cy="1351280"/>
          </a:xfrm>
          <a:custGeom>
            <a:avLst/>
            <a:gdLst/>
            <a:ahLst/>
            <a:cxnLst/>
            <a:rect l="l" t="t" r="r" b="b"/>
            <a:pathLst>
              <a:path w="2023745" h="1351279">
                <a:moveTo>
                  <a:pt x="0" y="1350700"/>
                </a:moveTo>
                <a:lnTo>
                  <a:pt x="2023554" y="0"/>
                </a:lnTo>
              </a:path>
            </a:pathLst>
          </a:custGeom>
          <a:ln w="935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0678" y="6"/>
            <a:ext cx="614680" cy="3460750"/>
          </a:xfrm>
          <a:custGeom>
            <a:avLst/>
            <a:gdLst/>
            <a:ahLst/>
            <a:cxnLst/>
            <a:rect l="l" t="t" r="r" b="b"/>
            <a:pathLst>
              <a:path w="614679" h="3460750">
                <a:moveTo>
                  <a:pt x="0" y="0"/>
                </a:moveTo>
                <a:lnTo>
                  <a:pt x="614527" y="3460673"/>
                </a:lnTo>
              </a:path>
            </a:pathLst>
          </a:custGeom>
          <a:ln w="935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81898" y="25571"/>
            <a:ext cx="1128395" cy="3435350"/>
          </a:xfrm>
          <a:custGeom>
            <a:avLst/>
            <a:gdLst/>
            <a:ahLst/>
            <a:cxnLst/>
            <a:rect l="l" t="t" r="r" b="b"/>
            <a:pathLst>
              <a:path w="1128395" h="3435350">
                <a:moveTo>
                  <a:pt x="1012339" y="0"/>
                </a:moveTo>
                <a:lnTo>
                  <a:pt x="0" y="3435108"/>
                </a:lnTo>
                <a:lnTo>
                  <a:pt x="1128252" y="3435108"/>
                </a:lnTo>
                <a:lnTo>
                  <a:pt x="1128252" y="3830"/>
                </a:lnTo>
                <a:lnTo>
                  <a:pt x="1012339" y="0"/>
                </a:lnTo>
                <a:close/>
              </a:path>
            </a:pathLst>
          </a:custGeom>
          <a:solidFill>
            <a:srgbClr val="000000">
              <a:alpha val="10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74364" y="6"/>
            <a:ext cx="1136015" cy="3460750"/>
          </a:xfrm>
          <a:custGeom>
            <a:avLst/>
            <a:gdLst/>
            <a:ahLst/>
            <a:cxnLst/>
            <a:rect l="l" t="t" r="r" b="b"/>
            <a:pathLst>
              <a:path w="1136014" h="3460750">
                <a:moveTo>
                  <a:pt x="1019873" y="0"/>
                </a:moveTo>
                <a:lnTo>
                  <a:pt x="0" y="3460673"/>
                </a:lnTo>
                <a:lnTo>
                  <a:pt x="1135786" y="3460673"/>
                </a:lnTo>
                <a:lnTo>
                  <a:pt x="1135786" y="3842"/>
                </a:lnTo>
                <a:lnTo>
                  <a:pt x="1019873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32403" y="21240"/>
            <a:ext cx="977900" cy="3439795"/>
          </a:xfrm>
          <a:custGeom>
            <a:avLst/>
            <a:gdLst/>
            <a:ahLst/>
            <a:cxnLst/>
            <a:rect l="l" t="t" r="r" b="b"/>
            <a:pathLst>
              <a:path w="977900" h="3439795">
                <a:moveTo>
                  <a:pt x="977747" y="0"/>
                </a:moveTo>
                <a:lnTo>
                  <a:pt x="0" y="0"/>
                </a:lnTo>
                <a:lnTo>
                  <a:pt x="601408" y="3439439"/>
                </a:lnTo>
                <a:lnTo>
                  <a:pt x="977747" y="3439439"/>
                </a:lnTo>
                <a:lnTo>
                  <a:pt x="977747" y="0"/>
                </a:lnTo>
                <a:close/>
              </a:path>
            </a:pathLst>
          </a:custGeom>
          <a:solidFill>
            <a:srgbClr val="000000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33158" y="6"/>
            <a:ext cx="977265" cy="3460750"/>
          </a:xfrm>
          <a:custGeom>
            <a:avLst/>
            <a:gdLst/>
            <a:ahLst/>
            <a:cxnLst/>
            <a:rect l="l" t="t" r="r" b="b"/>
            <a:pathLst>
              <a:path w="977264" h="3460750">
                <a:moveTo>
                  <a:pt x="976992" y="0"/>
                </a:moveTo>
                <a:lnTo>
                  <a:pt x="0" y="0"/>
                </a:lnTo>
                <a:lnTo>
                  <a:pt x="605123" y="3460673"/>
                </a:lnTo>
                <a:lnTo>
                  <a:pt x="976992" y="3460673"/>
                </a:lnTo>
                <a:lnTo>
                  <a:pt x="976992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367683" y="2003405"/>
            <a:ext cx="1242695" cy="1457325"/>
          </a:xfrm>
          <a:custGeom>
            <a:avLst/>
            <a:gdLst/>
            <a:ahLst/>
            <a:cxnLst/>
            <a:rect l="l" t="t" r="r" b="b"/>
            <a:pathLst>
              <a:path w="1242695" h="1457325">
                <a:moveTo>
                  <a:pt x="1242111" y="0"/>
                </a:moveTo>
                <a:lnTo>
                  <a:pt x="0" y="1457274"/>
                </a:lnTo>
                <a:lnTo>
                  <a:pt x="1242467" y="1457274"/>
                </a:lnTo>
                <a:lnTo>
                  <a:pt x="1242467" y="162482"/>
                </a:lnTo>
                <a:lnTo>
                  <a:pt x="1242111" y="0"/>
                </a:lnTo>
                <a:close/>
              </a:path>
            </a:pathLst>
          </a:custGeom>
          <a:solidFill>
            <a:srgbClr val="000000">
              <a:alpha val="25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46196" y="1977840"/>
            <a:ext cx="1264285" cy="1482725"/>
          </a:xfrm>
          <a:custGeom>
            <a:avLst/>
            <a:gdLst/>
            <a:ahLst/>
            <a:cxnLst/>
            <a:rect l="l" t="t" r="r" b="b"/>
            <a:pathLst>
              <a:path w="1264285" h="1482725">
                <a:moveTo>
                  <a:pt x="1263599" y="0"/>
                </a:moveTo>
                <a:lnTo>
                  <a:pt x="0" y="1482483"/>
                </a:lnTo>
                <a:lnTo>
                  <a:pt x="1263954" y="1482483"/>
                </a:lnTo>
                <a:lnTo>
                  <a:pt x="1263954" y="162485"/>
                </a:lnTo>
                <a:lnTo>
                  <a:pt x="1263599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534486" y="21240"/>
            <a:ext cx="1075690" cy="3439795"/>
          </a:xfrm>
          <a:custGeom>
            <a:avLst/>
            <a:gdLst/>
            <a:ahLst/>
            <a:cxnLst/>
            <a:rect l="l" t="t" r="r" b="b"/>
            <a:pathLst>
              <a:path w="1075689" h="3439795">
                <a:moveTo>
                  <a:pt x="1075664" y="0"/>
                </a:moveTo>
                <a:lnTo>
                  <a:pt x="0" y="0"/>
                </a:lnTo>
                <a:lnTo>
                  <a:pt x="929084" y="3439439"/>
                </a:lnTo>
                <a:lnTo>
                  <a:pt x="1075664" y="3439439"/>
                </a:lnTo>
                <a:lnTo>
                  <a:pt x="1075664" y="0"/>
                </a:lnTo>
                <a:close/>
              </a:path>
            </a:pathLst>
          </a:custGeom>
          <a:solidFill>
            <a:srgbClr val="000000">
              <a:alpha val="24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35652" y="6"/>
            <a:ext cx="1075055" cy="3460750"/>
          </a:xfrm>
          <a:custGeom>
            <a:avLst/>
            <a:gdLst/>
            <a:ahLst/>
            <a:cxnLst/>
            <a:rect l="l" t="t" r="r" b="b"/>
            <a:pathLst>
              <a:path w="1075054" h="3460750">
                <a:moveTo>
                  <a:pt x="1074498" y="0"/>
                </a:moveTo>
                <a:lnTo>
                  <a:pt x="0" y="0"/>
                </a:lnTo>
                <a:lnTo>
                  <a:pt x="934823" y="3460673"/>
                </a:lnTo>
                <a:lnTo>
                  <a:pt x="1074498" y="3456495"/>
                </a:lnTo>
                <a:lnTo>
                  <a:pt x="1074498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84996" y="21240"/>
            <a:ext cx="425450" cy="3439795"/>
          </a:xfrm>
          <a:custGeom>
            <a:avLst/>
            <a:gdLst/>
            <a:ahLst/>
            <a:cxnLst/>
            <a:rect l="l" t="t" r="r" b="b"/>
            <a:pathLst>
              <a:path w="425450" h="3439795">
                <a:moveTo>
                  <a:pt x="425154" y="0"/>
                </a:moveTo>
                <a:lnTo>
                  <a:pt x="338769" y="0"/>
                </a:lnTo>
                <a:lnTo>
                  <a:pt x="0" y="3439439"/>
                </a:lnTo>
                <a:lnTo>
                  <a:pt x="425154" y="3439439"/>
                </a:lnTo>
                <a:lnTo>
                  <a:pt x="425154" y="0"/>
                </a:lnTo>
                <a:close/>
              </a:path>
            </a:pathLst>
          </a:custGeom>
          <a:solidFill>
            <a:srgbClr val="000000">
              <a:alpha val="24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82478" y="6"/>
            <a:ext cx="427990" cy="3460750"/>
          </a:xfrm>
          <a:custGeom>
            <a:avLst/>
            <a:gdLst/>
            <a:ahLst/>
            <a:cxnLst/>
            <a:rect l="l" t="t" r="r" b="b"/>
            <a:pathLst>
              <a:path w="427989" h="3460750">
                <a:moveTo>
                  <a:pt x="427672" y="0"/>
                </a:moveTo>
                <a:lnTo>
                  <a:pt x="340861" y="0"/>
                </a:lnTo>
                <a:lnTo>
                  <a:pt x="0" y="3460673"/>
                </a:lnTo>
                <a:lnTo>
                  <a:pt x="427672" y="3460673"/>
                </a:lnTo>
                <a:lnTo>
                  <a:pt x="427672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071962" y="21240"/>
            <a:ext cx="537845" cy="3439795"/>
          </a:xfrm>
          <a:custGeom>
            <a:avLst/>
            <a:gdLst/>
            <a:ahLst/>
            <a:cxnLst/>
            <a:rect l="l" t="t" r="r" b="b"/>
            <a:pathLst>
              <a:path w="537845" h="3439795">
                <a:moveTo>
                  <a:pt x="530275" y="0"/>
                </a:moveTo>
                <a:lnTo>
                  <a:pt x="0" y="0"/>
                </a:lnTo>
                <a:lnTo>
                  <a:pt x="469546" y="3439439"/>
                </a:lnTo>
                <a:lnTo>
                  <a:pt x="537504" y="3439439"/>
                </a:lnTo>
                <a:lnTo>
                  <a:pt x="537511" y="3005960"/>
                </a:lnTo>
                <a:lnTo>
                  <a:pt x="537315" y="2853032"/>
                </a:lnTo>
                <a:lnTo>
                  <a:pt x="537034" y="2700141"/>
                </a:lnTo>
                <a:lnTo>
                  <a:pt x="536546" y="2496334"/>
                </a:lnTo>
                <a:lnTo>
                  <a:pt x="535628" y="2190705"/>
                </a:lnTo>
                <a:lnTo>
                  <a:pt x="532202" y="1223122"/>
                </a:lnTo>
                <a:lnTo>
                  <a:pt x="531420" y="968454"/>
                </a:lnTo>
                <a:lnTo>
                  <a:pt x="530901" y="764679"/>
                </a:lnTo>
                <a:lnTo>
                  <a:pt x="530592" y="611816"/>
                </a:lnTo>
                <a:lnTo>
                  <a:pt x="530363" y="458921"/>
                </a:lnTo>
                <a:lnTo>
                  <a:pt x="530227" y="305990"/>
                </a:lnTo>
                <a:lnTo>
                  <a:pt x="530275" y="0"/>
                </a:lnTo>
                <a:close/>
              </a:path>
            </a:pathLst>
          </a:custGeom>
          <a:solidFill>
            <a:srgbClr val="000000">
              <a:alpha val="2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072552" y="6"/>
            <a:ext cx="537210" cy="3460750"/>
          </a:xfrm>
          <a:custGeom>
            <a:avLst/>
            <a:gdLst/>
            <a:ahLst/>
            <a:cxnLst/>
            <a:rect l="l" t="t" r="r" b="b"/>
            <a:pathLst>
              <a:path w="537210" h="3460750">
                <a:moveTo>
                  <a:pt x="529682" y="0"/>
                </a:moveTo>
                <a:lnTo>
                  <a:pt x="0" y="0"/>
                </a:lnTo>
                <a:lnTo>
                  <a:pt x="472447" y="3460673"/>
                </a:lnTo>
                <a:lnTo>
                  <a:pt x="536887" y="3460673"/>
                </a:lnTo>
                <a:lnTo>
                  <a:pt x="529618" y="97699"/>
                </a:lnTo>
                <a:lnTo>
                  <a:pt x="529682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77466" y="2498420"/>
            <a:ext cx="532765" cy="962660"/>
          </a:xfrm>
          <a:custGeom>
            <a:avLst/>
            <a:gdLst/>
            <a:ahLst/>
            <a:cxnLst/>
            <a:rect l="l" t="t" r="r" b="b"/>
            <a:pathLst>
              <a:path w="532764" h="962660">
                <a:moveTo>
                  <a:pt x="532684" y="0"/>
                </a:moveTo>
                <a:lnTo>
                  <a:pt x="0" y="962259"/>
                </a:lnTo>
                <a:lnTo>
                  <a:pt x="532684" y="962259"/>
                </a:lnTo>
                <a:lnTo>
                  <a:pt x="532684" y="0"/>
                </a:lnTo>
                <a:close/>
              </a:path>
            </a:pathLst>
          </a:custGeom>
          <a:solidFill>
            <a:srgbClr val="000000">
              <a:alpha val="2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063314" y="2472867"/>
            <a:ext cx="547370" cy="988060"/>
          </a:xfrm>
          <a:custGeom>
            <a:avLst/>
            <a:gdLst/>
            <a:ahLst/>
            <a:cxnLst/>
            <a:rect l="l" t="t" r="r" b="b"/>
            <a:pathLst>
              <a:path w="547370" h="988060">
                <a:moveTo>
                  <a:pt x="546836" y="0"/>
                </a:moveTo>
                <a:lnTo>
                  <a:pt x="0" y="987812"/>
                </a:lnTo>
                <a:lnTo>
                  <a:pt x="546836" y="984966"/>
                </a:lnTo>
                <a:lnTo>
                  <a:pt x="546836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143" y="33025"/>
            <a:ext cx="311022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062" y="1064431"/>
            <a:ext cx="3832860" cy="138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593" y="3218497"/>
            <a:ext cx="1477264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822" y="3218497"/>
            <a:ext cx="106178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3844" y="3218497"/>
            <a:ext cx="106178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1916" y="0"/>
            <a:ext cx="2033270" cy="3470275"/>
            <a:chOff x="2581916" y="0"/>
            <a:chExt cx="2033270" cy="3470275"/>
          </a:xfrm>
        </p:grpSpPr>
        <p:sp>
          <p:nvSpPr>
            <p:cNvPr id="3" name="object 3"/>
            <p:cNvSpPr/>
            <p:nvPr/>
          </p:nvSpPr>
          <p:spPr>
            <a:xfrm>
              <a:off x="2586596" y="2109979"/>
              <a:ext cx="2023745" cy="1351280"/>
            </a:xfrm>
            <a:custGeom>
              <a:avLst/>
              <a:gdLst/>
              <a:ahLst/>
              <a:cxnLst/>
              <a:rect l="l" t="t" r="r" b="b"/>
              <a:pathLst>
                <a:path w="2023745" h="1351279">
                  <a:moveTo>
                    <a:pt x="0" y="1350700"/>
                  </a:moveTo>
                  <a:lnTo>
                    <a:pt x="2023554" y="0"/>
                  </a:lnTo>
                </a:path>
              </a:pathLst>
            </a:custGeom>
            <a:ln w="935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678" y="6"/>
              <a:ext cx="614680" cy="3460750"/>
            </a:xfrm>
            <a:custGeom>
              <a:avLst/>
              <a:gdLst/>
              <a:ahLst/>
              <a:cxnLst/>
              <a:rect l="l" t="t" r="r" b="b"/>
              <a:pathLst>
                <a:path w="614679" h="3460750">
                  <a:moveTo>
                    <a:pt x="0" y="0"/>
                  </a:moveTo>
                  <a:lnTo>
                    <a:pt x="614527" y="3460673"/>
                  </a:lnTo>
                </a:path>
              </a:pathLst>
            </a:custGeom>
            <a:ln w="935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1898" y="25571"/>
              <a:ext cx="1128395" cy="3435350"/>
            </a:xfrm>
            <a:custGeom>
              <a:avLst/>
              <a:gdLst/>
              <a:ahLst/>
              <a:cxnLst/>
              <a:rect l="l" t="t" r="r" b="b"/>
              <a:pathLst>
                <a:path w="1128395" h="3435350">
                  <a:moveTo>
                    <a:pt x="1012339" y="0"/>
                  </a:moveTo>
                  <a:lnTo>
                    <a:pt x="0" y="3435108"/>
                  </a:lnTo>
                  <a:lnTo>
                    <a:pt x="1128252" y="3435108"/>
                  </a:lnTo>
                  <a:lnTo>
                    <a:pt x="1128252" y="3830"/>
                  </a:lnTo>
                  <a:lnTo>
                    <a:pt x="1012339" y="0"/>
                  </a:lnTo>
                  <a:close/>
                </a:path>
              </a:pathLst>
            </a:custGeom>
            <a:solidFill>
              <a:srgbClr val="000000">
                <a:alpha val="10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4364" y="6"/>
              <a:ext cx="1136015" cy="3460750"/>
            </a:xfrm>
            <a:custGeom>
              <a:avLst/>
              <a:gdLst/>
              <a:ahLst/>
              <a:cxnLst/>
              <a:rect l="l" t="t" r="r" b="b"/>
              <a:pathLst>
                <a:path w="1136014" h="3460750">
                  <a:moveTo>
                    <a:pt x="1019873" y="0"/>
                  </a:moveTo>
                  <a:lnTo>
                    <a:pt x="0" y="3460673"/>
                  </a:lnTo>
                  <a:lnTo>
                    <a:pt x="1135786" y="3460673"/>
                  </a:lnTo>
                  <a:lnTo>
                    <a:pt x="1135786" y="3842"/>
                  </a:lnTo>
                  <a:lnTo>
                    <a:pt x="1019873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2403" y="21240"/>
              <a:ext cx="977900" cy="3439795"/>
            </a:xfrm>
            <a:custGeom>
              <a:avLst/>
              <a:gdLst/>
              <a:ahLst/>
              <a:cxnLst/>
              <a:rect l="l" t="t" r="r" b="b"/>
              <a:pathLst>
                <a:path w="977900" h="3439795">
                  <a:moveTo>
                    <a:pt x="977747" y="0"/>
                  </a:moveTo>
                  <a:lnTo>
                    <a:pt x="0" y="0"/>
                  </a:lnTo>
                  <a:lnTo>
                    <a:pt x="601408" y="3439439"/>
                  </a:lnTo>
                  <a:lnTo>
                    <a:pt x="977747" y="3439439"/>
                  </a:lnTo>
                  <a:lnTo>
                    <a:pt x="977747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158" y="6"/>
              <a:ext cx="977265" cy="3460750"/>
            </a:xfrm>
            <a:custGeom>
              <a:avLst/>
              <a:gdLst/>
              <a:ahLst/>
              <a:cxnLst/>
              <a:rect l="l" t="t" r="r" b="b"/>
              <a:pathLst>
                <a:path w="977264" h="3460750">
                  <a:moveTo>
                    <a:pt x="976992" y="0"/>
                  </a:moveTo>
                  <a:lnTo>
                    <a:pt x="0" y="0"/>
                  </a:lnTo>
                  <a:lnTo>
                    <a:pt x="605123" y="3460673"/>
                  </a:lnTo>
                  <a:lnTo>
                    <a:pt x="976992" y="3460673"/>
                  </a:lnTo>
                  <a:lnTo>
                    <a:pt x="97699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7683" y="2003405"/>
              <a:ext cx="1242695" cy="1457325"/>
            </a:xfrm>
            <a:custGeom>
              <a:avLst/>
              <a:gdLst/>
              <a:ahLst/>
              <a:cxnLst/>
              <a:rect l="l" t="t" r="r" b="b"/>
              <a:pathLst>
                <a:path w="1242695" h="1457325">
                  <a:moveTo>
                    <a:pt x="1242111" y="0"/>
                  </a:moveTo>
                  <a:lnTo>
                    <a:pt x="0" y="1457274"/>
                  </a:lnTo>
                  <a:lnTo>
                    <a:pt x="1242467" y="1457274"/>
                  </a:lnTo>
                  <a:lnTo>
                    <a:pt x="1242467" y="162482"/>
                  </a:lnTo>
                  <a:lnTo>
                    <a:pt x="1242111" y="0"/>
                  </a:lnTo>
                  <a:close/>
                </a:path>
              </a:pathLst>
            </a:custGeom>
            <a:solidFill>
              <a:srgbClr val="000000">
                <a:alpha val="25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6196" y="1977840"/>
              <a:ext cx="1264285" cy="1482725"/>
            </a:xfrm>
            <a:custGeom>
              <a:avLst/>
              <a:gdLst/>
              <a:ahLst/>
              <a:cxnLst/>
              <a:rect l="l" t="t" r="r" b="b"/>
              <a:pathLst>
                <a:path w="1264285" h="1482725">
                  <a:moveTo>
                    <a:pt x="1263599" y="0"/>
                  </a:moveTo>
                  <a:lnTo>
                    <a:pt x="0" y="1482483"/>
                  </a:lnTo>
                  <a:lnTo>
                    <a:pt x="1263954" y="1482483"/>
                  </a:lnTo>
                  <a:lnTo>
                    <a:pt x="1263954" y="162485"/>
                  </a:lnTo>
                  <a:lnTo>
                    <a:pt x="1263599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4486" y="21240"/>
              <a:ext cx="1075690" cy="3439795"/>
            </a:xfrm>
            <a:custGeom>
              <a:avLst/>
              <a:gdLst/>
              <a:ahLst/>
              <a:cxnLst/>
              <a:rect l="l" t="t" r="r" b="b"/>
              <a:pathLst>
                <a:path w="1075689" h="3439795">
                  <a:moveTo>
                    <a:pt x="1075664" y="0"/>
                  </a:moveTo>
                  <a:lnTo>
                    <a:pt x="0" y="0"/>
                  </a:lnTo>
                  <a:lnTo>
                    <a:pt x="929084" y="3439439"/>
                  </a:lnTo>
                  <a:lnTo>
                    <a:pt x="1075664" y="3439439"/>
                  </a:lnTo>
                  <a:lnTo>
                    <a:pt x="1075664" y="0"/>
                  </a:lnTo>
                  <a:close/>
                </a:path>
              </a:pathLst>
            </a:custGeom>
            <a:solidFill>
              <a:srgbClr val="000000">
                <a:alpha val="24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52" y="6"/>
              <a:ext cx="1075055" cy="3460750"/>
            </a:xfrm>
            <a:custGeom>
              <a:avLst/>
              <a:gdLst/>
              <a:ahLst/>
              <a:cxnLst/>
              <a:rect l="l" t="t" r="r" b="b"/>
              <a:pathLst>
                <a:path w="1075054" h="3460750">
                  <a:moveTo>
                    <a:pt x="1074498" y="0"/>
                  </a:moveTo>
                  <a:lnTo>
                    <a:pt x="0" y="0"/>
                  </a:lnTo>
                  <a:lnTo>
                    <a:pt x="934823" y="3460673"/>
                  </a:lnTo>
                  <a:lnTo>
                    <a:pt x="1074498" y="3456495"/>
                  </a:lnTo>
                  <a:lnTo>
                    <a:pt x="1074498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4996" y="21240"/>
              <a:ext cx="425450" cy="3439795"/>
            </a:xfrm>
            <a:custGeom>
              <a:avLst/>
              <a:gdLst/>
              <a:ahLst/>
              <a:cxnLst/>
              <a:rect l="l" t="t" r="r" b="b"/>
              <a:pathLst>
                <a:path w="425450" h="3439795">
                  <a:moveTo>
                    <a:pt x="425154" y="0"/>
                  </a:moveTo>
                  <a:lnTo>
                    <a:pt x="338769" y="0"/>
                  </a:lnTo>
                  <a:lnTo>
                    <a:pt x="0" y="3439439"/>
                  </a:lnTo>
                  <a:lnTo>
                    <a:pt x="425154" y="3439439"/>
                  </a:lnTo>
                  <a:lnTo>
                    <a:pt x="425154" y="0"/>
                  </a:lnTo>
                  <a:close/>
                </a:path>
              </a:pathLst>
            </a:custGeom>
            <a:solidFill>
              <a:srgbClr val="000000">
                <a:alpha val="24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2478" y="6"/>
              <a:ext cx="427990" cy="3460750"/>
            </a:xfrm>
            <a:custGeom>
              <a:avLst/>
              <a:gdLst/>
              <a:ahLst/>
              <a:cxnLst/>
              <a:rect l="l" t="t" r="r" b="b"/>
              <a:pathLst>
                <a:path w="427989" h="3460750">
                  <a:moveTo>
                    <a:pt x="427672" y="0"/>
                  </a:moveTo>
                  <a:lnTo>
                    <a:pt x="340861" y="0"/>
                  </a:lnTo>
                  <a:lnTo>
                    <a:pt x="0" y="3460673"/>
                  </a:lnTo>
                  <a:lnTo>
                    <a:pt x="427672" y="3460673"/>
                  </a:lnTo>
                  <a:lnTo>
                    <a:pt x="427672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1962" y="21240"/>
              <a:ext cx="537845" cy="3439795"/>
            </a:xfrm>
            <a:custGeom>
              <a:avLst/>
              <a:gdLst/>
              <a:ahLst/>
              <a:cxnLst/>
              <a:rect l="l" t="t" r="r" b="b"/>
              <a:pathLst>
                <a:path w="537845" h="3439795">
                  <a:moveTo>
                    <a:pt x="530275" y="0"/>
                  </a:moveTo>
                  <a:lnTo>
                    <a:pt x="0" y="0"/>
                  </a:lnTo>
                  <a:lnTo>
                    <a:pt x="469546" y="3439439"/>
                  </a:lnTo>
                  <a:lnTo>
                    <a:pt x="537504" y="3439439"/>
                  </a:lnTo>
                  <a:lnTo>
                    <a:pt x="537511" y="3005960"/>
                  </a:lnTo>
                  <a:lnTo>
                    <a:pt x="537315" y="2853032"/>
                  </a:lnTo>
                  <a:lnTo>
                    <a:pt x="537034" y="2700141"/>
                  </a:lnTo>
                  <a:lnTo>
                    <a:pt x="536546" y="2496334"/>
                  </a:lnTo>
                  <a:lnTo>
                    <a:pt x="535628" y="2190705"/>
                  </a:lnTo>
                  <a:lnTo>
                    <a:pt x="532202" y="1223122"/>
                  </a:lnTo>
                  <a:lnTo>
                    <a:pt x="531420" y="968454"/>
                  </a:lnTo>
                  <a:lnTo>
                    <a:pt x="530901" y="764679"/>
                  </a:lnTo>
                  <a:lnTo>
                    <a:pt x="530592" y="611816"/>
                  </a:lnTo>
                  <a:lnTo>
                    <a:pt x="530363" y="458921"/>
                  </a:lnTo>
                  <a:lnTo>
                    <a:pt x="530227" y="305990"/>
                  </a:lnTo>
                  <a:lnTo>
                    <a:pt x="530275" y="0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2552" y="6"/>
              <a:ext cx="537210" cy="3460750"/>
            </a:xfrm>
            <a:custGeom>
              <a:avLst/>
              <a:gdLst/>
              <a:ahLst/>
              <a:cxnLst/>
              <a:rect l="l" t="t" r="r" b="b"/>
              <a:pathLst>
                <a:path w="537210" h="3460750">
                  <a:moveTo>
                    <a:pt x="529682" y="0"/>
                  </a:moveTo>
                  <a:lnTo>
                    <a:pt x="0" y="0"/>
                  </a:lnTo>
                  <a:lnTo>
                    <a:pt x="472447" y="3460673"/>
                  </a:lnTo>
                  <a:lnTo>
                    <a:pt x="536887" y="3460673"/>
                  </a:lnTo>
                  <a:lnTo>
                    <a:pt x="529618" y="97699"/>
                  </a:lnTo>
                  <a:lnTo>
                    <a:pt x="52968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7466" y="2498420"/>
              <a:ext cx="532765" cy="962660"/>
            </a:xfrm>
            <a:custGeom>
              <a:avLst/>
              <a:gdLst/>
              <a:ahLst/>
              <a:cxnLst/>
              <a:rect l="l" t="t" r="r" b="b"/>
              <a:pathLst>
                <a:path w="532764" h="962660">
                  <a:moveTo>
                    <a:pt x="532684" y="0"/>
                  </a:moveTo>
                  <a:lnTo>
                    <a:pt x="0" y="962259"/>
                  </a:lnTo>
                  <a:lnTo>
                    <a:pt x="532684" y="962259"/>
                  </a:lnTo>
                  <a:lnTo>
                    <a:pt x="532684" y="0"/>
                  </a:lnTo>
                  <a:close/>
                </a:path>
              </a:pathLst>
            </a:custGeom>
            <a:solidFill>
              <a:srgbClr val="000000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3314" y="2472867"/>
              <a:ext cx="547370" cy="988060"/>
            </a:xfrm>
            <a:custGeom>
              <a:avLst/>
              <a:gdLst/>
              <a:ahLst/>
              <a:cxnLst/>
              <a:rect l="l" t="t" r="r" b="b"/>
              <a:pathLst>
                <a:path w="547370" h="988060">
                  <a:moveTo>
                    <a:pt x="546836" y="0"/>
                  </a:moveTo>
                  <a:lnTo>
                    <a:pt x="0" y="987812"/>
                  </a:lnTo>
                  <a:lnTo>
                    <a:pt x="546836" y="984966"/>
                  </a:lnTo>
                  <a:lnTo>
                    <a:pt x="546836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6"/>
            <a:ext cx="431165" cy="2868295"/>
            <a:chOff x="0" y="6"/>
            <a:chExt cx="431165" cy="2868295"/>
          </a:xfrm>
        </p:grpSpPr>
        <p:sp>
          <p:nvSpPr>
            <p:cNvPr id="20" name="object 20"/>
            <p:cNvSpPr/>
            <p:nvPr/>
          </p:nvSpPr>
          <p:spPr>
            <a:xfrm>
              <a:off x="0" y="21240"/>
              <a:ext cx="431165" cy="2847340"/>
            </a:xfrm>
            <a:custGeom>
              <a:avLst/>
              <a:gdLst/>
              <a:ahLst/>
              <a:cxnLst/>
              <a:rect l="l" t="t" r="r" b="b"/>
              <a:pathLst>
                <a:path w="431165" h="2847340">
                  <a:moveTo>
                    <a:pt x="430923" y="0"/>
                  </a:moveTo>
                  <a:lnTo>
                    <a:pt x="0" y="3923"/>
                  </a:lnTo>
                  <a:lnTo>
                    <a:pt x="0" y="2846887"/>
                  </a:lnTo>
                  <a:lnTo>
                    <a:pt x="430923" y="8280"/>
                  </a:lnTo>
                  <a:lnTo>
                    <a:pt x="430923" y="0"/>
                  </a:lnTo>
                  <a:close/>
                </a:path>
              </a:pathLst>
            </a:custGeom>
            <a:solidFill>
              <a:srgbClr val="000000">
                <a:alpha val="297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6"/>
              <a:ext cx="431165" cy="2842895"/>
            </a:xfrm>
            <a:custGeom>
              <a:avLst/>
              <a:gdLst/>
              <a:ahLst/>
              <a:cxnLst/>
              <a:rect l="l" t="t" r="r" b="b"/>
              <a:pathLst>
                <a:path w="431165" h="2842895">
                  <a:moveTo>
                    <a:pt x="430923" y="0"/>
                  </a:moveTo>
                  <a:lnTo>
                    <a:pt x="0" y="0"/>
                  </a:lnTo>
                  <a:lnTo>
                    <a:pt x="0" y="2842556"/>
                  </a:lnTo>
                  <a:lnTo>
                    <a:pt x="430923" y="3962"/>
                  </a:lnTo>
                  <a:lnTo>
                    <a:pt x="430923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0017" y="205834"/>
            <a:ext cx="38385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Times New Roman"/>
                <a:cs typeface="Times New Roman"/>
              </a:rPr>
              <a:t>F</a:t>
            </a:r>
            <a:r>
              <a:rPr sz="2800" b="0" spc="-15" dirty="0">
                <a:latin typeface="Times New Roman"/>
                <a:cs typeface="Times New Roman"/>
              </a:rPr>
              <a:t>a</a:t>
            </a:r>
            <a:r>
              <a:rPr sz="2800" b="0" spc="-5" dirty="0">
                <a:latin typeface="Times New Roman"/>
                <a:cs typeface="Times New Roman"/>
              </a:rPr>
              <a:t>c</a:t>
            </a:r>
            <a:r>
              <a:rPr sz="2800" b="0" dirty="0">
                <a:latin typeface="Times New Roman"/>
                <a:cs typeface="Times New Roman"/>
              </a:rPr>
              <a:t>e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M</a:t>
            </a:r>
            <a:r>
              <a:rPr sz="2800" b="0" spc="-15" dirty="0">
                <a:latin typeface="Times New Roman"/>
                <a:cs typeface="Times New Roman"/>
              </a:rPr>
              <a:t>a</a:t>
            </a:r>
            <a:r>
              <a:rPr sz="2800" b="0" spc="5" dirty="0">
                <a:latin typeface="Times New Roman"/>
                <a:cs typeface="Times New Roman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k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De</a:t>
            </a:r>
            <a:r>
              <a:rPr sz="2800" b="0" dirty="0">
                <a:latin typeface="Times New Roman"/>
                <a:cs typeface="Times New Roman"/>
              </a:rPr>
              <a:t>t</a:t>
            </a:r>
            <a:r>
              <a:rPr sz="2800" b="0" spc="-15" dirty="0">
                <a:latin typeface="Times New Roman"/>
                <a:cs typeface="Times New Roman"/>
              </a:rPr>
              <a:t>e</a:t>
            </a:r>
            <a:r>
              <a:rPr sz="2800" b="0" spc="-5" dirty="0">
                <a:latin typeface="Times New Roman"/>
                <a:cs typeface="Times New Roman"/>
              </a:rPr>
              <a:t>c</a:t>
            </a:r>
            <a:r>
              <a:rPr sz="2800" b="0" dirty="0">
                <a:latin typeface="Times New Roman"/>
                <a:cs typeface="Times New Roman"/>
              </a:rPr>
              <a:t>tion</a:t>
            </a:r>
            <a:r>
              <a:rPr sz="2800" b="0" spc="-1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Times New Roman"/>
                <a:cs typeface="Times New Roman"/>
              </a:rPr>
              <a:t>A</a:t>
            </a:r>
            <a:r>
              <a:rPr sz="2800" b="0" dirty="0">
                <a:latin typeface="Times New Roman"/>
                <a:cs typeface="Times New Roman"/>
              </a:rPr>
              <a:t>l</a:t>
            </a:r>
            <a:r>
              <a:rPr sz="2800" b="0" spc="-5" dirty="0">
                <a:latin typeface="Times New Roman"/>
                <a:cs typeface="Times New Roman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rt  </a:t>
            </a:r>
            <a:r>
              <a:rPr sz="2800" b="0" spc="-5" dirty="0">
                <a:latin typeface="Times New Roman"/>
                <a:cs typeface="Times New Roman"/>
              </a:rPr>
              <a:t>System Using </a:t>
            </a:r>
            <a:r>
              <a:rPr sz="2800" b="0" spc="-10" dirty="0">
                <a:latin typeface="Times New Roman"/>
                <a:cs typeface="Times New Roman"/>
              </a:rPr>
              <a:t>Keras </a:t>
            </a:r>
            <a:r>
              <a:rPr sz="2800" b="0" spc="-5" dirty="0">
                <a:latin typeface="Times New Roman"/>
                <a:cs typeface="Times New Roman"/>
              </a:rPr>
              <a:t>and 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Times New Roman"/>
                <a:cs typeface="Times New Roman"/>
              </a:rPr>
              <a:t>Tensor-Flow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657" y="179190"/>
            <a:ext cx="1868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PE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20" dirty="0">
                <a:latin typeface="Arial"/>
                <a:cs typeface="Arial"/>
              </a:rPr>
              <a:t>-</a:t>
            </a:r>
            <a:r>
              <a:rPr spc="-1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3675" y="815765"/>
            <a:ext cx="1821814" cy="2113280"/>
            <a:chOff x="2533675" y="815765"/>
            <a:chExt cx="1821814" cy="211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3675" y="815765"/>
              <a:ext cx="1821599" cy="2112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33675" y="816120"/>
              <a:ext cx="1821814" cy="2112645"/>
            </a:xfrm>
            <a:custGeom>
              <a:avLst/>
              <a:gdLst/>
              <a:ahLst/>
              <a:cxnLst/>
              <a:rect l="l" t="t" r="r" b="b"/>
              <a:pathLst>
                <a:path w="1821814" h="2112645">
                  <a:moveTo>
                    <a:pt x="0" y="0"/>
                  </a:moveTo>
                  <a:lnTo>
                    <a:pt x="1821599" y="0"/>
                  </a:lnTo>
                  <a:lnTo>
                    <a:pt x="1821599" y="2112479"/>
                  </a:lnTo>
                  <a:lnTo>
                    <a:pt x="0" y="21124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745" y="1000715"/>
            <a:ext cx="370649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1583690" indent="-17145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spc="-10" dirty="0">
                <a:latin typeface="Times New Roman"/>
                <a:cs typeface="Times New Roman"/>
              </a:rPr>
              <a:t>OpenCV-Python</a:t>
            </a:r>
            <a:r>
              <a:rPr sz="1000" spc="-5" dirty="0">
                <a:latin typeface="Times New Roman"/>
                <a:cs typeface="Times New Roman"/>
              </a:rPr>
              <a:t> is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</a:t>
            </a:r>
            <a:r>
              <a:rPr sz="1000" dirty="0">
                <a:latin typeface="Times New Roman"/>
                <a:cs typeface="Times New Roman"/>
              </a:rPr>
              <a:t> bindings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designed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solve </a:t>
            </a:r>
            <a:r>
              <a:rPr sz="1000" dirty="0">
                <a:latin typeface="Times New Roman"/>
                <a:cs typeface="Times New Roman"/>
              </a:rPr>
              <a:t> computer </a:t>
            </a:r>
            <a:r>
              <a:rPr sz="1000" spc="-5" dirty="0">
                <a:latin typeface="Times New Roman"/>
                <a:cs typeface="Times New Roman"/>
              </a:rPr>
              <a:t>vision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problems.</a:t>
            </a:r>
            <a:endParaRPr sz="1000">
              <a:latin typeface="Times New Roman"/>
              <a:cs typeface="Times New Roman"/>
            </a:endParaRPr>
          </a:p>
          <a:p>
            <a:pPr marL="183515" marR="1583055" indent="-17145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spc="-5" dirty="0">
                <a:latin typeface="Times New Roman"/>
                <a:cs typeface="Times New Roman"/>
              </a:rPr>
              <a:t>OpenCV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huge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open-source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computer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vision,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machine</a:t>
            </a:r>
            <a:endParaRPr sz="1000">
              <a:latin typeface="Times New Roman"/>
              <a:cs typeface="Times New Roman"/>
            </a:endParaRPr>
          </a:p>
          <a:p>
            <a:pPr marL="183515" marR="1583690" algn="just">
              <a:lnSpc>
                <a:spcPct val="102299"/>
              </a:lnSpc>
              <a:spcBef>
                <a:spcPts val="370"/>
              </a:spcBef>
            </a:pPr>
            <a:r>
              <a:rPr sz="1000" dirty="0">
                <a:latin typeface="Times New Roman"/>
                <a:cs typeface="Times New Roman"/>
              </a:rPr>
              <a:t>learning,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OpenCV </a:t>
            </a:r>
            <a:r>
              <a:rPr sz="1000" dirty="0">
                <a:latin typeface="Times New Roman"/>
                <a:cs typeface="Times New Roman"/>
              </a:rPr>
              <a:t>supports a </a:t>
            </a:r>
            <a:r>
              <a:rPr sz="1000" spc="-5" dirty="0">
                <a:latin typeface="Times New Roman"/>
                <a:cs typeface="Times New Roman"/>
              </a:rPr>
              <a:t>wide variety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Languages </a:t>
            </a:r>
            <a:r>
              <a:rPr sz="1000" spc="-5" dirty="0">
                <a:latin typeface="Times New Roman"/>
                <a:cs typeface="Times New Roman"/>
              </a:rPr>
              <a:t>like Python,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C++, Java,</a:t>
            </a:r>
            <a:r>
              <a:rPr sz="1000" dirty="0">
                <a:latin typeface="Times New Roman"/>
                <a:cs typeface="Times New Roman"/>
              </a:rPr>
              <a:t> etc.</a:t>
            </a:r>
            <a:endParaRPr sz="1000">
              <a:latin typeface="Times New Roman"/>
              <a:cs typeface="Times New Roman"/>
            </a:endParaRPr>
          </a:p>
          <a:p>
            <a:pPr marL="183515" marR="1583055" indent="-17145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can </a:t>
            </a:r>
            <a:r>
              <a:rPr sz="1000" dirty="0">
                <a:latin typeface="Times New Roman"/>
                <a:cs typeface="Times New Roman"/>
              </a:rPr>
              <a:t>process images and videos to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identify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objects,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faces,</a:t>
            </a:r>
            <a:r>
              <a:rPr sz="1000" dirty="0">
                <a:latin typeface="Times New Roman"/>
                <a:cs typeface="Times New Roman"/>
              </a:rPr>
              <a:t> 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handwriting</a:t>
            </a:r>
            <a:r>
              <a:rPr sz="1000" dirty="0">
                <a:latin typeface="Times New Roman"/>
                <a:cs typeface="Times New Roman"/>
              </a:rPr>
              <a:t> 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human.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9:</a:t>
            </a:r>
            <a:r>
              <a:rPr sz="1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OPEN</a:t>
            </a:r>
            <a:r>
              <a:rPr sz="12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9.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177" y="36632"/>
            <a:ext cx="2717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0065">
              <a:lnSpc>
                <a:spcPct val="100000"/>
              </a:lnSpc>
              <a:spcBef>
                <a:spcPts val="100"/>
              </a:spcBef>
            </a:pPr>
            <a:r>
              <a:rPr sz="2400" spc="-55" dirty="0"/>
              <a:t>DATA-SETS </a:t>
            </a:r>
            <a:r>
              <a:rPr sz="2400" spc="-50" dirty="0"/>
              <a:t> </a:t>
            </a:r>
            <a:r>
              <a:rPr sz="2400" spc="-15" dirty="0"/>
              <a:t>(WITHOUT</a:t>
            </a:r>
            <a:r>
              <a:rPr sz="2400" spc="-135" dirty="0"/>
              <a:t> </a:t>
            </a:r>
            <a:r>
              <a:rPr sz="2400" spc="-15" dirty="0"/>
              <a:t>MASK)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5455" y="927271"/>
            <a:ext cx="15684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299720" algn="l"/>
                <a:tab pos="300355" algn="l"/>
                <a:tab pos="825500" algn="l"/>
                <a:tab pos="1368425" algn="l"/>
              </a:tabLst>
            </a:pPr>
            <a:r>
              <a:rPr sz="1300" spc="20" dirty="0">
                <a:latin typeface="Times New Roman"/>
                <a:cs typeface="Times New Roman"/>
              </a:rPr>
              <a:t>T</a:t>
            </a:r>
            <a:r>
              <a:rPr sz="1300" spc="10" dirty="0">
                <a:latin typeface="Times New Roman"/>
                <a:cs typeface="Times New Roman"/>
              </a:rPr>
              <a:t>he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Times New Roman"/>
                <a:cs typeface="Times New Roman"/>
              </a:rPr>
              <a:t>d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ta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130306"/>
            <a:ext cx="1280795" cy="1568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85"/>
              </a:spcBef>
            </a:pPr>
            <a:r>
              <a:rPr sz="1300" spc="5" dirty="0">
                <a:latin typeface="Times New Roman"/>
                <a:cs typeface="Times New Roman"/>
              </a:rPr>
              <a:t>consists</a:t>
            </a:r>
            <a:r>
              <a:rPr sz="1300" spc="10" dirty="0">
                <a:latin typeface="Times New Roman"/>
                <a:cs typeface="Times New Roman"/>
              </a:rPr>
              <a:t> 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1376 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images of </a:t>
            </a:r>
            <a:r>
              <a:rPr sz="1300" spc="5" dirty="0">
                <a:latin typeface="Times New Roman"/>
                <a:cs typeface="Times New Roman"/>
              </a:rPr>
              <a:t>faces </a:t>
            </a:r>
            <a:r>
              <a:rPr sz="1300" spc="10" dirty="0">
                <a:latin typeface="Times New Roman"/>
                <a:cs typeface="Times New Roman"/>
              </a:rPr>
              <a:t>of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different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persons.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499"/>
              </a:lnSpc>
              <a:spcBef>
                <a:spcPts val="955"/>
              </a:spcBef>
            </a:pPr>
            <a:r>
              <a:rPr sz="1300" spc="15" dirty="0">
                <a:latin typeface="Times New Roman"/>
                <a:cs typeface="Times New Roman"/>
              </a:rPr>
              <a:t>Out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1376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686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images</a:t>
            </a:r>
            <a:r>
              <a:rPr sz="1300" spc="10" dirty="0">
                <a:latin typeface="Times New Roman"/>
                <a:cs typeface="Times New Roman"/>
              </a:rPr>
              <a:t> of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persons having no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masks.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55" y="1851754"/>
            <a:ext cx="16002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0" dirty="0">
                <a:latin typeface="Wingdings"/>
                <a:cs typeface="Wingdings"/>
              </a:rPr>
              <a:t></a:t>
            </a:r>
            <a:endParaRPr sz="1300">
              <a:latin typeface="Wingdings"/>
              <a:cs typeface="Wingding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75" y="891736"/>
            <a:ext cx="2685605" cy="1939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2581" y="2908344"/>
            <a:ext cx="243840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 marR="5080" indent="-93789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10:</a:t>
            </a:r>
            <a:r>
              <a:rPr sz="12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PERSONS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NOT</a:t>
            </a:r>
            <a:r>
              <a:rPr sz="12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WEARING </a:t>
            </a:r>
            <a:r>
              <a:rPr sz="1200" b="1" spc="-2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MASKS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"/>
            <a:ext cx="399415" cy="200025"/>
          </a:xfrm>
          <a:custGeom>
            <a:avLst/>
            <a:gdLst/>
            <a:ahLst/>
            <a:cxnLst/>
            <a:rect l="l" t="t" r="r" b="b"/>
            <a:pathLst>
              <a:path w="399415" h="200025">
                <a:moveTo>
                  <a:pt x="187921" y="199440"/>
                </a:moveTo>
                <a:lnTo>
                  <a:pt x="0" y="199440"/>
                </a:lnTo>
              </a:path>
              <a:path w="399415" h="200025">
                <a:moveTo>
                  <a:pt x="399237" y="0"/>
                </a:moveTo>
                <a:lnTo>
                  <a:pt x="399237" y="199440"/>
                </a:lnTo>
                <a:lnTo>
                  <a:pt x="187921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54" y="6394"/>
            <a:ext cx="2139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10.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919" y="889196"/>
            <a:ext cx="2914205" cy="1940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338" y="31590"/>
            <a:ext cx="214122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  <a:tabLst>
                <a:tab pos="1118870" algn="l"/>
              </a:tabLst>
            </a:pPr>
            <a:r>
              <a:rPr sz="2400" spc="-55" dirty="0"/>
              <a:t>DATA-SETS </a:t>
            </a:r>
            <a:r>
              <a:rPr sz="2400" spc="-50" dirty="0"/>
              <a:t> </a:t>
            </a:r>
            <a:r>
              <a:rPr sz="2400" spc="-10" dirty="0"/>
              <a:t>(W</a:t>
            </a:r>
            <a:r>
              <a:rPr sz="2400" spc="-15" dirty="0"/>
              <a:t>I</a:t>
            </a:r>
            <a:r>
              <a:rPr sz="2400" spc="-25" dirty="0"/>
              <a:t>T</a:t>
            </a:r>
            <a:r>
              <a:rPr sz="2400" dirty="0"/>
              <a:t>H	</a:t>
            </a:r>
            <a:r>
              <a:rPr sz="2400" spc="-15" dirty="0"/>
              <a:t>MAS</a:t>
            </a:r>
            <a:r>
              <a:rPr sz="2400" spc="-20" dirty="0"/>
              <a:t>K</a:t>
            </a:r>
            <a:r>
              <a:rPr sz="2400" dirty="0"/>
              <a:t>)</a:t>
            </a:r>
            <a:endParaRPr sz="2400"/>
          </a:p>
          <a:p>
            <a:pPr marL="72390">
              <a:lnSpc>
                <a:spcPts val="1520"/>
              </a:lnSpc>
            </a:pP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94" y="66914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546" y="682110"/>
            <a:ext cx="10496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Out </a:t>
            </a:r>
            <a:r>
              <a:rPr sz="1800" dirty="0">
                <a:latin typeface="Times New Roman"/>
                <a:cs typeface="Times New Roman"/>
              </a:rPr>
              <a:t> 1376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images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re	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  690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45819" algn="l"/>
              </a:tabLst>
            </a:pP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age</a:t>
            </a:r>
            <a:r>
              <a:rPr sz="1800" dirty="0">
                <a:latin typeface="Times New Roman"/>
                <a:cs typeface="Times New Roman"/>
              </a:rPr>
              <a:t>s	of  persons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wearing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6580" y="2872695"/>
            <a:ext cx="268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11: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PERSONS</a:t>
            </a:r>
            <a:r>
              <a:rPr sz="1200" b="1" spc="2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WEARING MASKS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475615" cy="200025"/>
          </a:xfrm>
          <a:custGeom>
            <a:avLst/>
            <a:gdLst/>
            <a:ahLst/>
            <a:cxnLst/>
            <a:rect l="l" t="t" r="r" b="b"/>
            <a:pathLst>
              <a:path w="475615" h="200025">
                <a:moveTo>
                  <a:pt x="226085" y="199440"/>
                </a:moveTo>
                <a:lnTo>
                  <a:pt x="0" y="199440"/>
                </a:lnTo>
              </a:path>
              <a:path w="475615" h="200025">
                <a:moveTo>
                  <a:pt x="475564" y="0"/>
                </a:moveTo>
                <a:lnTo>
                  <a:pt x="475564" y="199440"/>
                </a:lnTo>
                <a:lnTo>
                  <a:pt x="22608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418" y="6394"/>
            <a:ext cx="2139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11.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75" y="71189"/>
            <a:ext cx="18313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</a:t>
            </a:r>
            <a:r>
              <a:rPr spc="-20" dirty="0"/>
              <a:t>ES</a:t>
            </a:r>
            <a:r>
              <a:rPr spc="-15" dirty="0"/>
              <a:t>U</a:t>
            </a:r>
            <a:r>
              <a:rPr spc="-295" dirty="0"/>
              <a:t>L</a:t>
            </a:r>
            <a:r>
              <a:rPr spc="-20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57" y="867504"/>
            <a:ext cx="1687195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 marR="5080" indent="-36830" algn="just">
              <a:lnSpc>
                <a:spcPct val="100299"/>
              </a:lnSpc>
              <a:spcBef>
                <a:spcPts val="95"/>
              </a:spcBef>
            </a:pPr>
            <a:r>
              <a:rPr sz="1575" spc="-825" baseline="2645" dirty="0">
                <a:latin typeface="Wingdings"/>
                <a:cs typeface="Wingdings"/>
              </a:rPr>
              <a:t></a:t>
            </a:r>
            <a:r>
              <a:rPr sz="1050" spc="-80" dirty="0">
                <a:latin typeface="Times New Roman"/>
                <a:cs typeface="Times New Roman"/>
              </a:rPr>
              <a:t>W</a:t>
            </a:r>
            <a:r>
              <a:rPr sz="1050" spc="-5" dirty="0">
                <a:latin typeface="Times New Roman"/>
                <a:cs typeface="Times New Roman"/>
              </a:rPr>
              <a:t>e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have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app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spc="-20" dirty="0">
                <a:latin typeface="Times New Roman"/>
                <a:cs typeface="Times New Roman"/>
              </a:rPr>
              <a:t>i</a:t>
            </a:r>
            <a:r>
              <a:rPr sz="1050" spc="-5" dirty="0">
                <a:latin typeface="Times New Roman"/>
                <a:cs typeface="Times New Roman"/>
              </a:rPr>
              <a:t>ed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nvo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spc="-15" dirty="0">
                <a:latin typeface="Times New Roman"/>
                <a:cs typeface="Times New Roman"/>
              </a:rPr>
              <a:t>u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spc="-5" dirty="0">
                <a:latin typeface="Times New Roman"/>
                <a:cs typeface="Times New Roman"/>
              </a:rPr>
              <a:t>on  Neural</a:t>
            </a:r>
            <a:r>
              <a:rPr sz="1050" dirty="0">
                <a:latin typeface="Times New Roman"/>
                <a:cs typeface="Times New Roman"/>
              </a:rPr>
              <a:t> Network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to</a:t>
            </a:r>
            <a:r>
              <a:rPr sz="1050" spc="-5" dirty="0">
                <a:latin typeface="Times New Roman"/>
                <a:cs typeface="Times New Roman"/>
              </a:rPr>
              <a:t> train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machine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it can detect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whether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person is wearing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Mask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or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not.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machine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shows the correct result when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it gets an unknown data, that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is,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the</a:t>
            </a:r>
            <a:r>
              <a:rPr sz="1050" spc="-5" dirty="0">
                <a:latin typeface="Times New Roman"/>
                <a:cs typeface="Times New Roman"/>
              </a:rPr>
              <a:t> machine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has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been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trained </a:t>
            </a:r>
            <a:r>
              <a:rPr sz="1050" spc="-10" dirty="0">
                <a:latin typeface="Times New Roman"/>
                <a:cs typeface="Times New Roman"/>
              </a:rPr>
              <a:t>properly.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75" y="592562"/>
            <a:ext cx="2609634" cy="2274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0138" y="2993662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980" marR="5080" indent="-71691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12:</a:t>
            </a:r>
            <a:r>
              <a:rPr sz="1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RESULT</a:t>
            </a:r>
            <a:r>
              <a:rPr sz="12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12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FACEMASK </a:t>
            </a:r>
            <a:r>
              <a:rPr sz="1200" b="1" spc="-2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DETECTOR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"/>
            <a:ext cx="399415" cy="200025"/>
          </a:xfrm>
          <a:custGeom>
            <a:avLst/>
            <a:gdLst/>
            <a:ahLst/>
            <a:cxnLst/>
            <a:rect l="l" t="t" r="r" b="b"/>
            <a:pathLst>
              <a:path w="399415" h="200025">
                <a:moveTo>
                  <a:pt x="187921" y="199440"/>
                </a:moveTo>
                <a:lnTo>
                  <a:pt x="0" y="199440"/>
                </a:lnTo>
              </a:path>
              <a:path w="399415" h="200025">
                <a:moveTo>
                  <a:pt x="399237" y="0"/>
                </a:moveTo>
                <a:lnTo>
                  <a:pt x="399237" y="199440"/>
                </a:lnTo>
                <a:lnTo>
                  <a:pt x="187921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54" y="6394"/>
            <a:ext cx="2139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12.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40" y="33025"/>
            <a:ext cx="276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94" y="621264"/>
            <a:ext cx="4351020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marR="5080" indent="-128905" algn="just">
              <a:lnSpc>
                <a:spcPct val="100000"/>
              </a:lnSpc>
              <a:spcBef>
                <a:spcPts val="100"/>
              </a:spcBef>
              <a:buSzPct val="92592"/>
              <a:buFont typeface="Wingdings"/>
              <a:buChar char=""/>
              <a:tabLst>
                <a:tab pos="149860" algn="l"/>
              </a:tabLst>
            </a:pPr>
            <a:r>
              <a:rPr sz="1350" spc="-60" dirty="0">
                <a:latin typeface="Times New Roman"/>
                <a:cs typeface="Times New Roman"/>
              </a:rPr>
              <a:t>We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have</a:t>
            </a:r>
            <a:r>
              <a:rPr sz="1350" spc="-5" dirty="0">
                <a:latin typeface="Times New Roman"/>
                <a:cs typeface="Times New Roman"/>
              </a:rPr>
              <a:t> studied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performance</a:t>
            </a:r>
            <a:r>
              <a:rPr sz="1350" spc="-5" dirty="0">
                <a:latin typeface="Times New Roman"/>
                <a:cs typeface="Times New Roman"/>
              </a:rPr>
              <a:t> of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convolutional</a:t>
            </a:r>
            <a:r>
              <a:rPr sz="1350" spc="-5" dirty="0">
                <a:latin typeface="Times New Roman"/>
                <a:cs typeface="Times New Roman"/>
              </a:rPr>
              <a:t> neural </a:t>
            </a:r>
            <a:r>
              <a:rPr sz="1350" spc="-3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networks</a:t>
            </a:r>
            <a:r>
              <a:rPr sz="1350" spc="-5" dirty="0">
                <a:latin typeface="Times New Roman"/>
                <a:cs typeface="Times New Roman"/>
              </a:rPr>
              <a:t> in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image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classification.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We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found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that</a:t>
            </a:r>
            <a:r>
              <a:rPr sz="1350" spc="-5" dirty="0">
                <a:latin typeface="Times New Roman"/>
                <a:cs typeface="Times New Roman"/>
              </a:rPr>
              <a:t> CNN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architectures </a:t>
            </a:r>
            <a:r>
              <a:rPr sz="1350" spc="-5" dirty="0">
                <a:latin typeface="Times New Roman"/>
                <a:cs typeface="Times New Roman"/>
              </a:rPr>
              <a:t>are capable of </a:t>
            </a:r>
            <a:r>
              <a:rPr sz="1350" spc="-10" dirty="0">
                <a:latin typeface="Times New Roman"/>
                <a:cs typeface="Times New Roman"/>
              </a:rPr>
              <a:t>learning powerful </a:t>
            </a:r>
            <a:r>
              <a:rPr sz="1350" spc="-5" dirty="0">
                <a:latin typeface="Times New Roman"/>
                <a:cs typeface="Times New Roman"/>
              </a:rPr>
              <a:t>features from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weakly-amount </a:t>
            </a:r>
            <a:r>
              <a:rPr sz="1350" spc="-5" dirty="0">
                <a:latin typeface="Times New Roman"/>
                <a:cs typeface="Times New Roman"/>
              </a:rPr>
              <a:t>and label of dataset that </a:t>
            </a:r>
            <a:r>
              <a:rPr sz="1350" dirty="0">
                <a:latin typeface="Times New Roman"/>
                <a:cs typeface="Times New Roman"/>
              </a:rPr>
              <a:t>far </a:t>
            </a:r>
            <a:r>
              <a:rPr sz="1350" spc="-5" dirty="0">
                <a:latin typeface="Times New Roman"/>
                <a:cs typeface="Times New Roman"/>
              </a:rPr>
              <a:t>surpass feature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based </a:t>
            </a:r>
            <a:r>
              <a:rPr sz="1350" spc="-10" dirty="0">
                <a:latin typeface="Times New Roman"/>
                <a:cs typeface="Times New Roman"/>
              </a:rPr>
              <a:t>methods </a:t>
            </a:r>
            <a:r>
              <a:rPr sz="1350" spc="-5" dirty="0">
                <a:latin typeface="Times New Roman"/>
                <a:cs typeface="Times New Roman"/>
              </a:rPr>
              <a:t>in </a:t>
            </a:r>
            <a:r>
              <a:rPr sz="1350" spc="-10" dirty="0">
                <a:latin typeface="Times New Roman"/>
                <a:cs typeface="Times New Roman"/>
              </a:rPr>
              <a:t>performance </a:t>
            </a:r>
            <a:r>
              <a:rPr sz="1350" spc="-5" dirty="0">
                <a:latin typeface="Times New Roman"/>
                <a:cs typeface="Times New Roman"/>
              </a:rPr>
              <a:t>and that these </a:t>
            </a:r>
            <a:r>
              <a:rPr sz="1350" spc="-10" dirty="0">
                <a:latin typeface="Times New Roman"/>
                <a:cs typeface="Times New Roman"/>
              </a:rPr>
              <a:t>benefits </a:t>
            </a:r>
            <a:r>
              <a:rPr sz="1350" spc="-5" dirty="0">
                <a:latin typeface="Times New Roman"/>
                <a:cs typeface="Times New Roman"/>
              </a:rPr>
              <a:t>are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robust</a:t>
            </a:r>
            <a:r>
              <a:rPr sz="1350" spc="-5" dirty="0">
                <a:latin typeface="Times New Roman"/>
                <a:cs typeface="Times New Roman"/>
              </a:rPr>
              <a:t> to details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10" dirty="0">
                <a:latin typeface="Times New Roman"/>
                <a:cs typeface="Times New Roman"/>
              </a:rPr>
              <a:t> the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hardware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10" dirty="0">
                <a:latin typeface="Times New Roman"/>
                <a:cs typeface="Times New Roman"/>
              </a:rPr>
              <a:t> the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architectures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in </a:t>
            </a:r>
            <a:r>
              <a:rPr sz="1350" spc="-10" dirty="0">
                <a:latin typeface="Times New Roman"/>
                <a:cs typeface="Times New Roman"/>
              </a:rPr>
              <a:t>time.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350">
              <a:latin typeface="Times New Roman"/>
              <a:cs typeface="Times New Roman"/>
            </a:endParaRPr>
          </a:p>
          <a:p>
            <a:pPr marL="140970" marR="6350" indent="-128905" algn="just">
              <a:lnSpc>
                <a:spcPct val="100000"/>
              </a:lnSpc>
              <a:buSzPct val="92592"/>
              <a:buFont typeface="Wingdings"/>
              <a:buChar char=""/>
              <a:tabLst>
                <a:tab pos="149860" algn="l"/>
              </a:tabLst>
            </a:pPr>
            <a:r>
              <a:rPr sz="1350" spc="-5" dirty="0">
                <a:latin typeface="Times New Roman"/>
                <a:cs typeface="Times New Roman"/>
              </a:rPr>
              <a:t>Our </a:t>
            </a:r>
            <a:r>
              <a:rPr sz="1350" spc="-10" dirty="0">
                <a:latin typeface="Times New Roman"/>
                <a:cs typeface="Times New Roman"/>
              </a:rPr>
              <a:t>training </a:t>
            </a:r>
            <a:r>
              <a:rPr sz="1350" spc="-5" dirty="0">
                <a:latin typeface="Times New Roman"/>
                <a:cs typeface="Times New Roman"/>
              </a:rPr>
              <a:t>results </a:t>
            </a:r>
            <a:r>
              <a:rPr sz="1350" spc="-10" dirty="0">
                <a:latin typeface="Times New Roman"/>
                <a:cs typeface="Times New Roman"/>
              </a:rPr>
              <a:t>indicate that while the performance </a:t>
            </a:r>
            <a:r>
              <a:rPr sz="1350" spc="-5" dirty="0">
                <a:latin typeface="Times New Roman"/>
                <a:cs typeface="Times New Roman"/>
              </a:rPr>
              <a:t>is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highly</a:t>
            </a:r>
            <a:r>
              <a:rPr sz="1350" spc="-5" dirty="0">
                <a:latin typeface="Times New Roman"/>
                <a:cs typeface="Times New Roman"/>
              </a:rPr>
              <a:t> sensitive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to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architectural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details</a:t>
            </a:r>
            <a:r>
              <a:rPr sz="1350" spc="-5" dirty="0">
                <a:latin typeface="Times New Roman"/>
                <a:cs typeface="Times New Roman"/>
              </a:rPr>
              <a:t> and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hardware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configuration, especially with GPU </a:t>
            </a:r>
            <a:r>
              <a:rPr sz="1350" spc="-15" dirty="0">
                <a:latin typeface="Times New Roman"/>
                <a:cs typeface="Times New Roman"/>
              </a:rPr>
              <a:t>processor. </a:t>
            </a:r>
            <a:r>
              <a:rPr sz="1350" spc="-5" dirty="0">
                <a:latin typeface="Times New Roman"/>
                <a:cs typeface="Times New Roman"/>
              </a:rPr>
              <a:t>However the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confidence </a:t>
            </a:r>
            <a:r>
              <a:rPr sz="1350" spc="-5" dirty="0">
                <a:latin typeface="Times New Roman"/>
                <a:cs typeface="Times New Roman"/>
              </a:rPr>
              <a:t>level is not </a:t>
            </a:r>
            <a:r>
              <a:rPr sz="1350" spc="-10" dirty="0">
                <a:latin typeface="Times New Roman"/>
                <a:cs typeface="Times New Roman"/>
              </a:rPr>
              <a:t>too much </a:t>
            </a:r>
            <a:r>
              <a:rPr sz="1350" dirty="0">
                <a:latin typeface="Times New Roman"/>
                <a:cs typeface="Times New Roman"/>
              </a:rPr>
              <a:t>in </a:t>
            </a:r>
            <a:r>
              <a:rPr sz="1350" spc="-10" dirty="0">
                <a:latin typeface="Times New Roman"/>
                <a:cs typeface="Times New Roman"/>
              </a:rPr>
              <a:t>difference, </a:t>
            </a:r>
            <a:r>
              <a:rPr sz="1350" spc="-5" dirty="0">
                <a:latin typeface="Times New Roman"/>
                <a:cs typeface="Times New Roman"/>
              </a:rPr>
              <a:t>with only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around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0.5%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between</a:t>
            </a:r>
            <a:r>
              <a:rPr sz="1350" spc="20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both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scenarios,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which</a:t>
            </a:r>
            <a:r>
              <a:rPr sz="1350" spc="20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in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return</a:t>
            </a:r>
            <a:r>
              <a:rPr sz="1350" spc="204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does </a:t>
            </a:r>
            <a:r>
              <a:rPr sz="1350" spc="-3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not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indicate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differences </a:t>
            </a:r>
            <a:r>
              <a:rPr sz="1350" spc="-5" dirty="0">
                <a:latin typeface="Times New Roman"/>
                <a:cs typeface="Times New Roman"/>
              </a:rPr>
              <a:t>in testing </a:t>
            </a:r>
            <a:r>
              <a:rPr sz="1350" spc="-10" dirty="0">
                <a:latin typeface="Times New Roman"/>
                <a:cs typeface="Times New Roman"/>
              </a:rPr>
              <a:t>result.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"/>
            <a:ext cx="399415" cy="200025"/>
          </a:xfrm>
          <a:custGeom>
            <a:avLst/>
            <a:gdLst/>
            <a:ahLst/>
            <a:cxnLst/>
            <a:rect l="l" t="t" r="r" b="b"/>
            <a:pathLst>
              <a:path w="399415" h="200025">
                <a:moveTo>
                  <a:pt x="187921" y="199440"/>
                </a:moveTo>
                <a:lnTo>
                  <a:pt x="0" y="199440"/>
                </a:lnTo>
              </a:path>
              <a:path w="399415" h="200025">
                <a:moveTo>
                  <a:pt x="399237" y="0"/>
                </a:moveTo>
                <a:lnTo>
                  <a:pt x="399237" y="199440"/>
                </a:lnTo>
                <a:lnTo>
                  <a:pt x="187921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54" y="6394"/>
            <a:ext cx="2139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13.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FUTURE</a:t>
            </a:r>
            <a:r>
              <a:rPr spc="-160" dirty="0"/>
              <a:t> </a:t>
            </a:r>
            <a:r>
              <a:rPr spc="-1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943" y="543502"/>
            <a:ext cx="3491229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317500" algn="l"/>
                <a:tab pos="318135" algn="l"/>
                <a:tab pos="872490" algn="l"/>
                <a:tab pos="1513205" algn="l"/>
                <a:tab pos="1829435" algn="l"/>
                <a:tab pos="2385060" algn="l"/>
                <a:tab pos="3166110" algn="l"/>
              </a:tabLst>
            </a:pP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Th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	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y	</a:t>
            </a:r>
            <a:r>
              <a:rPr sz="1700" spc="-2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	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ve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ry	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700" spc="-2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mite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	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857" y="543502"/>
            <a:ext cx="3766820" cy="54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33115">
              <a:lnSpc>
                <a:spcPct val="100600"/>
              </a:lnSpc>
              <a:spcBef>
                <a:spcPts val="95"/>
              </a:spcBef>
              <a:tabLst>
                <a:tab pos="854710" algn="l"/>
                <a:tab pos="1671320" algn="l"/>
                <a:tab pos="2033905" algn="l"/>
                <a:tab pos="2827020" algn="l"/>
                <a:tab pos="3189605" algn="l"/>
              </a:tabLst>
            </a:pP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ne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ed  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de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r	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xt	of	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ima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ge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	or	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 marR="5080" algn="just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specification.</a:t>
            </a:r>
            <a:r>
              <a:rPr dirty="0"/>
              <a:t> </a:t>
            </a:r>
            <a:r>
              <a:rPr spc="-5" dirty="0"/>
              <a:t>Future</a:t>
            </a:r>
            <a:r>
              <a:rPr dirty="0"/>
              <a:t> </a:t>
            </a:r>
            <a:r>
              <a:rPr spc="-5" dirty="0"/>
              <a:t>work</a:t>
            </a:r>
            <a:r>
              <a:rPr dirty="0"/>
              <a:t> </a:t>
            </a:r>
            <a:r>
              <a:rPr spc="-5" dirty="0"/>
              <a:t>such</a:t>
            </a:r>
            <a:r>
              <a:rPr dirty="0"/>
              <a:t> as</a:t>
            </a:r>
            <a:r>
              <a:rPr spc="5" dirty="0"/>
              <a:t> </a:t>
            </a:r>
            <a:r>
              <a:rPr spc="-5" dirty="0"/>
              <a:t>face </a:t>
            </a:r>
            <a:r>
              <a:rPr dirty="0"/>
              <a:t> </a:t>
            </a:r>
            <a:r>
              <a:rPr spc="-5" dirty="0"/>
              <a:t>directions </a:t>
            </a:r>
            <a:r>
              <a:rPr spc="-10" dirty="0"/>
              <a:t>from </a:t>
            </a:r>
            <a:r>
              <a:rPr spc="-5" dirty="0"/>
              <a:t>180 degrees horizontal </a:t>
            </a:r>
            <a:r>
              <a:rPr dirty="0"/>
              <a:t>or </a:t>
            </a:r>
            <a:r>
              <a:rPr spc="5" dirty="0"/>
              <a:t> </a:t>
            </a:r>
            <a:r>
              <a:rPr spc="-5" dirty="0"/>
              <a:t>vertical direction, camera distances, higher </a:t>
            </a:r>
            <a:r>
              <a:rPr dirty="0"/>
              <a:t> </a:t>
            </a:r>
            <a:r>
              <a:rPr spc="-5" dirty="0"/>
              <a:t>resolution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real life</a:t>
            </a:r>
            <a:r>
              <a:rPr spc="-10" dirty="0"/>
              <a:t> </a:t>
            </a:r>
            <a:r>
              <a:rPr spc="-5" dirty="0"/>
              <a:t>industry</a:t>
            </a:r>
            <a:r>
              <a:rPr spc="-10" dirty="0"/>
              <a:t> </a:t>
            </a:r>
            <a:r>
              <a:rPr spc="-5" dirty="0"/>
              <a:t>use cases.</a:t>
            </a: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dirty="0"/>
              <a:t>The </a:t>
            </a:r>
            <a:r>
              <a:rPr spc="-5" dirty="0"/>
              <a:t>use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dirty="0"/>
              <a:t>in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field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2154141"/>
            <a:ext cx="19812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5" dirty="0">
                <a:solidFill>
                  <a:srgbClr val="3F3F3F"/>
                </a:solidFill>
                <a:latin typeface="Wingdings"/>
                <a:cs typeface="Wingdings"/>
              </a:rPr>
              <a:t>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062" y="2427026"/>
            <a:ext cx="3718560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100"/>
              </a:spcBef>
            </a:pP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of mobile deployment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rising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F3F3F"/>
                </a:solidFill>
                <a:latin typeface="Times New Roman"/>
                <a:cs typeface="Times New Roman"/>
              </a:rPr>
              <a:t>rapidly. </a:t>
            </a:r>
            <a:r>
              <a:rPr sz="1700" spc="-4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Hence,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plan 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port our models 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their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respective</a:t>
            </a:r>
            <a:r>
              <a:rPr sz="17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Times New Roman"/>
                <a:cs typeface="Times New Roman"/>
              </a:rPr>
              <a:t>Tensor-Flow</a:t>
            </a:r>
            <a:r>
              <a:rPr sz="170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lite</a:t>
            </a:r>
            <a:r>
              <a:rPr sz="17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versions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"/>
            <a:ext cx="399415" cy="200025"/>
          </a:xfrm>
          <a:custGeom>
            <a:avLst/>
            <a:gdLst/>
            <a:ahLst/>
            <a:cxnLst/>
            <a:rect l="l" t="t" r="r" b="b"/>
            <a:pathLst>
              <a:path w="399415" h="200025">
                <a:moveTo>
                  <a:pt x="187921" y="199440"/>
                </a:moveTo>
                <a:lnTo>
                  <a:pt x="0" y="199440"/>
                </a:lnTo>
              </a:path>
              <a:path w="399415" h="200025">
                <a:moveTo>
                  <a:pt x="399237" y="0"/>
                </a:moveTo>
                <a:lnTo>
                  <a:pt x="399237" y="199440"/>
                </a:lnTo>
                <a:lnTo>
                  <a:pt x="187921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54" y="6394"/>
            <a:ext cx="2139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14.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80" y="1153343"/>
            <a:ext cx="41852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20" dirty="0">
                <a:solidFill>
                  <a:srgbClr val="6F2F9F"/>
                </a:solidFill>
                <a:latin typeface="Gabriola"/>
                <a:cs typeface="Gabriola"/>
              </a:rPr>
              <a:t>THANK</a:t>
            </a:r>
            <a:r>
              <a:rPr sz="8000" b="0" spc="-95" dirty="0">
                <a:solidFill>
                  <a:srgbClr val="6F2F9F"/>
                </a:solidFill>
                <a:latin typeface="Gabriola"/>
                <a:cs typeface="Gabriola"/>
              </a:rPr>
              <a:t> </a:t>
            </a:r>
            <a:r>
              <a:rPr sz="8000" b="0" spc="-90" dirty="0">
                <a:solidFill>
                  <a:srgbClr val="6F2F9F"/>
                </a:solidFill>
                <a:latin typeface="Gabriola"/>
                <a:cs typeface="Gabriola"/>
              </a:rPr>
              <a:t>YOU</a:t>
            </a:r>
            <a:endParaRPr sz="80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175" y="77311"/>
            <a:ext cx="1668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AB</a:t>
            </a:r>
            <a:r>
              <a:rPr sz="2400" spc="-15" dirty="0"/>
              <a:t>S</a:t>
            </a:r>
            <a:r>
              <a:rPr sz="2400" spc="-25" dirty="0"/>
              <a:t>TR</a:t>
            </a:r>
            <a:r>
              <a:rPr sz="2400" spc="-15" dirty="0"/>
              <a:t>A</a:t>
            </a:r>
            <a:r>
              <a:rPr sz="2400" spc="-25" dirty="0"/>
              <a:t>C</a:t>
            </a:r>
            <a:r>
              <a:rPr sz="2400" dirty="0"/>
              <a:t>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174" y="492753"/>
            <a:ext cx="2753360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73355">
              <a:lnSpc>
                <a:spcPct val="99800"/>
              </a:lnSpc>
              <a:spcBef>
                <a:spcPts val="100"/>
              </a:spcBef>
              <a:buFont typeface="Wingdings"/>
              <a:buChar char=""/>
              <a:tabLst>
                <a:tab pos="186055" algn="l"/>
              </a:tabLst>
            </a:pP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The end of 2019 witnessed the outbreak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10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Coronavirus Disease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2019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(COVID-19),which </a:t>
            </a:r>
            <a:r>
              <a:rPr sz="1000" spc="-2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has continued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to be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the cause of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plight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for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millions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of lives and businesses even in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2020. </a:t>
            </a:r>
            <a:r>
              <a:rPr sz="1000" spc="-2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Corona virus disease 2019 has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become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0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major health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problem</a:t>
            </a:r>
            <a:endParaRPr sz="1000">
              <a:latin typeface="Arial MT"/>
              <a:cs typeface="Arial MT"/>
            </a:endParaRPr>
          </a:p>
          <a:p>
            <a:pPr marL="185420" marR="53975" indent="-173355">
              <a:lnSpc>
                <a:spcPct val="99800"/>
              </a:lnSpc>
              <a:spcBef>
                <a:spcPts val="515"/>
              </a:spcBef>
              <a:buFont typeface="Wingdings"/>
              <a:buChar char=""/>
              <a:tabLst>
                <a:tab pos="186055" algn="l"/>
              </a:tabLst>
            </a:pP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Studies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have proved that wearing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a face </a:t>
            </a:r>
            <a:r>
              <a:rPr sz="10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mask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significantly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reduces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risk of viral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transmission as well as provides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sense of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protection. So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overcome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this problem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we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required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an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efficient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mask</a:t>
            </a:r>
            <a:r>
              <a:rPr sz="10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monitoring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system</a:t>
            </a:r>
            <a:endParaRPr sz="1000">
              <a:latin typeface="Arial MT"/>
              <a:cs typeface="Arial MT"/>
            </a:endParaRPr>
          </a:p>
          <a:p>
            <a:pPr marL="185420" marR="31750" indent="-173355">
              <a:lnSpc>
                <a:spcPct val="99800"/>
              </a:lnSpc>
              <a:spcBef>
                <a:spcPts val="509"/>
              </a:spcBef>
              <a:buFont typeface="Wingdings"/>
              <a:buChar char=""/>
              <a:tabLst>
                <a:tab pos="186055" algn="l"/>
              </a:tabLst>
            </a:pP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By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development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machine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learning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image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processing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analysis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many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face 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detection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algorithms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are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introduced.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By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using </a:t>
            </a:r>
            <a:r>
              <a:rPr sz="1000" spc="-2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processing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analysis</a:t>
            </a: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machine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learning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method</a:t>
            </a:r>
            <a:r>
              <a:rPr sz="10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we can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 implement </a:t>
            </a: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mask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983" y="3056667"/>
            <a:ext cx="1155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3F3F3F"/>
                </a:solidFill>
                <a:latin typeface="Arial MT"/>
                <a:cs typeface="Arial MT"/>
              </a:rPr>
              <a:t>detection</a:t>
            </a:r>
            <a:r>
              <a:rPr sz="1000" spc="-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technique.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81521" y="654125"/>
            <a:ext cx="1488440" cy="2413635"/>
            <a:chOff x="2981521" y="654125"/>
            <a:chExt cx="1488440" cy="2413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875" y="663123"/>
              <a:ext cx="1469516" cy="23943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86201" y="658805"/>
              <a:ext cx="1478915" cy="2404110"/>
            </a:xfrm>
            <a:custGeom>
              <a:avLst/>
              <a:gdLst/>
              <a:ahLst/>
              <a:cxnLst/>
              <a:rect l="l" t="t" r="r" b="b"/>
              <a:pathLst>
                <a:path w="1478914" h="2404110">
                  <a:moveTo>
                    <a:pt x="0" y="0"/>
                  </a:moveTo>
                  <a:lnTo>
                    <a:pt x="1478876" y="0"/>
                  </a:lnTo>
                  <a:lnTo>
                    <a:pt x="1478876" y="2403716"/>
                  </a:lnTo>
                  <a:lnTo>
                    <a:pt x="0" y="2403716"/>
                  </a:lnTo>
                  <a:lnTo>
                    <a:pt x="0" y="0"/>
                  </a:lnTo>
                  <a:close/>
                </a:path>
              </a:pathLst>
            </a:custGeom>
            <a:ln w="935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02" y="3156019"/>
            <a:ext cx="1774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1:</a:t>
            </a:r>
            <a:r>
              <a:rPr sz="1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Face</a:t>
            </a:r>
            <a:r>
              <a:rPr sz="1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Mask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1.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380" y="101428"/>
            <a:ext cx="3263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9" y="763110"/>
            <a:ext cx="2585720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715" indent="-17145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spc="-10" dirty="0">
                <a:latin typeface="Arial MT"/>
                <a:cs typeface="Arial MT"/>
              </a:rPr>
              <a:t>Rapid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advancements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fields</a:t>
            </a:r>
            <a:r>
              <a:rPr sz="1000" spc="-5" dirty="0">
                <a:latin typeface="Arial MT"/>
                <a:cs typeface="Arial MT"/>
              </a:rPr>
              <a:t>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Science and </a:t>
            </a:r>
            <a:r>
              <a:rPr sz="1000" spc="-20" dirty="0">
                <a:latin typeface="Arial MT"/>
                <a:cs typeface="Arial MT"/>
              </a:rPr>
              <a:t>Technology </a:t>
            </a:r>
            <a:r>
              <a:rPr sz="1000" spc="-5" dirty="0">
                <a:latin typeface="Arial MT"/>
                <a:cs typeface="Arial MT"/>
              </a:rPr>
              <a:t>have led us </a:t>
            </a:r>
            <a:r>
              <a:rPr sz="1000" dirty="0">
                <a:latin typeface="Arial MT"/>
                <a:cs typeface="Arial MT"/>
              </a:rPr>
              <a:t>to a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stage where we are </a:t>
            </a:r>
            <a:r>
              <a:rPr sz="1000" spc="-10" dirty="0">
                <a:latin typeface="Arial MT"/>
                <a:cs typeface="Arial MT"/>
              </a:rPr>
              <a:t>capable </a:t>
            </a:r>
            <a:r>
              <a:rPr sz="1000" spc="-5" dirty="0">
                <a:latin typeface="Arial MT"/>
                <a:cs typeface="Arial MT"/>
              </a:rPr>
              <a:t>of achieving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seemed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improbable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few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decades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ago.</a:t>
            </a:r>
            <a:endParaRPr sz="1000">
              <a:latin typeface="Arial MT"/>
              <a:cs typeface="Arial MT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spc="-20" dirty="0">
                <a:latin typeface="Arial MT"/>
                <a:cs typeface="Arial MT"/>
              </a:rPr>
              <a:t>Technologies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fields</a:t>
            </a:r>
            <a:r>
              <a:rPr sz="1000" spc="-5" dirty="0">
                <a:latin typeface="Arial MT"/>
                <a:cs typeface="Arial MT"/>
              </a:rPr>
              <a:t> 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Machine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Learning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Artificial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Intelligence</a:t>
            </a:r>
            <a:r>
              <a:rPr sz="1000" spc="-5" dirty="0">
                <a:latin typeface="Arial MT"/>
                <a:cs typeface="Arial MT"/>
              </a:rPr>
              <a:t> have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made</a:t>
            </a:r>
            <a:r>
              <a:rPr sz="1000" spc="-5" dirty="0">
                <a:latin typeface="Arial MT"/>
                <a:cs typeface="Arial MT"/>
              </a:rPr>
              <a:t> 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lives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easier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solutions </a:t>
            </a:r>
            <a:r>
              <a:rPr sz="1000" spc="-5" dirty="0">
                <a:latin typeface="Arial MT"/>
                <a:cs typeface="Arial MT"/>
              </a:rPr>
              <a:t>to several </a:t>
            </a:r>
            <a:r>
              <a:rPr sz="1000" spc="-10" dirty="0">
                <a:latin typeface="Arial MT"/>
                <a:cs typeface="Arial MT"/>
              </a:rPr>
              <a:t>complex problems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 areas.</a:t>
            </a:r>
            <a:endParaRPr sz="1000">
              <a:latin typeface="Arial MT"/>
              <a:cs typeface="Arial MT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184150" algn="l"/>
              </a:tabLst>
            </a:pPr>
            <a:r>
              <a:rPr sz="1000" spc="-5" dirty="0">
                <a:latin typeface="Arial MT"/>
                <a:cs typeface="Arial MT"/>
              </a:rPr>
              <a:t>Face mask detection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challenging </a:t>
            </a:r>
            <a:r>
              <a:rPr sz="1000" spc="-5" dirty="0">
                <a:latin typeface="Arial MT"/>
                <a:cs typeface="Arial MT"/>
              </a:rPr>
              <a:t>task.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receiving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more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attention</a:t>
            </a:r>
            <a:r>
              <a:rPr sz="1000" spc="5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this era due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spreading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corona virus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disease.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2275" y="739450"/>
            <a:ext cx="1676400" cy="2209800"/>
            <a:chOff x="2762275" y="739450"/>
            <a:chExt cx="1676400" cy="2209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75" y="739450"/>
              <a:ext cx="1676158" cy="22093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2275" y="739806"/>
              <a:ext cx="1676400" cy="2209800"/>
            </a:xfrm>
            <a:custGeom>
              <a:avLst/>
              <a:gdLst/>
              <a:ahLst/>
              <a:cxnLst/>
              <a:rect l="l" t="t" r="r" b="b"/>
              <a:pathLst>
                <a:path w="1676400" h="2209800">
                  <a:moveTo>
                    <a:pt x="0" y="0"/>
                  </a:moveTo>
                  <a:lnTo>
                    <a:pt x="1676158" y="0"/>
                  </a:lnTo>
                  <a:lnTo>
                    <a:pt x="1676158" y="2209317"/>
                  </a:lnTo>
                  <a:lnTo>
                    <a:pt x="0" y="22093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2.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544" y="63264"/>
            <a:ext cx="29152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DEEP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904" y="793705"/>
            <a:ext cx="1365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295" y="801274"/>
            <a:ext cx="20123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Deep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7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particular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kind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machine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5" y="1136795"/>
            <a:ext cx="2013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achieves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great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flexibility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represent the world 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nested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hierarchy 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concepts.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904" y="1809629"/>
            <a:ext cx="1365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95" y="1818633"/>
            <a:ext cx="2014220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Deep learning </a:t>
            </a:r>
            <a:r>
              <a:rPr sz="1100" dirty="0">
                <a:latin typeface="Arial MT"/>
                <a:cs typeface="Arial MT"/>
              </a:rPr>
              <a:t>is </a:t>
            </a:r>
            <a:r>
              <a:rPr sz="1100" spc="-5" dirty="0">
                <a:latin typeface="Arial MT"/>
                <a:cs typeface="Arial MT"/>
              </a:rPr>
              <a:t>an AI function </a:t>
            </a:r>
            <a:r>
              <a:rPr sz="1100" dirty="0">
                <a:latin typeface="Arial MT"/>
                <a:cs typeface="Arial MT"/>
              </a:rPr>
              <a:t> that mimics </a:t>
            </a:r>
            <a:r>
              <a:rPr sz="1100" spc="-5" dirty="0">
                <a:latin typeface="Arial MT"/>
                <a:cs typeface="Arial MT"/>
              </a:rPr>
              <a:t>the workings of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human brain in processing data 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detecting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objects,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recognizing </a:t>
            </a:r>
            <a:r>
              <a:rPr sz="1100" dirty="0">
                <a:latin typeface="Arial MT"/>
                <a:cs typeface="Arial MT"/>
              </a:rPr>
              <a:t>speech, </a:t>
            </a:r>
            <a:r>
              <a:rPr sz="1100" spc="-5" dirty="0">
                <a:latin typeface="Arial MT"/>
                <a:cs typeface="Arial MT"/>
              </a:rPr>
              <a:t>translating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making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10002" y="733685"/>
            <a:ext cx="1771650" cy="2362835"/>
            <a:chOff x="2610002" y="733685"/>
            <a:chExt cx="1771650" cy="23628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002" y="733685"/>
              <a:ext cx="1771205" cy="23619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0002" y="734040"/>
              <a:ext cx="1771650" cy="2362200"/>
            </a:xfrm>
            <a:custGeom>
              <a:avLst/>
              <a:gdLst/>
              <a:ahLst/>
              <a:cxnLst/>
              <a:rect l="l" t="t" r="r" b="b"/>
              <a:pathLst>
                <a:path w="1771650" h="2362200">
                  <a:moveTo>
                    <a:pt x="0" y="0"/>
                  </a:moveTo>
                  <a:lnTo>
                    <a:pt x="1771192" y="0"/>
                  </a:lnTo>
                  <a:lnTo>
                    <a:pt x="1771192" y="2361971"/>
                  </a:lnTo>
                  <a:lnTo>
                    <a:pt x="0" y="23619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46616" y="3150977"/>
            <a:ext cx="1696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3: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r>
              <a:rPr sz="12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L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AR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3.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62" y="90264"/>
            <a:ext cx="3916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COMPUTER</a:t>
            </a:r>
            <a:r>
              <a:rPr spc="-145" dirty="0"/>
              <a:t> </a:t>
            </a:r>
            <a:r>
              <a:rPr spc="-1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63" y="696143"/>
            <a:ext cx="1066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333B1"/>
                </a:solidFill>
                <a:latin typeface="Wingdings"/>
                <a:cs typeface="Wingdings"/>
              </a:rPr>
              <a:t>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45" y="672026"/>
            <a:ext cx="249872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Computer </a:t>
            </a:r>
            <a:r>
              <a:rPr sz="1200" spc="-5" dirty="0">
                <a:latin typeface="Arial MT"/>
                <a:cs typeface="Arial MT"/>
              </a:rPr>
              <a:t>Vision, </a:t>
            </a:r>
            <a:r>
              <a:rPr sz="1200" dirty="0">
                <a:latin typeface="Arial MT"/>
                <a:cs typeface="Arial MT"/>
              </a:rPr>
              <a:t>often abbreviated </a:t>
            </a:r>
            <a:r>
              <a:rPr sz="1200" spc="5" dirty="0">
                <a:latin typeface="Arial MT"/>
                <a:cs typeface="Arial MT"/>
              </a:rPr>
              <a:t> as </a:t>
            </a:r>
            <a:r>
              <a:rPr sz="1200" spc="-40" dirty="0">
                <a:latin typeface="Arial MT"/>
                <a:cs typeface="Arial MT"/>
              </a:rPr>
              <a:t>CV, </a:t>
            </a:r>
            <a:r>
              <a:rPr sz="1200" dirty="0">
                <a:latin typeface="Arial MT"/>
                <a:cs typeface="Arial MT"/>
              </a:rPr>
              <a:t>is defined as a </a:t>
            </a:r>
            <a:r>
              <a:rPr sz="1200" spc="-5" dirty="0">
                <a:latin typeface="Arial MT"/>
                <a:cs typeface="Arial MT"/>
              </a:rPr>
              <a:t>field </a:t>
            </a:r>
            <a:r>
              <a:rPr sz="1200" dirty="0">
                <a:latin typeface="Arial MT"/>
                <a:cs typeface="Arial MT"/>
              </a:rPr>
              <a:t>of study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seeks to develop techniques 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computers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“see”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digital </a:t>
            </a:r>
            <a:r>
              <a:rPr sz="1200" dirty="0">
                <a:latin typeface="Arial MT"/>
                <a:cs typeface="Arial MT"/>
              </a:rPr>
              <a:t> images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photographs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videos.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3" y="1986387"/>
            <a:ext cx="1066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333B1"/>
                </a:solidFill>
                <a:latin typeface="Wingdings"/>
                <a:cs typeface="Wingdings"/>
              </a:rPr>
              <a:t>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745" y="1962257"/>
            <a:ext cx="249809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1460" algn="l"/>
                <a:tab pos="854710" algn="l"/>
                <a:tab pos="1549400" algn="l"/>
                <a:tab pos="1873885" algn="l"/>
              </a:tabLst>
            </a:pPr>
            <a:r>
              <a:rPr sz="1200" spc="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t	la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10" dirty="0">
                <a:latin typeface="Arial MT"/>
                <a:cs typeface="Arial MT"/>
              </a:rPr>
              <a:t>g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y	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ema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	</a:t>
            </a:r>
            <a:r>
              <a:rPr sz="1200" spc="10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n	unsolved  problem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2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both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2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limited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745" y="2326938"/>
            <a:ext cx="249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biological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vision 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because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complexity</a:t>
            </a:r>
            <a:r>
              <a:rPr sz="1200" dirty="0">
                <a:latin typeface="Arial MT"/>
                <a:cs typeface="Arial MT"/>
              </a:rPr>
              <a:t> 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vision</a:t>
            </a:r>
            <a:r>
              <a:rPr sz="1200" spc="1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perception</a:t>
            </a:r>
            <a:r>
              <a:rPr sz="1200" spc="1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dynamic</a:t>
            </a:r>
            <a:r>
              <a:rPr sz="1200" spc="1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45" y="2874142"/>
            <a:ext cx="1793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288415" algn="l"/>
              </a:tabLst>
            </a:pPr>
            <a:r>
              <a:rPr sz="1200" spc="10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ear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y	in</a:t>
            </a:r>
            <a:r>
              <a:rPr sz="1200" spc="5" dirty="0">
                <a:latin typeface="Arial MT"/>
                <a:cs typeface="Arial MT"/>
              </a:rPr>
              <a:t>f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ely	vary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10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g  </a:t>
            </a:r>
            <a:r>
              <a:rPr sz="1200" spc="-5" dirty="0">
                <a:latin typeface="Arial MT"/>
                <a:cs typeface="Arial MT"/>
              </a:rPr>
              <a:t>world.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602" y="910811"/>
            <a:ext cx="1676158" cy="21333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18422" y="2780051"/>
            <a:ext cx="2151380" cy="5791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 MT"/>
                <a:cs typeface="Arial MT"/>
              </a:rPr>
              <a:t>physical</a:t>
            </a:r>
            <a:endParaRPr sz="1200">
              <a:latin typeface="Arial MT"/>
              <a:cs typeface="Arial MT"/>
            </a:endParaRPr>
          </a:p>
          <a:p>
            <a:pPr marL="26035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4:</a:t>
            </a:r>
            <a:r>
              <a:rPr sz="1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COMPUTER</a:t>
            </a:r>
            <a:r>
              <a:rPr sz="120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VISION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6394"/>
            <a:ext cx="34861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u="heavy" spc="-5" dirty="0"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50" u="heavy" spc="-80" dirty="0"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heavy" spc="-5" dirty="0"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4.</a:t>
            </a:r>
            <a:r>
              <a:rPr sz="1050" u="heavy" spc="-50" dirty="0"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 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78" y="33026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Convolution</a:t>
            </a:r>
            <a:r>
              <a:rPr sz="2400" spc="-65" dirty="0"/>
              <a:t> </a:t>
            </a:r>
            <a:r>
              <a:rPr sz="2400" spc="-15" dirty="0"/>
              <a:t>Neural</a:t>
            </a:r>
            <a:r>
              <a:rPr sz="2400" spc="-45" dirty="0"/>
              <a:t> </a:t>
            </a:r>
            <a:r>
              <a:rPr sz="2400" spc="-15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099" y="764545"/>
            <a:ext cx="2186940" cy="263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marR="5715" indent="-175260" algn="just">
              <a:lnSpc>
                <a:spcPct val="102200"/>
              </a:lnSpc>
              <a:spcBef>
                <a:spcPts val="95"/>
              </a:spcBef>
              <a:buFont typeface="Wingdings"/>
              <a:buChar char=""/>
              <a:tabLst>
                <a:tab pos="187960" algn="l"/>
              </a:tabLst>
            </a:pPr>
            <a:r>
              <a:rPr sz="1000" spc="10" dirty="0">
                <a:latin typeface="Arial MT"/>
                <a:cs typeface="Arial MT"/>
              </a:rPr>
              <a:t>A</a:t>
            </a:r>
            <a:r>
              <a:rPr sz="1000" spc="1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convolutional</a:t>
            </a:r>
            <a:r>
              <a:rPr sz="1000" spc="19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neural</a:t>
            </a:r>
            <a:r>
              <a:rPr sz="1000" spc="19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network</a:t>
            </a:r>
            <a:r>
              <a:rPr sz="1000" spc="2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 </a:t>
            </a:r>
            <a:r>
              <a:rPr sz="1000" spc="5" dirty="0">
                <a:latin typeface="Arial MT"/>
                <a:cs typeface="Arial MT"/>
              </a:rPr>
              <a:t>feed-forward </a:t>
            </a:r>
            <a:r>
              <a:rPr sz="1000" dirty="0">
                <a:latin typeface="Arial MT"/>
                <a:cs typeface="Arial MT"/>
              </a:rPr>
              <a:t>neural </a:t>
            </a:r>
            <a:r>
              <a:rPr sz="1000" spc="5" dirty="0">
                <a:latin typeface="Arial MT"/>
                <a:cs typeface="Arial MT"/>
              </a:rPr>
              <a:t>network that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 generally </a:t>
            </a:r>
            <a:r>
              <a:rPr sz="1000" spc="5" dirty="0">
                <a:latin typeface="Arial MT"/>
                <a:cs typeface="Arial MT"/>
              </a:rPr>
              <a:t>used </a:t>
            </a:r>
            <a:r>
              <a:rPr sz="1000" spc="10" dirty="0">
                <a:latin typeface="Arial MT"/>
                <a:cs typeface="Arial MT"/>
              </a:rPr>
              <a:t>to </a:t>
            </a:r>
            <a:r>
              <a:rPr sz="1000" spc="5" dirty="0">
                <a:latin typeface="Arial MT"/>
                <a:cs typeface="Arial MT"/>
              </a:rPr>
              <a:t>analyze visual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images</a:t>
            </a:r>
            <a:r>
              <a:rPr sz="1000" spc="10" dirty="0">
                <a:latin typeface="Arial MT"/>
                <a:cs typeface="Arial MT"/>
              </a:rPr>
              <a:t> by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processing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with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grid-like </a:t>
            </a:r>
            <a:r>
              <a:rPr sz="1000" spc="-5" dirty="0">
                <a:latin typeface="Arial MT"/>
                <a:cs typeface="Arial MT"/>
              </a:rPr>
              <a:t>topology. </a:t>
            </a:r>
            <a:r>
              <a:rPr sz="1000" dirty="0">
                <a:latin typeface="Arial MT"/>
                <a:cs typeface="Arial MT"/>
              </a:rPr>
              <a:t>It’s </a:t>
            </a:r>
            <a:r>
              <a:rPr sz="1000" spc="5" dirty="0">
                <a:latin typeface="Arial MT"/>
                <a:cs typeface="Arial MT"/>
              </a:rPr>
              <a:t>also known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as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 </a:t>
            </a:r>
            <a:r>
              <a:rPr sz="1000" spc="5" dirty="0">
                <a:latin typeface="Arial MT"/>
                <a:cs typeface="Arial MT"/>
              </a:rPr>
              <a:t>Conv-Net.</a:t>
            </a:r>
            <a:r>
              <a:rPr sz="1000" spc="10" dirty="0">
                <a:latin typeface="Arial MT"/>
                <a:cs typeface="Arial MT"/>
              </a:rPr>
              <a:t> 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convolutional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neural </a:t>
            </a:r>
            <a:r>
              <a:rPr sz="1000" spc="5" dirty="0">
                <a:latin typeface="Arial MT"/>
                <a:cs typeface="Arial MT"/>
              </a:rPr>
              <a:t>network is used </a:t>
            </a:r>
            <a:r>
              <a:rPr sz="1000" spc="10" dirty="0">
                <a:latin typeface="Arial MT"/>
                <a:cs typeface="Arial MT"/>
              </a:rPr>
              <a:t>to </a:t>
            </a:r>
            <a:r>
              <a:rPr sz="1000" spc="5" dirty="0">
                <a:latin typeface="Arial MT"/>
                <a:cs typeface="Arial MT"/>
              </a:rPr>
              <a:t>detect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classify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objects 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image.</a:t>
            </a:r>
            <a:endParaRPr sz="1000">
              <a:latin typeface="Arial MT"/>
              <a:cs typeface="Arial MT"/>
            </a:endParaRPr>
          </a:p>
          <a:p>
            <a:pPr marL="187325" marR="5080" indent="-175260" algn="just">
              <a:lnSpc>
                <a:spcPct val="102200"/>
              </a:lnSpc>
              <a:spcBef>
                <a:spcPts val="945"/>
              </a:spcBef>
              <a:buFont typeface="Wingdings"/>
              <a:buChar char=""/>
              <a:tabLst>
                <a:tab pos="187960" algn="l"/>
                <a:tab pos="1793875" algn="l"/>
              </a:tabLst>
            </a:pPr>
            <a:r>
              <a:rPr sz="1000" spc="10" dirty="0">
                <a:latin typeface="Arial MT"/>
                <a:cs typeface="Arial MT"/>
              </a:rPr>
              <a:t>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</a:t>
            </a:r>
            <a:r>
              <a:rPr sz="1000" spc="10" dirty="0">
                <a:latin typeface="Arial MT"/>
                <a:cs typeface="Arial MT"/>
              </a:rPr>
              <a:t>nvo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10" dirty="0">
                <a:latin typeface="Arial MT"/>
                <a:cs typeface="Arial MT"/>
              </a:rPr>
              <a:t>ut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10" dirty="0">
                <a:latin typeface="Arial MT"/>
                <a:cs typeface="Arial MT"/>
              </a:rPr>
              <a:t>o</a:t>
            </a:r>
            <a:r>
              <a:rPr sz="100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al</a:t>
            </a:r>
            <a:r>
              <a:rPr sz="1000" dirty="0">
                <a:latin typeface="Arial MT"/>
                <a:cs typeface="Arial MT"/>
              </a:rPr>
              <a:t>	Ne</a:t>
            </a:r>
            <a:r>
              <a:rPr sz="1000" spc="10" dirty="0">
                <a:latin typeface="Arial MT"/>
                <a:cs typeface="Arial MT"/>
              </a:rPr>
              <a:t>u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5" dirty="0">
                <a:latin typeface="Arial MT"/>
                <a:cs typeface="Arial MT"/>
              </a:rPr>
              <a:t>al  Network (CNN)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is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 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Deep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Learning algorithm which </a:t>
            </a:r>
            <a:r>
              <a:rPr sz="1000" spc="10" dirty="0">
                <a:latin typeface="Arial MT"/>
                <a:cs typeface="Arial MT"/>
              </a:rPr>
              <a:t>can </a:t>
            </a:r>
            <a:r>
              <a:rPr sz="1000" spc="5" dirty="0">
                <a:latin typeface="Arial MT"/>
                <a:cs typeface="Arial MT"/>
              </a:rPr>
              <a:t>take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input</a:t>
            </a:r>
            <a:r>
              <a:rPr sz="1000" spc="5" dirty="0">
                <a:latin typeface="Arial MT"/>
                <a:cs typeface="Arial MT"/>
              </a:rPr>
              <a:t> image,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assign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importance (learnable </a:t>
            </a:r>
            <a:r>
              <a:rPr sz="1000" dirty="0">
                <a:latin typeface="Arial MT"/>
                <a:cs typeface="Arial MT"/>
              </a:rPr>
              <a:t>weights </a:t>
            </a:r>
            <a:r>
              <a:rPr sz="1000" spc="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biases) </a:t>
            </a:r>
            <a:r>
              <a:rPr sz="1000" spc="10" dirty="0">
                <a:latin typeface="Arial MT"/>
                <a:cs typeface="Arial MT"/>
              </a:rPr>
              <a:t>to </a:t>
            </a:r>
            <a:r>
              <a:rPr sz="1000" spc="5" dirty="0">
                <a:latin typeface="Arial MT"/>
                <a:cs typeface="Arial MT"/>
              </a:rPr>
              <a:t>various aspects/objects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image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and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be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able</a:t>
            </a:r>
            <a:r>
              <a:rPr sz="1000" spc="10" dirty="0">
                <a:latin typeface="Arial MT"/>
                <a:cs typeface="Arial MT"/>
              </a:rPr>
              <a:t> to 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differentiate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from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5954" y="755643"/>
            <a:ext cx="2133600" cy="2337435"/>
            <a:chOff x="2325954" y="755643"/>
            <a:chExt cx="2133600" cy="2337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5954" y="755643"/>
              <a:ext cx="2133358" cy="23367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25954" y="756011"/>
              <a:ext cx="2133600" cy="2336800"/>
            </a:xfrm>
            <a:custGeom>
              <a:avLst/>
              <a:gdLst/>
              <a:ahLst/>
              <a:cxnLst/>
              <a:rect l="l" t="t" r="r" b="b"/>
              <a:pathLst>
                <a:path w="2133600" h="2336800">
                  <a:moveTo>
                    <a:pt x="0" y="0"/>
                  </a:moveTo>
                  <a:lnTo>
                    <a:pt x="2133371" y="0"/>
                  </a:lnTo>
                  <a:lnTo>
                    <a:pt x="2133371" y="2336749"/>
                  </a:lnTo>
                  <a:lnTo>
                    <a:pt x="0" y="233674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5.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61" y="695775"/>
            <a:ext cx="2400935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6985" indent="-39370" algn="just">
              <a:lnSpc>
                <a:spcPct val="101800"/>
              </a:lnSpc>
              <a:spcBef>
                <a:spcPts val="100"/>
              </a:spcBef>
            </a:pPr>
            <a:r>
              <a:rPr sz="1350" spc="-97" baseline="3086" dirty="0">
                <a:latin typeface="Wingdings"/>
                <a:cs typeface="Wingdings"/>
              </a:rPr>
              <a:t></a:t>
            </a:r>
            <a:r>
              <a:rPr sz="900" b="1" spc="-65" dirty="0">
                <a:latin typeface="Times New Roman"/>
                <a:cs typeface="Times New Roman"/>
              </a:rPr>
              <a:t>Input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10" dirty="0">
                <a:latin typeface="Times New Roman"/>
                <a:cs typeface="Times New Roman"/>
              </a:rPr>
              <a:t>Layer: </a:t>
            </a:r>
            <a:r>
              <a:rPr sz="900" spc="5" dirty="0">
                <a:latin typeface="Times New Roman"/>
                <a:cs typeface="Times New Roman"/>
              </a:rPr>
              <a:t>This layer holds the </a:t>
            </a:r>
            <a:r>
              <a:rPr sz="900" spc="10" dirty="0">
                <a:latin typeface="Times New Roman"/>
                <a:cs typeface="Times New Roman"/>
              </a:rPr>
              <a:t>raw </a:t>
            </a:r>
            <a:r>
              <a:rPr sz="900" spc="5" dirty="0">
                <a:latin typeface="Times New Roman"/>
                <a:cs typeface="Times New Roman"/>
              </a:rPr>
              <a:t>input </a:t>
            </a:r>
            <a:r>
              <a:rPr sz="900" spc="10" dirty="0">
                <a:latin typeface="Times New Roman"/>
                <a:cs typeface="Times New Roman"/>
              </a:rPr>
              <a:t>of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image</a:t>
            </a:r>
            <a:endParaRPr sz="900">
              <a:latin typeface="Times New Roman"/>
              <a:cs typeface="Times New Roman"/>
            </a:endParaRPr>
          </a:p>
          <a:p>
            <a:pPr marL="51435" marR="5080" indent="-39370" algn="just">
              <a:lnSpc>
                <a:spcPct val="101800"/>
              </a:lnSpc>
            </a:pPr>
            <a:r>
              <a:rPr sz="1350" spc="-37" baseline="3086" dirty="0">
                <a:latin typeface="Wingdings"/>
                <a:cs typeface="Wingdings"/>
              </a:rPr>
              <a:t></a:t>
            </a:r>
            <a:r>
              <a:rPr sz="900" b="1" spc="-25" dirty="0">
                <a:latin typeface="Times New Roman"/>
                <a:cs typeface="Times New Roman"/>
              </a:rPr>
              <a:t>Convolution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imes New Roman"/>
                <a:cs typeface="Times New Roman"/>
              </a:rPr>
              <a:t>Layer: </a:t>
            </a:r>
            <a:r>
              <a:rPr sz="900" spc="5" dirty="0">
                <a:latin typeface="Times New Roman"/>
                <a:cs typeface="Times New Roman"/>
              </a:rPr>
              <a:t>This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layer</a:t>
            </a:r>
            <a:r>
              <a:rPr sz="900" spc="10" dirty="0">
                <a:latin typeface="Times New Roman"/>
                <a:cs typeface="Times New Roman"/>
              </a:rPr>
              <a:t> computes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the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output</a:t>
            </a:r>
            <a:r>
              <a:rPr sz="900" spc="10" dirty="0">
                <a:latin typeface="Times New Roman"/>
                <a:cs typeface="Times New Roman"/>
              </a:rPr>
              <a:t> volume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by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computing </a:t>
            </a:r>
            <a:r>
              <a:rPr sz="900" spc="10" dirty="0">
                <a:latin typeface="Times New Roman"/>
                <a:cs typeface="Times New Roman"/>
              </a:rPr>
              <a:t> dot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product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between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 filters</a:t>
            </a:r>
            <a:r>
              <a:rPr sz="900" spc="5" dirty="0">
                <a:latin typeface="Times New Roman"/>
                <a:cs typeface="Times New Roman"/>
              </a:rPr>
              <a:t> 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image patch.</a:t>
            </a:r>
            <a:endParaRPr sz="900">
              <a:latin typeface="Times New Roman"/>
              <a:cs typeface="Times New Roman"/>
            </a:endParaRPr>
          </a:p>
          <a:p>
            <a:pPr marL="51435" marR="5715" indent="-39370" algn="just">
              <a:lnSpc>
                <a:spcPct val="101800"/>
              </a:lnSpc>
            </a:pPr>
            <a:r>
              <a:rPr sz="1350" spc="-44" baseline="3086" dirty="0">
                <a:latin typeface="Wingdings"/>
                <a:cs typeface="Wingdings"/>
              </a:rPr>
              <a:t></a:t>
            </a:r>
            <a:r>
              <a:rPr sz="900" b="1" spc="-30" dirty="0">
                <a:latin typeface="Times New Roman"/>
                <a:cs typeface="Times New Roman"/>
              </a:rPr>
              <a:t>Activation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imes New Roman"/>
                <a:cs typeface="Times New Roman"/>
              </a:rPr>
              <a:t>Function</a:t>
            </a:r>
            <a:r>
              <a:rPr sz="900" b="1" spc="10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imes New Roman"/>
                <a:cs typeface="Times New Roman"/>
              </a:rPr>
              <a:t>Layer: </a:t>
            </a:r>
            <a:r>
              <a:rPr sz="900" spc="5" dirty="0">
                <a:latin typeface="Times New Roman"/>
                <a:cs typeface="Times New Roman"/>
              </a:rPr>
              <a:t>This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layer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will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apply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element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wise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activation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function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5" dirty="0">
                <a:latin typeface="Times New Roman"/>
                <a:cs typeface="Times New Roman"/>
              </a:rPr>
              <a:t> the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output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5" dirty="0">
                <a:latin typeface="Times New Roman"/>
                <a:cs typeface="Times New Roman"/>
              </a:rPr>
              <a:t> convolution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layer.</a:t>
            </a:r>
            <a:endParaRPr sz="900">
              <a:latin typeface="Times New Roman"/>
              <a:cs typeface="Times New Roman"/>
            </a:endParaRPr>
          </a:p>
          <a:p>
            <a:pPr marL="51435" marR="6985" indent="-39370" algn="just">
              <a:lnSpc>
                <a:spcPct val="101899"/>
              </a:lnSpc>
              <a:spcBef>
                <a:spcPts val="110"/>
              </a:spcBef>
            </a:pPr>
            <a:r>
              <a:rPr sz="1350" spc="-112" baseline="3086" dirty="0">
                <a:solidFill>
                  <a:srgbClr val="3F3F3F"/>
                </a:solidFill>
                <a:latin typeface="Wingdings"/>
                <a:cs typeface="Wingdings"/>
              </a:rPr>
              <a:t></a:t>
            </a:r>
            <a:r>
              <a:rPr sz="900" b="1" spc="-75" dirty="0">
                <a:solidFill>
                  <a:srgbClr val="3F3F3F"/>
                </a:solidFill>
                <a:latin typeface="Times New Roman"/>
                <a:cs typeface="Times New Roman"/>
              </a:rPr>
              <a:t>Pool</a:t>
            </a:r>
            <a:r>
              <a:rPr sz="900" b="1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9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Layer: </a:t>
            </a:r>
            <a:r>
              <a:rPr sz="900" spc="5" dirty="0">
                <a:solidFill>
                  <a:srgbClr val="3F3F3F"/>
                </a:solidFill>
                <a:latin typeface="Times New Roman"/>
                <a:cs typeface="Times New Roman"/>
              </a:rPr>
              <a:t>. </a:t>
            </a:r>
            <a:r>
              <a:rPr sz="900" spc="5" dirty="0">
                <a:latin typeface="Times New Roman"/>
                <a:cs typeface="Times New Roman"/>
              </a:rPr>
              <a:t>This layer  </a:t>
            </a:r>
            <a:r>
              <a:rPr sz="900" dirty="0">
                <a:latin typeface="Times New Roman"/>
                <a:cs typeface="Times New Roman"/>
              </a:rPr>
              <a:t>is </a:t>
            </a:r>
            <a:r>
              <a:rPr sz="900" spc="5" dirty="0">
                <a:latin typeface="Times New Roman"/>
                <a:cs typeface="Times New Roman"/>
              </a:rPr>
              <a:t>periodically inserted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 </a:t>
            </a:r>
            <a:r>
              <a:rPr sz="900" spc="5" dirty="0">
                <a:latin typeface="Times New Roman"/>
                <a:cs typeface="Times New Roman"/>
              </a:rPr>
              <a:t>the cov-nets </a:t>
            </a:r>
            <a:r>
              <a:rPr sz="900" spc="10" dirty="0">
                <a:latin typeface="Times New Roman"/>
                <a:cs typeface="Times New Roman"/>
              </a:rPr>
              <a:t>and </a:t>
            </a:r>
            <a:r>
              <a:rPr sz="900" dirty="0">
                <a:latin typeface="Times New Roman"/>
                <a:cs typeface="Times New Roman"/>
              </a:rPr>
              <a:t>its </a:t>
            </a:r>
            <a:r>
              <a:rPr sz="900" spc="5" dirty="0">
                <a:latin typeface="Times New Roman"/>
                <a:cs typeface="Times New Roman"/>
              </a:rPr>
              <a:t>main function </a:t>
            </a:r>
            <a:r>
              <a:rPr sz="900" dirty="0">
                <a:latin typeface="Times New Roman"/>
                <a:cs typeface="Times New Roman"/>
              </a:rPr>
              <a:t>is to </a:t>
            </a:r>
            <a:r>
              <a:rPr sz="900" spc="5" dirty="0">
                <a:latin typeface="Times New Roman"/>
                <a:cs typeface="Times New Roman"/>
              </a:rPr>
              <a:t>reduce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the size </a:t>
            </a:r>
            <a:r>
              <a:rPr sz="900" spc="10" dirty="0">
                <a:latin typeface="Times New Roman"/>
                <a:cs typeface="Times New Roman"/>
              </a:rPr>
              <a:t>of volume </a:t>
            </a:r>
            <a:r>
              <a:rPr sz="900" spc="5" dirty="0">
                <a:latin typeface="Times New Roman"/>
                <a:cs typeface="Times New Roman"/>
              </a:rPr>
              <a:t>which </a:t>
            </a:r>
            <a:r>
              <a:rPr sz="900" spc="10" dirty="0">
                <a:latin typeface="Times New Roman"/>
                <a:cs typeface="Times New Roman"/>
              </a:rPr>
              <a:t>makes </a:t>
            </a:r>
            <a:r>
              <a:rPr sz="900" spc="5" dirty="0">
                <a:latin typeface="Times New Roman"/>
                <a:cs typeface="Times New Roman"/>
              </a:rPr>
              <a:t>the computation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fast</a:t>
            </a:r>
            <a:r>
              <a:rPr sz="900" spc="10" dirty="0">
                <a:latin typeface="Times New Roman"/>
                <a:cs typeface="Times New Roman"/>
              </a:rPr>
              <a:t> reduces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memory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also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prevents</a:t>
            </a:r>
            <a:r>
              <a:rPr sz="900" spc="10" dirty="0">
                <a:latin typeface="Times New Roman"/>
                <a:cs typeface="Times New Roman"/>
              </a:rPr>
              <a:t> from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over-fitting</a:t>
            </a:r>
            <a:endParaRPr sz="900">
              <a:latin typeface="Times New Roman"/>
              <a:cs typeface="Times New Roman"/>
            </a:endParaRPr>
          </a:p>
          <a:p>
            <a:pPr marL="51435" marR="6350" indent="-39370" algn="just">
              <a:lnSpc>
                <a:spcPct val="101800"/>
              </a:lnSpc>
              <a:spcBef>
                <a:spcPts val="120"/>
              </a:spcBef>
            </a:pPr>
            <a:r>
              <a:rPr sz="1350" spc="-30" baseline="3086" dirty="0">
                <a:latin typeface="Wingdings"/>
                <a:cs typeface="Wingdings"/>
              </a:rPr>
              <a:t></a:t>
            </a:r>
            <a:r>
              <a:rPr sz="900" b="1" spc="-20" dirty="0">
                <a:latin typeface="Times New Roman"/>
                <a:cs typeface="Times New Roman"/>
              </a:rPr>
              <a:t>Fully-Connected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10" dirty="0">
                <a:latin typeface="Times New Roman"/>
                <a:cs typeface="Times New Roman"/>
              </a:rPr>
              <a:t>Layer: </a:t>
            </a:r>
            <a:r>
              <a:rPr sz="900" spc="10" dirty="0">
                <a:latin typeface="Times New Roman"/>
                <a:cs typeface="Times New Roman"/>
              </a:rPr>
              <a:t>This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layer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regular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neural </a:t>
            </a:r>
            <a:r>
              <a:rPr sz="900" spc="10" dirty="0">
                <a:latin typeface="Times New Roman"/>
                <a:cs typeface="Times New Roman"/>
              </a:rPr>
              <a:t>network </a:t>
            </a:r>
            <a:r>
              <a:rPr sz="900" spc="5" dirty="0">
                <a:latin typeface="Times New Roman"/>
                <a:cs typeface="Times New Roman"/>
              </a:rPr>
              <a:t>layer which takes </a:t>
            </a:r>
            <a:r>
              <a:rPr sz="900" spc="10" dirty="0">
                <a:latin typeface="Times New Roman"/>
                <a:cs typeface="Times New Roman"/>
              </a:rPr>
              <a:t>input from </a:t>
            </a:r>
            <a:r>
              <a:rPr sz="900" spc="5" dirty="0">
                <a:latin typeface="Times New Roman"/>
                <a:cs typeface="Times New Roman"/>
              </a:rPr>
              <a:t>the 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previous layer </a:t>
            </a:r>
            <a:r>
              <a:rPr sz="900" spc="10" dirty="0">
                <a:latin typeface="Times New Roman"/>
                <a:cs typeface="Times New Roman"/>
              </a:rPr>
              <a:t>and computes </a:t>
            </a:r>
            <a:r>
              <a:rPr sz="900" spc="5" dirty="0">
                <a:latin typeface="Times New Roman"/>
                <a:cs typeface="Times New Roman"/>
              </a:rPr>
              <a:t>the </a:t>
            </a:r>
            <a:r>
              <a:rPr sz="900" dirty="0">
                <a:latin typeface="Times New Roman"/>
                <a:cs typeface="Times New Roman"/>
              </a:rPr>
              <a:t>class </a:t>
            </a:r>
            <a:r>
              <a:rPr sz="900" spc="5" dirty="0">
                <a:latin typeface="Times New Roman"/>
                <a:cs typeface="Times New Roman"/>
              </a:rPr>
              <a:t>scores </a:t>
            </a:r>
            <a:r>
              <a:rPr sz="900" spc="10" dirty="0">
                <a:latin typeface="Times New Roman"/>
                <a:cs typeface="Times New Roman"/>
              </a:rPr>
              <a:t>and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outputs the </a:t>
            </a:r>
            <a:r>
              <a:rPr sz="900" spc="10" dirty="0">
                <a:latin typeface="Times New Roman"/>
                <a:cs typeface="Times New Roman"/>
              </a:rPr>
              <a:t>1-D </a:t>
            </a:r>
            <a:r>
              <a:rPr sz="900" spc="5" dirty="0">
                <a:latin typeface="Times New Roman"/>
                <a:cs typeface="Times New Roman"/>
              </a:rPr>
              <a:t>array </a:t>
            </a:r>
            <a:r>
              <a:rPr sz="900" spc="10" dirty="0">
                <a:latin typeface="Times New Roman"/>
                <a:cs typeface="Times New Roman"/>
              </a:rPr>
              <a:t>of </a:t>
            </a:r>
            <a:r>
              <a:rPr sz="900" spc="5" dirty="0">
                <a:latin typeface="Times New Roman"/>
                <a:cs typeface="Times New Roman"/>
              </a:rPr>
              <a:t>size equal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5" dirty="0">
                <a:latin typeface="Times New Roman"/>
                <a:cs typeface="Times New Roman"/>
              </a:rPr>
              <a:t>the </a:t>
            </a:r>
            <a:r>
              <a:rPr sz="900" spc="10" dirty="0">
                <a:latin typeface="Times New Roman"/>
                <a:cs typeface="Times New Roman"/>
              </a:rPr>
              <a:t>number 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classes.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479" y="968038"/>
            <a:ext cx="1924926" cy="1609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0456" y="2724384"/>
            <a:ext cx="104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 6: Fully 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connected</a:t>
            </a:r>
            <a:r>
              <a:rPr sz="12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38100" y="6394"/>
            <a:ext cx="43738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b="0" u="heavy" spc="-7" baseline="42328" dirty="0">
                <a:solidFill>
                  <a:srgbClr val="000000"/>
                </a:solidFill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575" b="0" u="heavy" spc="30" baseline="42328" dirty="0">
                <a:solidFill>
                  <a:srgbClr val="000000"/>
                </a:solidFill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b="0" u="heavy" spc="-7" baseline="42328" dirty="0">
                <a:solidFill>
                  <a:srgbClr val="000000"/>
                </a:solidFill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6.</a:t>
            </a:r>
            <a:r>
              <a:rPr sz="1575" b="0" u="heavy" spc="765" baseline="42328" dirty="0">
                <a:solidFill>
                  <a:srgbClr val="000000"/>
                </a:solidFill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 </a:t>
            </a:r>
            <a:r>
              <a:rPr sz="1575" b="0" spc="765" baseline="42328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50" spc="-15" dirty="0"/>
              <a:t>Layers</a:t>
            </a:r>
            <a:r>
              <a:rPr sz="1850" spc="-30" dirty="0"/>
              <a:t> </a:t>
            </a:r>
            <a:r>
              <a:rPr sz="1850" spc="-10" dirty="0"/>
              <a:t>in</a:t>
            </a:r>
            <a:r>
              <a:rPr sz="1850" spc="-30" dirty="0"/>
              <a:t> </a:t>
            </a:r>
            <a:r>
              <a:rPr sz="1850" spc="-15" dirty="0"/>
              <a:t>Convolution</a:t>
            </a:r>
            <a:r>
              <a:rPr sz="1850" spc="-30" dirty="0"/>
              <a:t> </a:t>
            </a:r>
            <a:r>
              <a:rPr sz="1850" spc="-20" dirty="0"/>
              <a:t>Neural</a:t>
            </a:r>
            <a:r>
              <a:rPr sz="1850" spc="-30" dirty="0"/>
              <a:t> </a:t>
            </a:r>
            <a:r>
              <a:rPr sz="1850" spc="-20" dirty="0"/>
              <a:t>Network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63264"/>
            <a:ext cx="3846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T</a:t>
            </a:r>
            <a:r>
              <a:rPr sz="2800" spc="-30" dirty="0"/>
              <a:t>E</a:t>
            </a:r>
            <a:r>
              <a:rPr sz="2800" spc="-15" dirty="0"/>
              <a:t>N</a:t>
            </a:r>
            <a:r>
              <a:rPr sz="2800" spc="-20" dirty="0"/>
              <a:t>SO</a:t>
            </a:r>
            <a:r>
              <a:rPr sz="2800" spc="-25" dirty="0"/>
              <a:t>R</a:t>
            </a:r>
            <a:r>
              <a:rPr sz="2800" spc="-20" dirty="0"/>
              <a:t>FL</a:t>
            </a:r>
            <a:r>
              <a:rPr sz="2800" spc="-30" dirty="0"/>
              <a:t>O</a:t>
            </a:r>
            <a:r>
              <a:rPr sz="2800" dirty="0"/>
              <a:t>W</a:t>
            </a:r>
            <a:r>
              <a:rPr sz="2800" spc="-80" dirty="0"/>
              <a:t> </a:t>
            </a:r>
            <a:r>
              <a:rPr sz="2800" spc="-20" dirty="0"/>
              <a:t>K</a:t>
            </a:r>
            <a:r>
              <a:rPr sz="2800" spc="-30" dirty="0"/>
              <a:t>E</a:t>
            </a:r>
            <a:r>
              <a:rPr sz="2800" spc="-25" dirty="0"/>
              <a:t>R</a:t>
            </a:r>
            <a:r>
              <a:rPr sz="2800" spc="-15" dirty="0"/>
              <a:t>A</a:t>
            </a:r>
            <a:r>
              <a:rPr sz="2800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684726"/>
            <a:ext cx="1761845" cy="23220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5" y="684625"/>
            <a:ext cx="2699385" cy="229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200" b="1" spc="-10" dirty="0">
                <a:latin typeface="Arial"/>
                <a:cs typeface="Arial"/>
              </a:rPr>
              <a:t>TensorFlow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Python library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numerical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computing</a:t>
            </a:r>
            <a:r>
              <a:rPr sz="1200" dirty="0">
                <a:latin typeface="Arial MT"/>
                <a:cs typeface="Arial MT"/>
              </a:rPr>
              <a:t> created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released</a:t>
            </a:r>
            <a:r>
              <a:rPr sz="1200" dirty="0">
                <a:latin typeface="Arial MT"/>
                <a:cs typeface="Arial MT"/>
              </a:rPr>
              <a:t> by Google.</a:t>
            </a:r>
            <a:endParaRPr sz="1200">
              <a:latin typeface="Arial MT"/>
              <a:cs typeface="Arial MT"/>
            </a:endParaRPr>
          </a:p>
          <a:p>
            <a:pPr marL="298450" marR="6985" indent="-286385" algn="just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299085" algn="l"/>
              </a:tabLst>
            </a:pPr>
            <a:r>
              <a:rPr sz="1200" b="1" spc="-10" dirty="0">
                <a:latin typeface="Arial"/>
                <a:cs typeface="Arial"/>
              </a:rPr>
              <a:t>Tensor-Flow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3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 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Deep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directly</a:t>
            </a:r>
            <a:r>
              <a:rPr sz="1200" dirty="0">
                <a:latin typeface="Arial MT"/>
                <a:cs typeface="Arial MT"/>
              </a:rPr>
              <a:t> 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spc="3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wrapper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libraries</a:t>
            </a:r>
            <a:r>
              <a:rPr sz="1200" dirty="0">
                <a:latin typeface="Arial MT"/>
                <a:cs typeface="Arial MT"/>
              </a:rPr>
              <a:t> 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simplify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built</a:t>
            </a:r>
            <a:r>
              <a:rPr sz="1200" dirty="0">
                <a:latin typeface="Arial MT"/>
                <a:cs typeface="Arial MT"/>
              </a:rPr>
              <a:t> on top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Tensor-Flow.</a:t>
            </a:r>
            <a:endParaRPr sz="1200">
              <a:latin typeface="Arial MT"/>
              <a:cs typeface="Arial MT"/>
            </a:endParaRPr>
          </a:p>
          <a:p>
            <a:pPr marL="265430" marR="95250" lvl="1" indent="-170180" algn="just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265430" algn="l"/>
              </a:tabLst>
            </a:pPr>
            <a:r>
              <a:rPr sz="1200" spc="-5" dirty="0">
                <a:latin typeface="Arial MT"/>
                <a:cs typeface="Arial MT"/>
              </a:rPr>
              <a:t>Keras is </a:t>
            </a:r>
            <a:r>
              <a:rPr sz="1200" dirty="0">
                <a:latin typeface="Arial MT"/>
                <a:cs typeface="Arial MT"/>
              </a:rPr>
              <a:t>an open-source software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library</a:t>
            </a:r>
            <a:r>
              <a:rPr sz="1200" dirty="0">
                <a:latin typeface="Arial MT"/>
                <a:cs typeface="Arial MT"/>
              </a:rPr>
              <a:t> 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provides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Python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interface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artificial</a:t>
            </a:r>
            <a:r>
              <a:rPr sz="1200" dirty="0">
                <a:latin typeface="Arial MT"/>
                <a:cs typeface="Arial MT"/>
              </a:rPr>
              <a:t> neural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networks.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9" y="2940018"/>
            <a:ext cx="14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415" y="2950457"/>
            <a:ext cx="2306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Keras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interface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745" y="3131902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TensorFlow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library.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225" y="3191655"/>
            <a:ext cx="2484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7:</a:t>
            </a:r>
            <a:r>
              <a:rPr sz="12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NS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R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L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W</a:t>
            </a:r>
            <a:r>
              <a:rPr sz="1200" b="1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D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K</a:t>
            </a:r>
            <a:r>
              <a:rPr sz="12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RA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6394"/>
            <a:ext cx="37211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u="heavy" spc="-5" dirty="0"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50" u="heavy" spc="20" dirty="0">
                <a:uFill>
                  <a:solidFill>
                    <a:srgbClr val="E6661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heavy" spc="-5" dirty="0"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7.</a:t>
            </a:r>
            <a:r>
              <a:rPr sz="1050" u="heavy" spc="35" dirty="0">
                <a:uFill>
                  <a:solidFill>
                    <a:srgbClr val="E66617"/>
                  </a:solidFill>
                </a:uFill>
                <a:latin typeface="Trebuchet MS"/>
                <a:cs typeface="Trebuchet MS"/>
              </a:rPr>
              <a:t> 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7" y="111867"/>
            <a:ext cx="38595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NU</a:t>
            </a:r>
            <a:r>
              <a:rPr sz="2800" spc="-15" dirty="0"/>
              <a:t>M</a:t>
            </a:r>
            <a:r>
              <a:rPr sz="2800" spc="-20" dirty="0"/>
              <a:t>P</a:t>
            </a:r>
            <a:r>
              <a:rPr sz="2800" dirty="0"/>
              <a:t>Y</a:t>
            </a:r>
            <a:r>
              <a:rPr sz="2800" spc="-295" dirty="0"/>
              <a:t> </a:t>
            </a:r>
            <a:r>
              <a:rPr sz="2800" spc="-25" dirty="0"/>
              <a:t>AN</a:t>
            </a:r>
            <a:r>
              <a:rPr sz="2800" dirty="0"/>
              <a:t>D</a:t>
            </a:r>
            <a:r>
              <a:rPr sz="2800" spc="-85" dirty="0"/>
              <a:t> </a:t>
            </a:r>
            <a:r>
              <a:rPr sz="2800" spc="-30" dirty="0"/>
              <a:t>T</a:t>
            </a:r>
            <a:r>
              <a:rPr sz="2800" spc="-20" dirty="0"/>
              <a:t>K</a:t>
            </a:r>
            <a:r>
              <a:rPr sz="2800" spc="-10" dirty="0"/>
              <a:t>I</a:t>
            </a:r>
            <a:r>
              <a:rPr sz="2800" spc="-25" dirty="0"/>
              <a:t>N</a:t>
            </a:r>
            <a:r>
              <a:rPr sz="2800" spc="-20" dirty="0"/>
              <a:t>T</a:t>
            </a:r>
            <a:r>
              <a:rPr sz="2800" spc="-30" dirty="0"/>
              <a:t>E</a:t>
            </a:r>
            <a:r>
              <a:rPr sz="2800" dirty="0"/>
              <a:t>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2539" y="626306"/>
            <a:ext cx="2407285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715" indent="-17145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NumPy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general-purpose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array-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processing package. It provides a high-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multidimensional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array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working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arrays.</a:t>
            </a:r>
            <a:endParaRPr sz="1100">
              <a:latin typeface="Times New Roman"/>
              <a:cs typeface="Times New Roman"/>
            </a:endParaRPr>
          </a:p>
          <a:p>
            <a:pPr marL="183515" marR="5715" indent="-171450" algn="just">
              <a:lnSpc>
                <a:spcPts val="1320"/>
              </a:lnSpc>
              <a:spcBef>
                <a:spcPts val="30"/>
              </a:spcBef>
              <a:buFont typeface="Wingdings"/>
              <a:buChar char=""/>
              <a:tabLst>
                <a:tab pos="18415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NumPy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fundamental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package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scientific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Python.</a:t>
            </a:r>
            <a:endParaRPr sz="1100">
              <a:latin typeface="Times New Roman"/>
              <a:cs typeface="Times New Roman"/>
            </a:endParaRPr>
          </a:p>
          <a:p>
            <a:pPr marL="183515" marR="5080" indent="-171450" algn="just">
              <a:lnSpc>
                <a:spcPts val="1320"/>
              </a:lnSpc>
              <a:buFont typeface="Wingdings"/>
              <a:buChar char=""/>
              <a:tabLst>
                <a:tab pos="18415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Tkinter </a:t>
            </a:r>
            <a:r>
              <a:rPr sz="1100" dirty="0">
                <a:latin typeface="Times New Roman"/>
                <a:cs typeface="Times New Roman"/>
              </a:rPr>
              <a:t>is the standard </a:t>
            </a:r>
            <a:r>
              <a:rPr sz="1100" spc="-5" dirty="0">
                <a:latin typeface="Times New Roman"/>
                <a:cs typeface="Times New Roman"/>
              </a:rPr>
              <a:t>GUI </a:t>
            </a:r>
            <a:r>
              <a:rPr sz="1100" dirty="0">
                <a:latin typeface="Times New Roman"/>
                <a:cs typeface="Times New Roman"/>
              </a:rPr>
              <a:t>library for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Python.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Python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combined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endParaRPr sz="1100">
              <a:latin typeface="Times New Roman"/>
              <a:cs typeface="Times New Roman"/>
            </a:endParaRPr>
          </a:p>
          <a:p>
            <a:pPr marL="183515" marR="6350" algn="just">
              <a:lnSpc>
                <a:spcPts val="1320"/>
              </a:lnSpc>
            </a:pPr>
            <a:r>
              <a:rPr sz="1100" dirty="0">
                <a:latin typeface="Times New Roman"/>
                <a:cs typeface="Times New Roman"/>
              </a:rPr>
              <a:t>Tkinter provides a fast and easy </a:t>
            </a:r>
            <a:r>
              <a:rPr sz="1100" spc="-5" dirty="0">
                <a:latin typeface="Times New Roman"/>
                <a:cs typeface="Times New Roman"/>
              </a:rPr>
              <a:t>way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</a:t>
            </a:r>
            <a:r>
              <a:rPr sz="1100" spc="-5" dirty="0">
                <a:latin typeface="Times New Roman"/>
                <a:cs typeface="Times New Roman"/>
              </a:rPr>
              <a:t> GUI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  <a:p>
            <a:pPr marL="183515" indent="-171450" algn="just">
              <a:lnSpc>
                <a:spcPts val="1265"/>
              </a:lnSpc>
              <a:buFont typeface="Wingdings"/>
              <a:buChar char=""/>
              <a:tabLst>
                <a:tab pos="18415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Tkinter</a:t>
            </a:r>
            <a:r>
              <a:rPr sz="1100" b="1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powerful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object-</a:t>
            </a:r>
            <a:endParaRPr sz="1100">
              <a:latin typeface="Times New Roman"/>
              <a:cs typeface="Times New Roman"/>
            </a:endParaRPr>
          </a:p>
          <a:p>
            <a:pPr marL="183515" marR="6985" algn="just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oriented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5" dirty="0">
                <a:latin typeface="Times New Roman"/>
                <a:cs typeface="Times New Roman"/>
              </a:rPr>
              <a:t> to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GUI </a:t>
            </a:r>
            <a:r>
              <a:rPr sz="1100" dirty="0">
                <a:latin typeface="Times New Roman"/>
                <a:cs typeface="Times New Roman"/>
              </a:rPr>
              <a:t> toolkit.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7203" y="512997"/>
            <a:ext cx="1824355" cy="1143635"/>
            <a:chOff x="2617203" y="512997"/>
            <a:chExt cx="1824355" cy="1143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7203" y="512997"/>
              <a:ext cx="1823758" cy="1142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17203" y="513365"/>
              <a:ext cx="1824355" cy="1143000"/>
            </a:xfrm>
            <a:custGeom>
              <a:avLst/>
              <a:gdLst/>
              <a:ahLst/>
              <a:cxnLst/>
              <a:rect l="l" t="t" r="r" b="b"/>
              <a:pathLst>
                <a:path w="1824354" h="1143000">
                  <a:moveTo>
                    <a:pt x="0" y="0"/>
                  </a:moveTo>
                  <a:lnTo>
                    <a:pt x="1823758" y="0"/>
                  </a:lnTo>
                  <a:lnTo>
                    <a:pt x="1823758" y="1142644"/>
                  </a:lnTo>
                  <a:lnTo>
                    <a:pt x="0" y="114264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91002" y="2034723"/>
            <a:ext cx="1771650" cy="1362710"/>
            <a:chOff x="2691002" y="2034723"/>
            <a:chExt cx="1771650" cy="13627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002" y="2034723"/>
              <a:ext cx="1771205" cy="1361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91002" y="2035092"/>
              <a:ext cx="1771650" cy="1362075"/>
            </a:xfrm>
            <a:custGeom>
              <a:avLst/>
              <a:gdLst/>
              <a:ahLst/>
              <a:cxnLst/>
              <a:rect l="l" t="t" r="r" b="b"/>
              <a:pathLst>
                <a:path w="1771650" h="1362075">
                  <a:moveTo>
                    <a:pt x="0" y="0"/>
                  </a:moveTo>
                  <a:lnTo>
                    <a:pt x="1771192" y="0"/>
                  </a:lnTo>
                  <a:lnTo>
                    <a:pt x="1771192" y="1361871"/>
                  </a:lnTo>
                  <a:lnTo>
                    <a:pt x="0" y="13618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9903" y="3215785"/>
            <a:ext cx="1139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8:</a:t>
            </a:r>
            <a:r>
              <a:rPr sz="12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TKINTER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7263" y="1740134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Fig</a:t>
            </a:r>
            <a:r>
              <a:rPr sz="12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F2F9F"/>
                </a:solidFill>
                <a:latin typeface="Times New Roman"/>
                <a:cs typeface="Times New Roman"/>
              </a:rPr>
              <a:t>6:</a:t>
            </a:r>
            <a:r>
              <a:rPr sz="12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NUMPY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"/>
            <a:ext cx="346710" cy="200025"/>
          </a:xfrm>
          <a:custGeom>
            <a:avLst/>
            <a:gdLst/>
            <a:ahLst/>
            <a:cxnLst/>
            <a:rect l="l" t="t" r="r" b="b"/>
            <a:pathLst>
              <a:path w="346710" h="200025">
                <a:moveTo>
                  <a:pt x="161645" y="199440"/>
                </a:moveTo>
                <a:lnTo>
                  <a:pt x="0" y="199440"/>
                </a:lnTo>
              </a:path>
              <a:path w="346710" h="200025">
                <a:moveTo>
                  <a:pt x="346684" y="0"/>
                </a:moveTo>
                <a:lnTo>
                  <a:pt x="346684" y="199440"/>
                </a:lnTo>
                <a:lnTo>
                  <a:pt x="161645" y="199440"/>
                </a:lnTo>
              </a:path>
            </a:pathLst>
          </a:custGeom>
          <a:ln w="19079">
            <a:solidFill>
              <a:srgbClr val="E6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58" y="6394"/>
            <a:ext cx="1441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rebuchet MS"/>
                <a:cs typeface="Trebuchet MS"/>
              </a:rPr>
              <a:t>8.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1187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Gabriola</vt:lpstr>
      <vt:lpstr>Times New Roman</vt:lpstr>
      <vt:lpstr>Trebuchet MS</vt:lpstr>
      <vt:lpstr>Wingdings</vt:lpstr>
      <vt:lpstr>Office Theme</vt:lpstr>
      <vt:lpstr>Face Mask Detection Alert  System Using Keras and  Tensor-Flow</vt:lpstr>
      <vt:lpstr>ABSTRACT</vt:lpstr>
      <vt:lpstr>INTRODUCTION</vt:lpstr>
      <vt:lpstr>DEEP LEARNING</vt:lpstr>
      <vt:lpstr>COMPUTER VISION</vt:lpstr>
      <vt:lpstr>Convolution Neural Network</vt:lpstr>
      <vt:lpstr>   6.  Layers in Convolution Neural Network</vt:lpstr>
      <vt:lpstr>TENSORFLOW KERAS</vt:lpstr>
      <vt:lpstr>NUMPY AND TKINTER</vt:lpstr>
      <vt:lpstr>OPEN-CV</vt:lpstr>
      <vt:lpstr>DATA-SETS  (WITHOUT MASK)</vt:lpstr>
      <vt:lpstr>DATA-SETS  (WITH MASK) of</vt:lpstr>
      <vt:lpstr>RESULTS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 Avoid Weather Related Flight Delays</dc:title>
  <dc:creator>Pushkar Zagade</dc:creator>
  <cp:lastModifiedBy>Abhishek Tiwari</cp:lastModifiedBy>
  <cp:revision>2</cp:revision>
  <dcterms:created xsi:type="dcterms:W3CDTF">2024-01-08T13:25:40Z</dcterms:created>
  <dcterms:modified xsi:type="dcterms:W3CDTF">2024-01-08T14:36:07Z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2021-12-07T00:00:00Z</vt:filetime>
  </property>
  <property fmtid="{D5CDD505-2E9C-101B-9397-08002B2CF9AE}" pid="3" name="Creator">
    <vt:lpwstr>Impress</vt:lpwstr>
  </property>
  <property fmtid="{D5CDD505-2E9C-101B-9397-08002B2CF9AE}" pid="4" name="LastSaved">
    <vt:filetime>2021-12-07T00:00:00Z</vt:filetime>
  </property>
</Properties>
</file>