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4037" r:id="rId1"/>
  </p:sldMasterIdLst>
  <p:notesMasterIdLst>
    <p:notesMasterId r:id="rId9"/>
  </p:notesMasterIdLst>
  <p:sldIdLst>
    <p:sldId id="256" r:id="rId2"/>
    <p:sldId id="271" r:id="rId3"/>
    <p:sldId id="261" r:id="rId4"/>
    <p:sldId id="272" r:id="rId5"/>
    <p:sldId id="269" r:id="rId6"/>
    <p:sldId id="273" r:id="rId7"/>
    <p:sldId id="274" r:id="rId8"/>
  </p:sldIdLst>
  <p:sldSz cx="12192000" cy="6858000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Open Sans" panose="020B060402020202020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95700" autoAdjust="0"/>
  </p:normalViewPr>
  <p:slideViewPr>
    <p:cSldViewPr snapToGrid="0">
      <p:cViewPr varScale="1">
        <p:scale>
          <a:sx n="91" d="100"/>
          <a:sy n="91" d="100"/>
        </p:scale>
        <p:origin x="96" y="114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oogle Shape;88;p1">
            <a:extLst>
              <a:ext uri="{FF2B5EF4-FFF2-40B4-BE49-F238E27FC236}">
                <a16:creationId xmlns:a16="http://schemas.microsoft.com/office/drawing/2014/main" id="{EEEBF28E-7676-0385-CBBE-A020C4BDE30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D25BBED-0904-387F-F67F-5C68D7CC4862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10" name="Google Shape;13;p5">
              <a:extLst>
                <a:ext uri="{FF2B5EF4-FFF2-40B4-BE49-F238E27FC236}">
                  <a16:creationId xmlns:a16="http://schemas.microsoft.com/office/drawing/2014/main" id="{CA1DFAAD-F53A-0637-20F8-F92EE69C1E78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CD1FEC9C-DC17-50E9-34F9-91EF49E88798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DDFBF4F-A123-70C7-1A8B-7F101BCFC11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7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583864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662554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58366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358283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5800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965094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36444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4941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9049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1_Титульный слайд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6911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204605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1_Только заголовок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02744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52579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330376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41674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50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5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84544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FFF5A9C-28ED-2872-E484-7550EA4DB7CE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5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  <p:sldLayoutId id="2147484051" r:id="rId14"/>
    <p:sldLayoutId id="2147484052" r:id="rId15"/>
    <p:sldLayoutId id="2147484053" r:id="rId16"/>
    <p:sldLayoutId id="2147484054" r:id="rId17"/>
    <p:sldLayoutId id="2147484055" r:id="rId18"/>
    <p:sldLayoutId id="2147483933" r:id="rId19"/>
    <p:sldLayoutId id="2147483658" r:id="rId20"/>
    <p:sldLayoutId id="2147483661" r:id="rId2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3263" y="5056094"/>
            <a:ext cx="5593976" cy="806824"/>
          </a:xfrm>
        </p:spPr>
        <p:txBody>
          <a:bodyPr>
            <a:noAutofit/>
          </a:bodyPr>
          <a:lstStyle/>
          <a:p>
            <a:pPr marL="7620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Слушатель: Курбатов А.В.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E675B425-F711-49B8-B873-44E982F0CFD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833133" y="715916"/>
            <a:ext cx="7281943" cy="1167256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по курсу «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Science»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87151" y="2279860"/>
            <a:ext cx="9373908" cy="198285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«Прогнозирование конечных свойств новых материалов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(композиционных материалов)»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149;p4">
            <a:extLst>
              <a:ext uri="{FF2B5EF4-FFF2-40B4-BE49-F238E27FC236}">
                <a16:creationId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8497588" y="469293"/>
            <a:ext cx="3157806" cy="6240013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ru-RU" sz="1600" b="1" dirty="0">
                <a:solidFill>
                  <a:schemeClr val="lt1"/>
                </a:solidFill>
                <a:latin typeface="+mn-lt"/>
              </a:rPr>
              <a:t>Результаты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49601" y="469293"/>
            <a:ext cx="5170310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9244247" y="1913582"/>
            <a:ext cx="244014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Все характеристики являются числовыми, пропусков в данных нет</a:t>
            </a:r>
            <a:endParaRPr sz="18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8631314" y="2073776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9273252" y="3238947"/>
            <a:ext cx="2440146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Каких-либо зависимостей между признаками не выявлено, попарные коэффициенты корреляции близки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к 0</a:t>
            </a:r>
            <a:endParaRPr lang="ru-RU" sz="18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765041" y="2198442"/>
            <a:ext cx="12291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8631314" y="103039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765043" y="1191170"/>
            <a:ext cx="45020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2" name="Группа 35">
            <a:extLst>
              <a:ext uri="{FF2B5EF4-FFF2-40B4-BE49-F238E27FC236}">
                <a16:creationId xmlns:a16="http://schemas.microsoft.com/office/drawing/2014/main" id="{0ACE254B-4C5E-81DD-7577-6FBFF6A69B76}"/>
              </a:ext>
            </a:extLst>
          </p:cNvPr>
          <p:cNvGrpSpPr/>
          <p:nvPr/>
        </p:nvGrpSpPr>
        <p:grpSpPr>
          <a:xfrm>
            <a:off x="8631314" y="3322057"/>
            <a:ext cx="450202" cy="685765"/>
            <a:chOff x="623996" y="1592262"/>
            <a:chExt cx="333947" cy="508681"/>
          </a:xfrm>
        </p:grpSpPr>
        <p:cxnSp>
          <p:nvCxnSpPr>
            <p:cNvPr id="3" name="Google Shape;123;p4">
              <a:extLst>
                <a:ext uri="{FF2B5EF4-FFF2-40B4-BE49-F238E27FC236}">
                  <a16:creationId xmlns:a16="http://schemas.microsoft.com/office/drawing/2014/main" id="{68AE2927-6E31-F63D-FC25-BEF1EA5E3FA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" name="Google Shape;124;p4">
              <a:extLst>
                <a:ext uri="{FF2B5EF4-FFF2-40B4-BE49-F238E27FC236}">
                  <a16:creationId xmlns:a16="http://schemas.microsoft.com/office/drawing/2014/main" id="{C3322CA3-F4AE-F609-E4A1-90FA30C2A3D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" name="Google Shape;126;p4">
              <a:extLst>
                <a:ext uri="{FF2B5EF4-FFF2-40B4-BE49-F238E27FC236}">
                  <a16:creationId xmlns:a16="http://schemas.microsoft.com/office/drawing/2014/main" id="{77CD5CC8-CC37-17FF-3654-F15E44B18D7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" name="Google Shape;127;p4">
            <a:extLst>
              <a:ext uri="{FF2B5EF4-FFF2-40B4-BE49-F238E27FC236}">
                <a16:creationId xmlns:a16="http://schemas.microsoft.com/office/drawing/2014/main" id="{1576435F-AD78-8C90-1E43-00C32B9A46D0}"/>
              </a:ext>
            </a:extLst>
          </p:cNvPr>
          <p:cNvSpPr/>
          <p:nvPr/>
        </p:nvSpPr>
        <p:spPr>
          <a:xfrm>
            <a:off x="8765041" y="3446723"/>
            <a:ext cx="12291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25;p4">
            <a:extLst>
              <a:ext uri="{FF2B5EF4-FFF2-40B4-BE49-F238E27FC236}">
                <a16:creationId xmlns:a16="http://schemas.microsoft.com/office/drawing/2014/main" id="{0C83A062-90E6-7A06-DB0D-6DD484579E35}"/>
              </a:ext>
            </a:extLst>
          </p:cNvPr>
          <p:cNvSpPr/>
          <p:nvPr/>
        </p:nvSpPr>
        <p:spPr>
          <a:xfrm>
            <a:off x="9284622" y="865628"/>
            <a:ext cx="244014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Всего 1023 объекта,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13 признаков, 3 из которых целевые</a:t>
            </a:r>
            <a:endParaRPr sz="18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4490446-BAA3-483C-3FE7-079383BFC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244" y="1174115"/>
            <a:ext cx="6122035" cy="5683885"/>
          </a:xfrm>
          <a:prstGeom prst="rect">
            <a:avLst/>
          </a:prstGeom>
        </p:spPr>
      </p:pic>
      <p:sp>
        <p:nvSpPr>
          <p:cNvPr id="28" name="Google Shape;125;p4">
            <a:extLst>
              <a:ext uri="{FF2B5EF4-FFF2-40B4-BE49-F238E27FC236}">
                <a16:creationId xmlns:a16="http://schemas.microsoft.com/office/drawing/2014/main" id="{78089F16-6E4C-413D-EBA8-67C9728AFE70}"/>
              </a:ext>
            </a:extLst>
          </p:cNvPr>
          <p:cNvSpPr/>
          <p:nvPr/>
        </p:nvSpPr>
        <p:spPr>
          <a:xfrm>
            <a:off x="9288110" y="5371390"/>
            <a:ext cx="244014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График попарного рассеяния точек не выявил зависимостей, видны выбросы</a:t>
            </a:r>
            <a:endParaRPr sz="18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grpSp>
        <p:nvGrpSpPr>
          <p:cNvPr id="29" name="Группа 35">
            <a:extLst>
              <a:ext uri="{FF2B5EF4-FFF2-40B4-BE49-F238E27FC236}">
                <a16:creationId xmlns:a16="http://schemas.microsoft.com/office/drawing/2014/main" id="{16CD79F0-24DB-E785-D032-AE10F22DCE2A}"/>
              </a:ext>
            </a:extLst>
          </p:cNvPr>
          <p:cNvGrpSpPr/>
          <p:nvPr/>
        </p:nvGrpSpPr>
        <p:grpSpPr>
          <a:xfrm>
            <a:off x="8663712" y="5484725"/>
            <a:ext cx="450202" cy="685765"/>
            <a:chOff x="623996" y="1592262"/>
            <a:chExt cx="333947" cy="508681"/>
          </a:xfrm>
        </p:grpSpPr>
        <p:cxnSp>
          <p:nvCxnSpPr>
            <p:cNvPr id="30" name="Google Shape;123;p4">
              <a:extLst>
                <a:ext uri="{FF2B5EF4-FFF2-40B4-BE49-F238E27FC236}">
                  <a16:creationId xmlns:a16="http://schemas.microsoft.com/office/drawing/2014/main" id="{92F23379-83AF-46A4-7304-8688EB34D36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" name="Google Shape;124;p4">
              <a:extLst>
                <a:ext uri="{FF2B5EF4-FFF2-40B4-BE49-F238E27FC236}">
                  <a16:creationId xmlns:a16="http://schemas.microsoft.com/office/drawing/2014/main" id="{3C30BD6E-4F45-7934-77AB-F91956AAA9B9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" name="Google Shape;126;p4">
              <a:extLst>
                <a:ext uri="{FF2B5EF4-FFF2-40B4-BE49-F238E27FC236}">
                  <a16:creationId xmlns:a16="http://schemas.microsoft.com/office/drawing/2014/main" id="{62E93411-7A0C-C751-BC55-DF3B188FDE1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3" name="Google Shape;127;p4">
            <a:extLst>
              <a:ext uri="{FF2B5EF4-FFF2-40B4-BE49-F238E27FC236}">
                <a16:creationId xmlns:a16="http://schemas.microsoft.com/office/drawing/2014/main" id="{F39F4A1B-12B0-B32F-D8E7-AD96F25325C8}"/>
              </a:ext>
            </a:extLst>
          </p:cNvPr>
          <p:cNvSpPr/>
          <p:nvPr/>
        </p:nvSpPr>
        <p:spPr>
          <a:xfrm>
            <a:off x="8797439" y="5609391"/>
            <a:ext cx="12291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218" y="1935879"/>
            <a:ext cx="5152490" cy="1879765"/>
          </a:xfrm>
        </p:spPr>
        <p:txBody>
          <a:bodyPr>
            <a:normAutofit fontScale="85000" lnSpcReduction="20000"/>
          </a:bodyPr>
          <a:lstStyle/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Нормализация с помощью </a:t>
            </a:r>
            <a:r>
              <a:rPr lang="en-US" sz="2200" dirty="0" err="1"/>
              <a:t>MinMaxScaler</a:t>
            </a:r>
            <a:r>
              <a:rPr lang="en-US" sz="2200" dirty="0"/>
              <a:t> </a:t>
            </a:r>
            <a:r>
              <a:rPr lang="ru-RU" sz="2200" dirty="0"/>
              <a:t>библиотеки </a:t>
            </a:r>
            <a:r>
              <a:rPr lang="en-US" sz="2200" dirty="0" err="1"/>
              <a:t>sklearn</a:t>
            </a:r>
            <a:r>
              <a:rPr lang="ru-RU" sz="2200" dirty="0"/>
              <a:t>, привела все признаки к диапазону от 0 до 1.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Удаление выбросов методом </a:t>
            </a:r>
            <a:r>
              <a:rPr lang="ru-RU" sz="2200" dirty="0" err="1"/>
              <a:t>межквартильного</a:t>
            </a:r>
            <a:r>
              <a:rPr lang="ru-RU" sz="2200" dirty="0"/>
              <a:t> размаха, т.к. для некоторых признаков наблюдаем ассиметричное распределение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3217" y="1333690"/>
            <a:ext cx="11350503" cy="600690"/>
          </a:xfrm>
        </p:spPr>
        <p:txBody>
          <a:bodyPr>
            <a:normAutofit/>
          </a:bodyPr>
          <a:lstStyle/>
          <a:p>
            <a:r>
              <a:rPr lang="ru-RU" sz="2600" dirty="0"/>
              <a:t>Проведены: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7794"/>
            <a:ext cx="5016564" cy="667499"/>
            <a:chOff x="1476753" y="3498170"/>
            <a:chExt cx="6041811" cy="667499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6041811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Предобработка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093633" y="3498170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43D35E5-FD48-CF9F-80AF-E6F7CB93CC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83" y="1133794"/>
            <a:ext cx="3197831" cy="57372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1F5BD6-681A-9FA4-6D1C-7EB823947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940" y="1837098"/>
            <a:ext cx="3261783" cy="5020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EA31FC-D1E6-1103-5691-7E0F9D575605}"/>
              </a:ext>
            </a:extLst>
          </p:cNvPr>
          <p:cNvSpPr txBox="1"/>
          <p:nvPr/>
        </p:nvSpPr>
        <p:spPr>
          <a:xfrm>
            <a:off x="8850489" y="598311"/>
            <a:ext cx="3113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Гистограммы распределения и диаграммы "ящика с усами" до удаления выбросов и нормализации</a:t>
            </a:r>
            <a:endParaRPr lang="en-US" sz="2300" dirty="0">
              <a:latin typeface="+mn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447F64-867F-ADE3-B397-52D4818EF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17" y="3815644"/>
            <a:ext cx="5224228" cy="20371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80A125-7E61-6275-FC89-8C5F35FD7A18}"/>
              </a:ext>
            </a:extLst>
          </p:cNvPr>
          <p:cNvSpPr txBox="1"/>
          <p:nvPr/>
        </p:nvSpPr>
        <p:spPr>
          <a:xfrm>
            <a:off x="178938" y="5885183"/>
            <a:ext cx="52242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900" dirty="0">
                <a:latin typeface="+mn-lt"/>
              </a:rPr>
              <a:t>Описательная статистика до обработки</a:t>
            </a:r>
            <a:endParaRPr lang="en-US" sz="1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8" y="1333690"/>
            <a:ext cx="6063264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/>
            <a:r>
              <a:rPr lang="ru-RU" sz="2600" dirty="0"/>
              <a:t>Сравнение лучших моделей</a:t>
            </a:r>
          </a:p>
        </p:txBody>
      </p:sp>
      <p:sp>
        <p:nvSpPr>
          <p:cNvPr id="10" name="Google Shape;175;p7">
            <a:extLst>
              <a:ext uri="{FF2B5EF4-FFF2-40B4-BE49-F238E27FC236}">
                <a16:creationId xmlns:a16="http://schemas.microsoft.com/office/drawing/2014/main" id="{D994E922-5550-4F2A-A60A-1EEA834B9ADA}"/>
              </a:ext>
            </a:extLst>
          </p:cNvPr>
          <p:cNvSpPr/>
          <p:nvPr/>
        </p:nvSpPr>
        <p:spPr>
          <a:xfrm>
            <a:off x="6412089" y="1333690"/>
            <a:ext cx="5318762" cy="23464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7962964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Построение моделей прогнозирования модуля упругости при растяжении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13D659-6B2C-9B09-A76A-3BFD4208E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286225"/>
              </p:ext>
            </p:extLst>
          </p:nvPr>
        </p:nvGraphicFramePr>
        <p:xfrm>
          <a:off x="295296" y="2047268"/>
          <a:ext cx="6116792" cy="44576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0870">
                  <a:extLst>
                    <a:ext uri="{9D8B030D-6E8A-4147-A177-3AD203B41FA5}">
                      <a16:colId xmlns:a16="http://schemas.microsoft.com/office/drawing/2014/main" val="1204252160"/>
                    </a:ext>
                  </a:extLst>
                </a:gridCol>
                <a:gridCol w="735724">
                  <a:extLst>
                    <a:ext uri="{9D8B030D-6E8A-4147-A177-3AD203B41FA5}">
                      <a16:colId xmlns:a16="http://schemas.microsoft.com/office/drawing/2014/main" val="2359135331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2176881954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762935233"/>
                    </a:ext>
                  </a:extLst>
                </a:gridCol>
                <a:gridCol w="1051812">
                  <a:extLst>
                    <a:ext uri="{9D8B030D-6E8A-4147-A177-3AD203B41FA5}">
                      <a16:colId xmlns:a16="http://schemas.microsoft.com/office/drawing/2014/main" val="532176815"/>
                    </a:ext>
                  </a:extLst>
                </a:gridCol>
              </a:tblGrid>
              <a:tr h="654748">
                <a:tc>
                  <a:txBody>
                    <a:bodyPr/>
                    <a:lstStyle/>
                    <a:p>
                      <a:pPr indent="450215" algn="ctr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Название модели с указанием параметров</a:t>
                      </a:r>
                      <a:endParaRPr lang="en-US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R2</a:t>
                      </a:r>
                      <a:endParaRPr lang="en-US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MSE</a:t>
                      </a:r>
                      <a:endParaRPr lang="en-US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MAE</a:t>
                      </a:r>
                      <a:endParaRPr lang="en-US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Точность, %</a:t>
                      </a:r>
                      <a:endParaRPr lang="en-US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817162"/>
                  </a:ext>
                </a:extLst>
              </a:tr>
              <a:tr h="778280"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Метод К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ru-RU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ближайших соседей </a:t>
                      </a:r>
                      <a:endParaRPr lang="en-US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en-US" sz="14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KNeighborsRegressor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(</a:t>
                      </a:r>
                      <a:r>
                        <a:rPr lang="en-US" sz="14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n_neighbors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=106)</a:t>
                      </a:r>
                      <a:endParaRPr lang="en-US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0.00</a:t>
                      </a: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0.027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0.136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72.</a:t>
                      </a:r>
                      <a:r>
                        <a:rPr lang="en-US" sz="1400" kern="100" dirty="0">
                          <a:effectLst/>
                        </a:rPr>
                        <a:t>424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473624"/>
                  </a:ext>
                </a:extLst>
              </a:tr>
              <a:tr h="1133361"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Градиентный </a:t>
                      </a:r>
                      <a:r>
                        <a:rPr lang="ru-RU" sz="14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бустинг</a:t>
                      </a:r>
                      <a:endParaRPr lang="en-US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en-US" sz="14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GradientBoostingRegressor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(</a:t>
                      </a:r>
                      <a:r>
                        <a:rPr lang="en-US" sz="14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n_estimators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=30, </a:t>
                      </a:r>
                      <a:r>
                        <a:rPr lang="en-US" sz="14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learning_rate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=0.0001)</a:t>
                      </a:r>
                      <a:endParaRPr lang="en-US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-0.001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0.027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0.135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72.559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4852636"/>
                  </a:ext>
                </a:extLst>
              </a:tr>
              <a:tr h="771152"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Лассо</a:t>
                      </a:r>
                      <a:endParaRPr lang="en-US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Lasso</a:t>
                      </a:r>
                      <a:r>
                        <a:rPr lang="ru-RU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ru-RU" sz="14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alpha</a:t>
                      </a:r>
                      <a:r>
                        <a:rPr lang="ru-RU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=0.1)</a:t>
                      </a:r>
                      <a:endParaRPr lang="en-US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-0,001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0,027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0.135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72,561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9159957"/>
                  </a:ext>
                </a:extLst>
              </a:tr>
              <a:tr h="869235"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Эластичная сеть</a:t>
                      </a:r>
                      <a:endParaRPr lang="en-US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ElasticNet</a:t>
                      </a:r>
                      <a:r>
                        <a:rPr lang="ru-RU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ru-RU" sz="14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alpha</a:t>
                      </a:r>
                      <a:r>
                        <a:rPr lang="ru-RU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=0.1)</a:t>
                      </a:r>
                      <a:endParaRPr lang="en-US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-0,001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0,027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0.135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72,561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098426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5BBE5E2-7657-918C-48CF-A322718B6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708" y="3659156"/>
            <a:ext cx="4563523" cy="2491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0A32D-9A04-7F19-D52A-BC7EF4A2AFB2}"/>
              </a:ext>
            </a:extLst>
          </p:cNvPr>
          <p:cNvSpPr txBox="1"/>
          <p:nvPr/>
        </p:nvSpPr>
        <p:spPr>
          <a:xfrm>
            <a:off x="7086600" y="6318330"/>
            <a:ext cx="447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dirty="0">
                <a:latin typeface="+mn-lt"/>
              </a:rPr>
              <a:t>Метод К-ближайших соседей</a:t>
            </a:r>
            <a:endParaRPr lang="en-US" sz="18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6998A-FC3F-CFE2-E493-D71572BD5AC6}"/>
              </a:ext>
            </a:extLst>
          </p:cNvPr>
          <p:cNvSpPr txBox="1"/>
          <p:nvPr/>
        </p:nvSpPr>
        <p:spPr>
          <a:xfrm>
            <a:off x="6637867" y="1542316"/>
            <a:ext cx="492195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разделен на тренировочную (70%) и тестовую (30%) выборки.</a:t>
            </a:r>
          </a:p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Рассмотрено 7 моделей в разных вариациях.</a:t>
            </a:r>
          </a:p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4 лучших моделей выполнен подбор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метода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библиотеки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7319498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Построение моделей прогнозирования прочности при растяжении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5" name="Текст 2">
            <a:extLst>
              <a:ext uri="{FF2B5EF4-FFF2-40B4-BE49-F238E27FC236}">
                <a16:creationId xmlns:a16="http://schemas.microsoft.com/office/drawing/2014/main" id="{BE5D7A7B-3F68-ED07-61F2-5B73CF919447}"/>
              </a:ext>
            </a:extLst>
          </p:cNvPr>
          <p:cNvSpPr txBox="1">
            <a:spLocks/>
          </p:cNvSpPr>
          <p:nvPr/>
        </p:nvSpPr>
        <p:spPr>
          <a:xfrm>
            <a:off x="273628" y="1294694"/>
            <a:ext cx="5986619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/>
            <a:r>
              <a:rPr lang="ru-RU" sz="2600" dirty="0"/>
              <a:t>Сравнение лучших моделей</a:t>
            </a:r>
          </a:p>
        </p:txBody>
      </p:sp>
      <p:sp>
        <p:nvSpPr>
          <p:cNvPr id="6" name="Google Shape;175;p7">
            <a:extLst>
              <a:ext uri="{FF2B5EF4-FFF2-40B4-BE49-F238E27FC236}">
                <a16:creationId xmlns:a16="http://schemas.microsoft.com/office/drawing/2014/main" id="{3AE166A6-0879-945D-8B3E-594DDAAC6498}"/>
              </a:ext>
            </a:extLst>
          </p:cNvPr>
          <p:cNvSpPr/>
          <p:nvPr/>
        </p:nvSpPr>
        <p:spPr>
          <a:xfrm>
            <a:off x="6412089" y="1333690"/>
            <a:ext cx="5318762" cy="23464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DAD1FE-35E4-AE1C-C554-1165DD85CBED}"/>
              </a:ext>
            </a:extLst>
          </p:cNvPr>
          <p:cNvSpPr txBox="1"/>
          <p:nvPr/>
        </p:nvSpPr>
        <p:spPr>
          <a:xfrm>
            <a:off x="7519246" y="6150556"/>
            <a:ext cx="310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dirty="0">
                <a:latin typeface="+mn-lt"/>
              </a:rPr>
              <a:t>Метод К-ближайших соседей</a:t>
            </a:r>
            <a:endParaRPr lang="en-US" sz="1800" dirty="0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33D435-F212-44A2-39E1-40B6CE70D297}"/>
              </a:ext>
            </a:extLst>
          </p:cNvPr>
          <p:cNvSpPr txBox="1"/>
          <p:nvPr/>
        </p:nvSpPr>
        <p:spPr>
          <a:xfrm>
            <a:off x="6637867" y="1623524"/>
            <a:ext cx="492195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разделен на тренировочную (70%) и тестовую (30%) выборки.</a:t>
            </a:r>
          </a:p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Рассмотрено 4 моделей в разных вариациях.</a:t>
            </a:r>
          </a:p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3 лучших моделей выполнен подбор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метода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+mn-lt"/>
              </a:rPr>
              <a:t>библиотеки </a:t>
            </a:r>
            <a:r>
              <a:rPr lang="ru-RU" sz="1800" dirty="0" err="1">
                <a:latin typeface="+mn-lt"/>
              </a:rPr>
              <a:t>sklearn</a:t>
            </a:r>
            <a:r>
              <a:rPr lang="ru-RU" sz="1800" dirty="0">
                <a:latin typeface="+mn-lt"/>
              </a:rPr>
              <a:t>.</a:t>
            </a:r>
            <a:endParaRPr lang="en-US" sz="1800" dirty="0">
              <a:latin typeface="+mn-lt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737CEDC-1EAF-56DC-2167-28ECE8364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001477"/>
              </p:ext>
            </p:extLst>
          </p:nvPr>
        </p:nvGraphicFramePr>
        <p:xfrm>
          <a:off x="273628" y="1994582"/>
          <a:ext cx="5986619" cy="45641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14639">
                  <a:extLst>
                    <a:ext uri="{9D8B030D-6E8A-4147-A177-3AD203B41FA5}">
                      <a16:colId xmlns:a16="http://schemas.microsoft.com/office/drawing/2014/main" val="3110102046"/>
                    </a:ext>
                  </a:extLst>
                </a:gridCol>
                <a:gridCol w="598311">
                  <a:extLst>
                    <a:ext uri="{9D8B030D-6E8A-4147-A177-3AD203B41FA5}">
                      <a16:colId xmlns:a16="http://schemas.microsoft.com/office/drawing/2014/main" val="3109989571"/>
                    </a:ext>
                  </a:extLst>
                </a:gridCol>
                <a:gridCol w="620889">
                  <a:extLst>
                    <a:ext uri="{9D8B030D-6E8A-4147-A177-3AD203B41FA5}">
                      <a16:colId xmlns:a16="http://schemas.microsoft.com/office/drawing/2014/main" val="2924909019"/>
                    </a:ext>
                  </a:extLst>
                </a:gridCol>
                <a:gridCol w="643466">
                  <a:extLst>
                    <a:ext uri="{9D8B030D-6E8A-4147-A177-3AD203B41FA5}">
                      <a16:colId xmlns:a16="http://schemas.microsoft.com/office/drawing/2014/main" val="3553508015"/>
                    </a:ext>
                  </a:extLst>
                </a:gridCol>
                <a:gridCol w="909314">
                  <a:extLst>
                    <a:ext uri="{9D8B030D-6E8A-4147-A177-3AD203B41FA5}">
                      <a16:colId xmlns:a16="http://schemas.microsoft.com/office/drawing/2014/main" val="3357884370"/>
                    </a:ext>
                  </a:extLst>
                </a:gridCol>
              </a:tblGrid>
              <a:tr h="739827"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Название модели с указанием параметров</a:t>
                      </a:r>
                      <a:endParaRPr lang="en-US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R2</a:t>
                      </a:r>
                      <a:endParaRPr lang="en-US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MSE</a:t>
                      </a:r>
                      <a:endParaRPr lang="en-US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MAE</a:t>
                      </a:r>
                      <a:endParaRPr lang="en-US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Точность, %</a:t>
                      </a:r>
                      <a:endParaRPr lang="en-US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079672"/>
                  </a:ext>
                </a:extLst>
              </a:tr>
              <a:tr h="841862"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Метод К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ru-RU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ближайших соседей </a:t>
                      </a:r>
                      <a:endParaRPr lang="en-US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en-US" sz="14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KNeighborsRegressor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(</a:t>
                      </a:r>
                      <a:r>
                        <a:rPr lang="en-US" sz="14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n_neighbors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=145)</a:t>
                      </a:r>
                      <a:endParaRPr lang="en-US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0.006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0.028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0.135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73.86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extLst>
                  <a:ext uri="{0D108BD9-81ED-4DB2-BD59-A6C34878D82A}">
                    <a16:rowId xmlns:a16="http://schemas.microsoft.com/office/drawing/2014/main" val="4051751074"/>
                  </a:ext>
                </a:extLst>
              </a:tr>
              <a:tr h="1253076"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Градиентный </a:t>
                      </a:r>
                      <a:r>
                        <a:rPr lang="ru-RU" sz="14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бустинг</a:t>
                      </a:r>
                      <a:endParaRPr lang="en-US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en-US" sz="14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GradientBoostingRegressor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(</a:t>
                      </a:r>
                      <a:r>
                        <a:rPr lang="en-US" sz="14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learning_rate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=0.01, </a:t>
                      </a:r>
                      <a:r>
                        <a:rPr lang="en-US" sz="14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n_estimators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=3)</a:t>
                      </a:r>
                    </a:p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-0.006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0.02</a:t>
                      </a:r>
                      <a:r>
                        <a:rPr lang="en-US" sz="1400" kern="100" dirty="0">
                          <a:effectLst/>
                        </a:rPr>
                        <a:t>9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0.13</a:t>
                      </a:r>
                      <a:r>
                        <a:rPr lang="en-US" sz="1400" kern="100">
                          <a:effectLst/>
                        </a:rPr>
                        <a:t>6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7</a:t>
                      </a:r>
                      <a:r>
                        <a:rPr lang="en-US" sz="1400" kern="100" dirty="0">
                          <a:effectLst/>
                        </a:rPr>
                        <a:t>3</a:t>
                      </a:r>
                      <a:r>
                        <a:rPr lang="ru-RU" sz="1400" kern="100" dirty="0">
                          <a:effectLst/>
                        </a:rPr>
                        <a:t>.</a:t>
                      </a:r>
                      <a:r>
                        <a:rPr lang="en-US" sz="1400" kern="100" dirty="0">
                          <a:effectLst/>
                        </a:rPr>
                        <a:t>7</a:t>
                      </a:r>
                      <a:r>
                        <a:rPr lang="ru-RU" sz="1400" kern="100" dirty="0">
                          <a:effectLst/>
                        </a:rPr>
                        <a:t>3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extLst>
                  <a:ext uri="{0D108BD9-81ED-4DB2-BD59-A6C34878D82A}">
                    <a16:rowId xmlns:a16="http://schemas.microsoft.com/office/drawing/2014/main" val="2460346603"/>
                  </a:ext>
                </a:extLst>
              </a:tr>
              <a:tr h="1341684"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Обобщенная линейная модель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TweedieRegressor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(alpha=100, </a:t>
                      </a:r>
                      <a:r>
                        <a:rPr lang="en-US" sz="14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max_iter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=10, power=1, verbose=1)</a:t>
                      </a:r>
                      <a:endParaRPr lang="en-US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</a:rPr>
                        <a:t>-0.006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0.029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0.136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73.729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extLst>
                  <a:ext uri="{0D108BD9-81ED-4DB2-BD59-A6C34878D82A}">
                    <a16:rowId xmlns:a16="http://schemas.microsoft.com/office/drawing/2014/main" val="2689386120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F9848715-CE27-3010-3C3C-707312F09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533" y="3809822"/>
            <a:ext cx="4318695" cy="235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D6C889-48F4-4B26-954C-96F87149FC3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53869" y="2876692"/>
            <a:ext cx="4273551" cy="3512015"/>
          </a:xfrm>
        </p:spPr>
        <p:txBody>
          <a:bodyPr>
            <a:normAutofit/>
          </a:bodyPr>
          <a:lstStyle/>
          <a:p>
            <a:pPr marL="419100" indent="-342900" algn="just">
              <a:buFont typeface="Wingdings" panose="05000000000000000000" pitchFamily="2" charset="2"/>
              <a:buChar char="Ø"/>
            </a:pPr>
            <a:r>
              <a:rPr lang="ru-RU" sz="1900" dirty="0"/>
              <a:t>Несколько вариаций архитектуры НС.</a:t>
            </a:r>
          </a:p>
          <a:p>
            <a:pPr marL="419100" indent="-342900" algn="just">
              <a:buFont typeface="Wingdings" panose="05000000000000000000" pitchFamily="2" charset="2"/>
              <a:buChar char="Ø"/>
            </a:pPr>
            <a:r>
              <a:rPr lang="ru-RU" sz="1900" dirty="0"/>
              <a:t>Общий подход к предобработке данных и вариант без удаления выбросов.</a:t>
            </a:r>
          </a:p>
          <a:p>
            <a:pPr marL="419100" indent="-342900" algn="just">
              <a:buFont typeface="Wingdings" panose="05000000000000000000" pitchFamily="2" charset="2"/>
              <a:buChar char="Ø"/>
            </a:pPr>
            <a:r>
              <a:rPr lang="ru-RU" sz="1900" dirty="0"/>
              <a:t>Контроль метрик при обучении и соответствующий выбор количества эпох.</a:t>
            </a:r>
          </a:p>
          <a:p>
            <a:pPr marL="419100" indent="-342900" algn="just">
              <a:buFont typeface="Wingdings" panose="05000000000000000000" pitchFamily="2" charset="2"/>
              <a:buChar char="Ø"/>
            </a:pPr>
            <a:r>
              <a:rPr lang="ru-RU" sz="1900" dirty="0"/>
              <a:t>Оптимизаторы </a:t>
            </a:r>
            <a:r>
              <a:rPr lang="en-US" sz="1900" dirty="0"/>
              <a:t>Adam </a:t>
            </a:r>
            <a:r>
              <a:rPr lang="ru-RU" sz="1900" dirty="0"/>
              <a:t>и </a:t>
            </a:r>
            <a:r>
              <a:rPr lang="en-US" sz="1900" dirty="0"/>
              <a:t>SGD</a:t>
            </a:r>
          </a:p>
          <a:p>
            <a:pPr marL="419100" indent="-342900" algn="just">
              <a:buFont typeface="Wingdings" panose="05000000000000000000" pitchFamily="2" charset="2"/>
              <a:buChar char="Ø"/>
            </a:pPr>
            <a:r>
              <a:rPr lang="ru-RU" sz="1900" dirty="0"/>
              <a:t>Различные функции активации на скрытых слоях.</a:t>
            </a:r>
          </a:p>
          <a:p>
            <a:pPr marL="76200" indent="0" algn="just">
              <a:buNone/>
            </a:pPr>
            <a:endParaRPr lang="ru-RU" sz="22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C4FB7F-80E5-439C-8598-169F703070B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84889" y="1059975"/>
            <a:ext cx="7319229" cy="5649331"/>
          </a:xfrm>
        </p:spPr>
        <p:txBody>
          <a:bodyPr>
            <a:normAutofit fontScale="85000" lnSpcReduction="10000"/>
          </a:bodyPr>
          <a:lstStyle/>
          <a:p>
            <a:pPr marL="76200" indent="0" algn="just">
              <a:buNone/>
            </a:pPr>
            <a:r>
              <a:rPr lang="ru-RU" sz="2200" dirty="0"/>
              <a:t>Метрики: </a:t>
            </a:r>
          </a:p>
          <a:p>
            <a:pPr marL="361950" indent="-285750" algn="just">
              <a:buFont typeface="Wingdings" panose="05000000000000000000" pitchFamily="2" charset="2"/>
              <a:buChar char="Ø"/>
            </a:pPr>
            <a:r>
              <a:rPr lang="ru-RU" sz="2200" dirty="0"/>
              <a:t>MSE=0.03, </a:t>
            </a:r>
          </a:p>
          <a:p>
            <a:pPr marL="361950" indent="-285750" algn="just">
              <a:buFont typeface="Wingdings" panose="05000000000000000000" pitchFamily="2" charset="2"/>
              <a:buChar char="Ø"/>
            </a:pPr>
            <a:r>
              <a:rPr lang="ru-RU" sz="2200" dirty="0"/>
              <a:t>R2=-0.001, </a:t>
            </a:r>
          </a:p>
          <a:p>
            <a:pPr marL="361950" indent="-285750" algn="just">
              <a:buFont typeface="Wingdings" panose="05000000000000000000" pitchFamily="2" charset="2"/>
              <a:buChar char="Ø"/>
            </a:pPr>
            <a:r>
              <a:rPr lang="ru-RU" sz="2200" dirty="0"/>
              <a:t>Точность 71%.</a:t>
            </a:r>
          </a:p>
          <a:p>
            <a:pPr marL="76200" indent="0" algn="just">
              <a:buNone/>
            </a:pPr>
            <a:endParaRPr lang="ru-RU" sz="2200" dirty="0"/>
          </a:p>
          <a:p>
            <a:pPr marL="76200" indent="0" algn="just">
              <a:buNone/>
            </a:pPr>
            <a:endParaRPr lang="ru-RU" sz="2200" dirty="0"/>
          </a:p>
          <a:p>
            <a:pPr marL="76200" indent="0" algn="just">
              <a:buNone/>
            </a:pPr>
            <a:r>
              <a:rPr lang="ru-RU" sz="2200" dirty="0"/>
              <a:t>Параметры НС:</a:t>
            </a:r>
            <a:endParaRPr lang="en-US" sz="2200" dirty="0"/>
          </a:p>
          <a:p>
            <a:pPr marL="285750" indent="-285750" algn="just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200" dirty="0"/>
              <a:t>Входной слой: </a:t>
            </a:r>
            <a:r>
              <a:rPr lang="ru-RU" sz="2200" dirty="0" err="1"/>
              <a:t>полносвязный</a:t>
            </a:r>
            <a:r>
              <a:rPr lang="ru-RU" sz="2200" dirty="0"/>
              <a:t>, 8 нейронов, ФА </a:t>
            </a:r>
            <a:r>
              <a:rPr lang="en-US" sz="2200" dirty="0"/>
              <a:t>tanh</a:t>
            </a:r>
            <a:r>
              <a:rPr lang="ru-RU" sz="2200" dirty="0"/>
              <a:t>;</a:t>
            </a:r>
            <a:endParaRPr lang="en-US" sz="2200" dirty="0"/>
          </a:p>
          <a:p>
            <a:pPr marL="285750" lvl="0" indent="-285750" algn="just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200" dirty="0"/>
              <a:t>Один скрытый </a:t>
            </a:r>
            <a:r>
              <a:rPr lang="ru-RU" sz="2200" dirty="0" err="1"/>
              <a:t>полносвязный</a:t>
            </a:r>
            <a:r>
              <a:rPr lang="ru-RU" sz="2200" dirty="0"/>
              <a:t> слой с 8 нейронами, ФА </a:t>
            </a:r>
            <a:r>
              <a:rPr lang="en-US" sz="2200" dirty="0"/>
              <a:t>tanh</a:t>
            </a:r>
            <a:r>
              <a:rPr lang="ru-RU" sz="2200" dirty="0"/>
              <a:t>;</a:t>
            </a:r>
            <a:endParaRPr lang="en-US" sz="2200" dirty="0"/>
          </a:p>
          <a:p>
            <a:pPr marL="285750" lvl="0" indent="-285750" algn="just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200" dirty="0"/>
              <a:t>Один </a:t>
            </a:r>
            <a:r>
              <a:rPr lang="ru-RU" sz="2200" dirty="0" err="1"/>
              <a:t>Dropout</a:t>
            </a:r>
            <a:r>
              <a:rPr lang="ru-RU" sz="2200" dirty="0"/>
              <a:t> слой;</a:t>
            </a:r>
            <a:endParaRPr lang="en-US" sz="2200" dirty="0"/>
          </a:p>
          <a:p>
            <a:pPr marL="285750" lvl="0" indent="-285750" algn="just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200" dirty="0"/>
              <a:t>Выходной слой: </a:t>
            </a:r>
            <a:r>
              <a:rPr lang="ru-RU" sz="2200" dirty="0" err="1"/>
              <a:t>полносвязный</a:t>
            </a:r>
            <a:r>
              <a:rPr lang="ru-RU" sz="2200" dirty="0"/>
              <a:t>, 1 нейрон, ФА</a:t>
            </a:r>
            <a:r>
              <a:rPr lang="en-US" sz="2200" dirty="0"/>
              <a:t> leaner</a:t>
            </a:r>
            <a:r>
              <a:rPr lang="ru-RU" sz="2200" dirty="0"/>
              <a:t>;</a:t>
            </a:r>
            <a:endParaRPr lang="en-US" sz="2200" dirty="0"/>
          </a:p>
          <a:p>
            <a:pPr marL="285750" lvl="0" indent="-285750" algn="just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200" dirty="0"/>
              <a:t>Оптимизатор: стохастический градиентный спуск (SGD);</a:t>
            </a:r>
            <a:endParaRPr lang="en-US" sz="2200" dirty="0"/>
          </a:p>
          <a:p>
            <a:pPr marL="285750" lvl="0" indent="-285750" algn="just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200" dirty="0" err="1"/>
              <a:t>loss</a:t>
            </a:r>
            <a:r>
              <a:rPr lang="ru-RU" sz="2200" dirty="0"/>
              <a:t>-функция: среднеквадратичная ошибка (</a:t>
            </a:r>
            <a:r>
              <a:rPr lang="ru-RU" sz="2200" dirty="0" err="1"/>
              <a:t>mean_squared_error</a:t>
            </a:r>
            <a:r>
              <a:rPr lang="ru-RU" sz="2200" dirty="0"/>
              <a:t>).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7816" y="2448708"/>
            <a:ext cx="2999687" cy="438696"/>
          </a:xfrm>
        </p:spPr>
        <p:txBody>
          <a:bodyPr>
            <a:normAutofit fontScale="85000" lnSpcReduction="20000"/>
          </a:bodyPr>
          <a:lstStyle/>
          <a:p>
            <a:r>
              <a:rPr lang="ru-RU" sz="2600" dirty="0">
                <a:solidFill>
                  <a:schemeClr val="accent1">
                    <a:lumMod val="75000"/>
                  </a:schemeClr>
                </a:solidFill>
              </a:rPr>
              <a:t>Что испробовано: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2946400" y="204803"/>
            <a:ext cx="9155289" cy="666000"/>
            <a:chOff x="1522319" y="323517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522319" y="323517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НС для прогнозирования Соотношения матрица-наполнитель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522320" y="323517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51517" y="323517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6" name="Текст 3">
            <a:extLst>
              <a:ext uri="{FF2B5EF4-FFF2-40B4-BE49-F238E27FC236}">
                <a16:creationId xmlns:a16="http://schemas.microsoft.com/office/drawing/2014/main" id="{9DA35B47-6464-AACD-BF35-95D367020270}"/>
              </a:ext>
            </a:extLst>
          </p:cNvPr>
          <p:cNvSpPr txBox="1">
            <a:spLocks/>
          </p:cNvSpPr>
          <p:nvPr/>
        </p:nvSpPr>
        <p:spPr>
          <a:xfrm>
            <a:off x="253870" y="1354667"/>
            <a:ext cx="4284263" cy="1083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620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300" b="0" i="0" u="none" strike="noStrike" cap="none" baseline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419100" indent="-342900" algn="just">
              <a:buFont typeface="Wingdings" panose="05000000000000000000" pitchFamily="2" charset="2"/>
              <a:buChar char="Ø"/>
            </a:pPr>
            <a:r>
              <a:rPr lang="ru-RU" sz="1800" dirty="0"/>
              <a:t>12 входных признаков, 1 - целевой.</a:t>
            </a:r>
          </a:p>
          <a:p>
            <a:pPr marL="419100" indent="-342900" algn="just">
              <a:buFont typeface="Wingdings" panose="05000000000000000000" pitchFamily="2" charset="2"/>
              <a:buChar char="Ø"/>
            </a:pPr>
            <a:r>
              <a:rPr lang="ru-RU" sz="1800" dirty="0"/>
              <a:t>Нейронную сеть строю с помощью класса </a:t>
            </a:r>
            <a:r>
              <a:rPr lang="ru-RU" sz="1800" dirty="0" err="1"/>
              <a:t>Sequential</a:t>
            </a:r>
            <a:r>
              <a:rPr lang="ru-RU" sz="1800" dirty="0"/>
              <a:t> библиотеки </a:t>
            </a:r>
            <a:r>
              <a:rPr lang="ru-RU" sz="1800" dirty="0" err="1"/>
              <a:t>keras</a:t>
            </a:r>
            <a:r>
              <a:rPr lang="ru-RU" sz="1800" dirty="0"/>
              <a:t>.</a:t>
            </a:r>
          </a:p>
        </p:txBody>
      </p:sp>
      <p:sp>
        <p:nvSpPr>
          <p:cNvPr id="7" name="Текст 1">
            <a:extLst>
              <a:ext uri="{FF2B5EF4-FFF2-40B4-BE49-F238E27FC236}">
                <a16:creationId xmlns:a16="http://schemas.microsoft.com/office/drawing/2014/main" id="{90C64B9C-839F-6B23-7A53-8E347D9222D6}"/>
              </a:ext>
            </a:extLst>
          </p:cNvPr>
          <p:cNvSpPr txBox="1">
            <a:spLocks/>
          </p:cNvSpPr>
          <p:nvPr/>
        </p:nvSpPr>
        <p:spPr>
          <a:xfrm>
            <a:off x="7117117" y="890055"/>
            <a:ext cx="3953407" cy="53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>
                <a:solidFill>
                  <a:schemeClr val="accent1">
                    <a:lumMod val="75000"/>
                  </a:schemeClr>
                </a:solidFill>
              </a:rPr>
              <a:t>Лучший вариант НС: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D28BC-D546-AAF3-F2B4-41EB27B2B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117" y="1515579"/>
            <a:ext cx="3692321" cy="201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D56115BF-954E-117A-DD3D-18263140B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5967" y="5276875"/>
            <a:ext cx="5290689" cy="790296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Спасибо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внимание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872349-AB3F-8884-FC6C-458C7FD03F4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7733" y="395682"/>
            <a:ext cx="11196533" cy="7902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0D334-3E95-AB81-DB7C-66A97F3EB14B}"/>
              </a:ext>
            </a:extLst>
          </p:cNvPr>
          <p:cNvSpPr txBox="1"/>
          <p:nvPr/>
        </p:nvSpPr>
        <p:spPr>
          <a:xfrm>
            <a:off x="1667435" y="1628507"/>
            <a:ext cx="970877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4500" algn="just"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при разработке моделей подходы не позволили получить сколько-нибудь достоверных прогнозов. </a:t>
            </a:r>
          </a:p>
          <a:p>
            <a:pPr indent="444500" algn="just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Все признаки имеют очень слабую корреляцию между собой, и в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присутствуют выбросы, мешающие обучению моделей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44500" algn="just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проведения различных стратегий предобработки данных не удалось достичь значимых результатов. </a:t>
            </a:r>
          </a:p>
          <a:p>
            <a:pPr indent="444500" algn="just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Поставленная задача не решена. </a:t>
            </a:r>
            <a:r>
              <a:rPr lang="ru-RU" sz="22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Необходимо использовать 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другие возможные пути</a:t>
            </a:r>
            <a:r>
              <a:rPr lang="en-US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решения поставленной задачи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062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598</Words>
  <PresentationFormat>Широкоэкранный</PresentationFormat>
  <Paragraphs>119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7" baseType="lpstr">
      <vt:lpstr>Wingdings</vt:lpstr>
      <vt:lpstr>ALS Sector Regular</vt:lpstr>
      <vt:lpstr>Noto Sans Symbols</vt:lpstr>
      <vt:lpstr>Century Gothic</vt:lpstr>
      <vt:lpstr>Open Sans</vt:lpstr>
      <vt:lpstr>Times New Roman</vt:lpstr>
      <vt:lpstr>Wingdings 3</vt:lpstr>
      <vt:lpstr>ALS Sector Bold</vt:lpstr>
      <vt:lpstr>Arial</vt:lpstr>
      <vt:lpstr>Легкий дым</vt:lpstr>
      <vt:lpstr>Тема: «Прогнозирование конечных свойств новых материалов  (композиционных материалов)»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modified xsi:type="dcterms:W3CDTF">2024-01-28T10:28:33Z</dcterms:modified>
</cp:coreProperties>
</file>