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3DD4D3-87AD-4501-B36A-2BF38660ED54}">
  <a:tblStyle styleId="{A13DD4D3-87AD-4501-B36A-2BF38660ED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1653c0e6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51653c0e6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1806d479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1806d479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1653c0e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51653c0e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51653c0e6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51653c0e6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1653c0e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1653c0e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1653c0e6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51653c0e6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51653c0e6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51653c0e6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51653c0e6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51653c0e6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51653c0e6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51653c0e6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504b2d06e4_0_2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504b2d06e4_0_2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6f1c417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6f1c417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6f1c417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6f1c417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6f1c4179e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6f1c4179e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6f1c4179e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6f1c4179e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04b2d06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04b2d06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04b2d06e4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04b2d06e4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04b2d06e4_0_1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04b2d06e4_0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04b2d06e4_0_1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04b2d06e4_0_1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0" Type="http://schemas.openxmlformats.org/officeDocument/2006/relationships/image" Target="../media/image10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gartner.com/reviews/market/operational-technology-security/compare/product/armis-platform-vs-cisco-cyber-vision-vs-dragos-platform-vs-ibm-security-vs-nozomi-networks-guardian-vs-the-claroty-platform#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50" y="477550"/>
            <a:ext cx="8456800" cy="331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97650"/>
            <a:ext cx="2479325" cy="5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>
            <p:ph type="title"/>
          </p:nvPr>
        </p:nvSpPr>
        <p:spPr>
          <a:xfrm>
            <a:off x="72475" y="8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51561"/>
                </a:solidFill>
              </a:rPr>
              <a:t>Prices of the Claroty and it’s products:</a:t>
            </a:r>
            <a:endParaRPr b="1">
              <a:solidFill>
                <a:srgbClr val="551561"/>
              </a:solidFill>
            </a:endParaRPr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0" y="4495125"/>
            <a:ext cx="2479325" cy="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600" y="4379875"/>
            <a:ext cx="2044299" cy="740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22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{A13DD4D3-87AD-4501-B36A-2BF38660ED54}</a:tableStyleId>
              </a:tblPr>
              <a:tblGrid>
                <a:gridCol w="3011075"/>
                <a:gridCol w="2078100"/>
                <a:gridCol w="2149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 of Claroty products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Price of Products(in $)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Price of Products(in Rs.)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Price of Claroty and Claroty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$ 3,00,000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Rs. 2,47,50,000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Price of Claroty Edge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$ 27900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Rs.23,92,500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Price of Claroty SRA (extra small-size)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$ 3000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Rs.</a:t>
                      </a:r>
                      <a:r>
                        <a:rPr lang="en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2,47,500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Price of Claroty SRA( small-size)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$ 6000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Rs. </a:t>
                      </a:r>
                      <a:r>
                        <a:rPr lang="en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4,95,000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Price of Claroty SRA(mid-size)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$ 9000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Rs.</a:t>
                      </a:r>
                      <a:r>
                        <a:rPr lang="en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7,42,500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Price of Claroty SRA( Large-size)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$ 13500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Rs.11,13,750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Price of Claroty CTD(extra small size)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$ 5900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Rs. 4,86,750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Price of Claroty CTD(small size)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$ 19500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Rs. 16,08,750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108350" y="14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551561"/>
                </a:solidFill>
              </a:rPr>
              <a:t>Prices of the Claroty and it’s products:</a:t>
            </a:r>
            <a:endParaRPr b="1">
              <a:solidFill>
                <a:srgbClr val="55156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2" name="Google Shape;352;p23"/>
          <p:cNvGraphicFramePr/>
          <p:nvPr/>
        </p:nvGraphicFramePr>
        <p:xfrm>
          <a:off x="80895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{A13DD4D3-87AD-4501-B36A-2BF38660ED54}</a:tableStyleId>
              </a:tblPr>
              <a:tblGrid>
                <a:gridCol w="3011100"/>
                <a:gridCol w="2161800"/>
                <a:gridCol w="2149825"/>
              </a:tblGrid>
              <a:tr h="45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Description of Claroty products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Price of Products(in $)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Price of Products(in Rs.)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5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 of Claroty CTD(mid-size)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$ 29250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Rs. 24,13,125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 of Claroty CTD(Large-size)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$ 43875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Rs. 36,19,688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Price of Claroty CTD(Very-Large size)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$ 65000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Rs. 53,62,500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3325"/>
            <a:ext cx="8839200" cy="397067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4"/>
          <p:cNvSpPr txBox="1"/>
          <p:nvPr/>
        </p:nvSpPr>
        <p:spPr>
          <a:xfrm>
            <a:off x="152400" y="77825"/>
            <a:ext cx="831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72A1E"/>
                </a:solidFill>
              </a:rPr>
              <a:t>All Products Price list with discount prices in both ($ and Rs.)</a:t>
            </a:r>
            <a:endParaRPr b="1" sz="1500">
              <a:solidFill>
                <a:srgbClr val="A72A1E"/>
              </a:solidFill>
            </a:endParaRPr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600" y="4369350"/>
            <a:ext cx="2044299" cy="7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00" y="4621775"/>
            <a:ext cx="2479325" cy="4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3300"/>
            <a:ext cx="8839200" cy="39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0" y="4495125"/>
            <a:ext cx="2479325" cy="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6600" y="4411425"/>
            <a:ext cx="2044299" cy="70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227550" y="19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Competitiors of Claroty in the Market: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0" y="4495125"/>
            <a:ext cx="2479325" cy="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600" y="4405975"/>
            <a:ext cx="2044299" cy="7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6"/>
          <p:cNvPicPr preferRelativeResize="0"/>
          <p:nvPr/>
        </p:nvPicPr>
        <p:blipFill rotWithShape="1">
          <a:blip r:embed="rId5">
            <a:alphaModFix/>
          </a:blip>
          <a:srcRect b="21944" l="12801" r="14423" t="29310"/>
          <a:stretch/>
        </p:blipFill>
        <p:spPr>
          <a:xfrm>
            <a:off x="227550" y="2687000"/>
            <a:ext cx="2656026" cy="8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6"/>
          <p:cNvPicPr preferRelativeResize="0"/>
          <p:nvPr/>
        </p:nvPicPr>
        <p:blipFill rotWithShape="1">
          <a:blip r:embed="rId6">
            <a:alphaModFix/>
          </a:blip>
          <a:srcRect b="24820" l="0" r="0" t="25706"/>
          <a:stretch/>
        </p:blipFill>
        <p:spPr>
          <a:xfrm>
            <a:off x="3244000" y="1015025"/>
            <a:ext cx="2656025" cy="8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35600" y="2710500"/>
            <a:ext cx="2216325" cy="9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2575" y="856100"/>
            <a:ext cx="2584499" cy="138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5175" y="924475"/>
            <a:ext cx="2768801" cy="1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6"/>
          <p:cNvPicPr preferRelativeResize="0"/>
          <p:nvPr/>
        </p:nvPicPr>
        <p:blipFill rotWithShape="1">
          <a:blip r:embed="rId10">
            <a:alphaModFix/>
          </a:blip>
          <a:srcRect b="20050" l="14810" r="16747" t="26932"/>
          <a:stretch/>
        </p:blipFill>
        <p:spPr>
          <a:xfrm>
            <a:off x="6165175" y="2571750"/>
            <a:ext cx="2768799" cy="121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title"/>
          </p:nvPr>
        </p:nvSpPr>
        <p:spPr>
          <a:xfrm>
            <a:off x="1328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Comparison</a:t>
            </a:r>
            <a:r>
              <a:rPr b="1" lang="en"/>
              <a:t> of all tools described in before slide:</a:t>
            </a:r>
            <a:endParaRPr b="1"/>
          </a:p>
        </p:txBody>
      </p:sp>
      <p:pic>
        <p:nvPicPr>
          <p:cNvPr id="386" name="Google Shape;3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0" y="4495125"/>
            <a:ext cx="2479325" cy="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600" y="4411425"/>
            <a:ext cx="2044299" cy="70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500" y="499600"/>
            <a:ext cx="2648375" cy="38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5002" y="572700"/>
            <a:ext cx="2711625" cy="406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1425" y="572700"/>
            <a:ext cx="2711625" cy="39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0" y="4495125"/>
            <a:ext cx="2479325" cy="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600" y="4411425"/>
            <a:ext cx="2044299" cy="70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300" y="68700"/>
            <a:ext cx="2613925" cy="43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4625" y="110550"/>
            <a:ext cx="2735550" cy="43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5275" y="110550"/>
            <a:ext cx="2613925" cy="430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products </a:t>
            </a:r>
            <a:r>
              <a:rPr lang="en"/>
              <a:t>comparison</a:t>
            </a:r>
            <a:r>
              <a:rPr lang="en"/>
              <a:t> go to below give link:</a:t>
            </a:r>
            <a:endParaRPr/>
          </a:p>
        </p:txBody>
      </p:sp>
      <p:sp>
        <p:nvSpPr>
          <p:cNvPr id="405" name="Google Shape;405;p29"/>
          <p:cNvSpPr txBox="1"/>
          <p:nvPr/>
        </p:nvSpPr>
        <p:spPr>
          <a:xfrm>
            <a:off x="1432625" y="1371600"/>
            <a:ext cx="6058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https://www.gartner.com/reviews/market/operational-technology-security/compare/product/armis-platform-vs-cisco-cyber-vision-vs-dragos-platform-vs-ibm-security-vs-nozomi-networks-guardian-vs-the-claroty-platform#</a:t>
            </a:r>
            <a:endParaRPr b="1" sz="2000"/>
          </a:p>
        </p:txBody>
      </p:sp>
      <p:pic>
        <p:nvPicPr>
          <p:cNvPr id="406" name="Google Shape;4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0" y="4495125"/>
            <a:ext cx="2479325" cy="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6600" y="4411425"/>
            <a:ext cx="2044299" cy="70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Prices of the competitors of Claroty: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413" name="Google Shape;413;p30"/>
          <p:cNvSpPr txBox="1"/>
          <p:nvPr>
            <p:ph idx="1" type="body"/>
          </p:nvPr>
        </p:nvSpPr>
        <p:spPr>
          <a:xfrm>
            <a:off x="311700" y="1152475"/>
            <a:ext cx="8520600" cy="32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 of Armis Platform: $ 50,000/month- Rs.41,25,000/month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 of Nozomi Networks: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Lowest</a:t>
            </a:r>
            <a:r>
              <a:rPr lang="en"/>
              <a:t> price:  </a:t>
            </a:r>
            <a:r>
              <a:rPr lang="en" sz="1550">
                <a:solidFill>
                  <a:srgbClr val="0B0C0C"/>
                </a:solidFill>
                <a:highlight>
                  <a:srgbClr val="FFFFFF"/>
                </a:highlight>
              </a:rPr>
              <a:t>£52,747.20 - Rs. 46,75,512</a:t>
            </a:r>
            <a:endParaRPr sz="1550">
              <a:solidFill>
                <a:srgbClr val="0B0C0C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B0C0C"/>
              </a:buClr>
              <a:buSzPts val="1450"/>
              <a:buAutoNum type="arabicPeriod"/>
            </a:pPr>
            <a:r>
              <a:rPr lang="en" sz="1850">
                <a:solidFill>
                  <a:srgbClr val="0B0C0C"/>
                </a:solidFill>
                <a:highlight>
                  <a:srgbClr val="FFFFFF"/>
                </a:highlight>
              </a:rPr>
              <a:t>Highest price: </a:t>
            </a:r>
            <a:r>
              <a:rPr lang="en" sz="1450">
                <a:solidFill>
                  <a:srgbClr val="0B0C0C"/>
                </a:solidFill>
                <a:highlight>
                  <a:srgbClr val="FFFFFF"/>
                </a:highlight>
              </a:rPr>
              <a:t>£7,384,608 - Rs. 65,45,71,653</a:t>
            </a:r>
            <a:endParaRPr sz="1450">
              <a:solidFill>
                <a:srgbClr val="0B0C0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B0C0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B0C0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0" y="4495125"/>
            <a:ext cx="2479325" cy="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600" y="4411425"/>
            <a:ext cx="2044299" cy="70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825" y="152400"/>
            <a:ext cx="7499626" cy="38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0" y="4495125"/>
            <a:ext cx="2479325" cy="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6600" y="4358825"/>
            <a:ext cx="2044299" cy="7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5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2090"/>
                </a:solidFill>
              </a:rPr>
              <a:t>WHAT IS CLAROTY?</a:t>
            </a:r>
            <a:endParaRPr b="1">
              <a:solidFill>
                <a:srgbClr val="7F209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482200" y="1017725"/>
            <a:ext cx="33501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AC1145"/>
                </a:solidFill>
                <a:latin typeface="Oswald"/>
                <a:ea typeface="Oswald"/>
                <a:cs typeface="Oswald"/>
                <a:sym typeface="Oswald"/>
              </a:rPr>
              <a:t>As per the Industrial Control Systems Architecture the Claroty works on the level-3 which is the bridge between  IT and OT.</a:t>
            </a:r>
            <a:endParaRPr b="1" sz="2600">
              <a:solidFill>
                <a:srgbClr val="AC114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0" y="1093925"/>
            <a:ext cx="4919576" cy="305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0" y="4495125"/>
            <a:ext cx="2479325" cy="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0400" y="4253650"/>
            <a:ext cx="2044299" cy="9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 rot="-2700000">
            <a:off x="3906958" y="1911280"/>
            <a:ext cx="1323704" cy="1320734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1917433" y="1453653"/>
            <a:ext cx="2742176" cy="2667697"/>
            <a:chOff x="1917433" y="1453653"/>
            <a:chExt cx="2742176" cy="2667697"/>
          </a:xfrm>
        </p:grpSpPr>
        <p:sp>
          <p:nvSpPr>
            <p:cNvPr id="71" name="Google Shape;71;p15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rect b="b" l="l" r="r" t="t"/>
              <a:pathLst>
                <a:path extrusionOk="0" h="332" w="25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rect b="b" l="l" r="r" t="t"/>
              <a:pathLst>
                <a:path extrusionOk="0" h="285" w="254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rgbClr val="0C58D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 txBox="1"/>
            <p:nvPr/>
          </p:nvSpPr>
          <p:spPr>
            <a:xfrm rot="-5400000">
              <a:off x="2686908" y="2290153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3451411" y="2479847"/>
            <a:ext cx="2669123" cy="2745704"/>
            <a:chOff x="3451411" y="2479847"/>
            <a:chExt cx="2669123" cy="2745704"/>
          </a:xfrm>
        </p:grpSpPr>
        <p:sp>
          <p:nvSpPr>
            <p:cNvPr id="75" name="Google Shape;75;p15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rect b="b" l="l" r="r" t="t"/>
              <a:pathLst>
                <a:path extrusionOk="0" h="250" w="333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rect b="b" l="l" r="r" t="t"/>
              <a:pathLst>
                <a:path extrusionOk="0" h="254" w="285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rgbClr val="0D5DDF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3823936" y="3427182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4481729" y="1022053"/>
            <a:ext cx="2744808" cy="2664963"/>
            <a:chOff x="4481729" y="1022053"/>
            <a:chExt cx="2744808" cy="2664963"/>
          </a:xfrm>
        </p:grpSpPr>
        <p:sp>
          <p:nvSpPr>
            <p:cNvPr id="79" name="Google Shape;79;p15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rect b="b" l="l" r="r" t="t"/>
              <a:pathLst>
                <a:path extrusionOk="0" h="332" w="25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rect b="b" l="l" r="r" t="t"/>
              <a:pathLst>
                <a:path extrusionOk="0" h="285" w="254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rgbClr val="0E65F0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 txBox="1"/>
            <p:nvPr/>
          </p:nvSpPr>
          <p:spPr>
            <a:xfrm rot="5400000">
              <a:off x="4960966" y="2290154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3026172" y="-76686"/>
            <a:ext cx="2655026" cy="2740082"/>
            <a:chOff x="3026172" y="-76686"/>
            <a:chExt cx="2655026" cy="2740082"/>
          </a:xfrm>
        </p:grpSpPr>
        <p:sp>
          <p:nvSpPr>
            <p:cNvPr id="83" name="Google Shape;83;p15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rect b="b" l="l" r="r" t="t"/>
              <a:pathLst>
                <a:path extrusionOk="0" h="249" w="331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A1C3FA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rect b="b" l="l" r="r" t="t"/>
              <a:pathLst>
                <a:path extrusionOk="0" h="253" w="285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rgbClr val="0944A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3823913" y="1153125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" name="Google Shape;86;p15"/>
          <p:cNvSpPr/>
          <p:nvPr/>
        </p:nvSpPr>
        <p:spPr>
          <a:xfrm>
            <a:off x="3907052" y="1911200"/>
            <a:ext cx="1323600" cy="1320900"/>
          </a:xfrm>
          <a:prstGeom prst="ellipse">
            <a:avLst/>
          </a:prstGeom>
          <a:solidFill>
            <a:srgbClr val="D686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/>
              <a:t>Products of Claroty</a:t>
            </a:r>
            <a:endParaRPr b="1" sz="1300" u="sng"/>
          </a:p>
        </p:txBody>
      </p:sp>
      <p:grpSp>
        <p:nvGrpSpPr>
          <p:cNvPr id="87" name="Google Shape;87;p15"/>
          <p:cNvGrpSpPr/>
          <p:nvPr/>
        </p:nvGrpSpPr>
        <p:grpSpPr>
          <a:xfrm>
            <a:off x="1917433" y="1453653"/>
            <a:ext cx="2742176" cy="2667697"/>
            <a:chOff x="1917433" y="1453653"/>
            <a:chExt cx="2742176" cy="2667697"/>
          </a:xfrm>
        </p:grpSpPr>
        <p:sp>
          <p:nvSpPr>
            <p:cNvPr id="88" name="Google Shape;88;p15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rect b="b" l="l" r="r" t="t"/>
              <a:pathLst>
                <a:path extrusionOk="0" h="332" w="25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rgbClr val="D686E4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rect b="b" l="l" r="r" t="t"/>
              <a:pathLst>
                <a:path extrusionOk="0" h="285" w="254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rgbClr val="701C7F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 rot="-5400000">
              <a:off x="2686908" y="2290153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Claroty CTD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3451411" y="2479847"/>
            <a:ext cx="2669123" cy="2745704"/>
            <a:chOff x="3451411" y="2479847"/>
            <a:chExt cx="2669123" cy="2745704"/>
          </a:xfrm>
        </p:grpSpPr>
        <p:sp>
          <p:nvSpPr>
            <p:cNvPr id="92" name="Google Shape;92;p15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rect b="b" l="l" r="r" t="t"/>
              <a:pathLst>
                <a:path extrusionOk="0" h="250" w="333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rgbClr val="D686E4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rect b="b" l="l" r="r" t="t"/>
              <a:pathLst>
                <a:path extrusionOk="0" h="254" w="285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rgbClr val="761E86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3823936" y="3427182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Claroty SRA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4481729" y="1022053"/>
            <a:ext cx="2744808" cy="2664963"/>
            <a:chOff x="4481729" y="1022053"/>
            <a:chExt cx="2744808" cy="2664963"/>
          </a:xfrm>
        </p:grpSpPr>
        <p:sp>
          <p:nvSpPr>
            <p:cNvPr id="96" name="Google Shape;96;p15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rect b="b" l="l" r="r" t="t"/>
              <a:pathLst>
                <a:path extrusionOk="0" h="332" w="25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rgbClr val="D686E4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rect b="b" l="l" r="r" t="t"/>
              <a:pathLst>
                <a:path extrusionOk="0" h="285" w="254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rgbClr val="7F2090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 txBox="1"/>
            <p:nvPr/>
          </p:nvSpPr>
          <p:spPr>
            <a:xfrm rot="5400000">
              <a:off x="4960966" y="2290154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Claroty Edge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" name="Google Shape;99;p15"/>
          <p:cNvGrpSpPr/>
          <p:nvPr/>
        </p:nvGrpSpPr>
        <p:grpSpPr>
          <a:xfrm>
            <a:off x="3026172" y="-76686"/>
            <a:ext cx="2655026" cy="2740082"/>
            <a:chOff x="3026172" y="-76686"/>
            <a:chExt cx="2655026" cy="2740082"/>
          </a:xfrm>
        </p:grpSpPr>
        <p:sp>
          <p:nvSpPr>
            <p:cNvPr id="100" name="Google Shape;100;p15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rect b="b" l="l" r="r" t="t"/>
              <a:pathLst>
                <a:path extrusionOk="0" h="249" w="331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D686E4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rect b="b" l="l" r="r" t="t"/>
              <a:pathLst>
                <a:path extrusionOk="0" h="253" w="285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rgbClr val="55156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3823913" y="1153125"/>
              <a:ext cx="14961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Claroty xDome</a:t>
              </a:r>
              <a:endPara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0" y="4495125"/>
            <a:ext cx="2479325" cy="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600" y="4177450"/>
            <a:ext cx="2044299" cy="9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rgbClr val="9900FF"/>
                </a:solidFill>
              </a:rPr>
              <a:t>Key features of Claroty xDome and CTD</a:t>
            </a:r>
            <a:r>
              <a:rPr b="1" lang="en" sz="2111">
                <a:solidFill>
                  <a:srgbClr val="9900FF"/>
                </a:solidFill>
              </a:rPr>
              <a:t>(Continuous Threat Detection):</a:t>
            </a:r>
            <a:endParaRPr b="1" sz="211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22">
              <a:solidFill>
                <a:srgbClr val="9900FF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 flipH="1" rot="711236">
            <a:off x="5181012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5586175" y="2683244"/>
            <a:ext cx="1712700" cy="1230715"/>
            <a:chOff x="5796625" y="2541798"/>
            <a:chExt cx="1712700" cy="1230715"/>
          </a:xfrm>
        </p:grpSpPr>
        <p:sp>
          <p:nvSpPr>
            <p:cNvPr id="113" name="Google Shape;113;p16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D5A6BD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solidFill>
              <a:srgbClr val="D5A6B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solidFill>
              <a:srgbClr val="D5A6B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Integrates Seamlessly with your existing tech stack</a:t>
              </a:r>
              <a:endParaRPr b="1" sz="1000"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6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6"/>
          <p:cNvGrpSpPr/>
          <p:nvPr/>
        </p:nvGrpSpPr>
        <p:grpSpPr>
          <a:xfrm>
            <a:off x="4333100" y="1382072"/>
            <a:ext cx="1712700" cy="1246754"/>
            <a:chOff x="4409300" y="1219942"/>
            <a:chExt cx="1712700" cy="1246754"/>
          </a:xfrm>
        </p:grpSpPr>
        <p:sp>
          <p:nvSpPr>
            <p:cNvPr id="120" name="Google Shape;120;p16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Desgined</a:t>
              </a:r>
              <a:r>
                <a:rPr b="1"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for Scalability, Flexibility and it is easy to use</a:t>
              </a:r>
              <a:endParaRPr b="1" sz="1000">
                <a:solidFill>
                  <a:srgbClr val="5E5E5E"/>
                </a:solidFill>
              </a:endParaRPr>
            </a:p>
          </p:txBody>
        </p:sp>
      </p:grpSp>
      <p:sp>
        <p:nvSpPr>
          <p:cNvPr id="125" name="Google Shape;125;p16"/>
          <p:cNvSpPr/>
          <p:nvPr/>
        </p:nvSpPr>
        <p:spPr>
          <a:xfrm flipH="1" rot="711236">
            <a:off x="260825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6"/>
          <p:cNvGrpSpPr/>
          <p:nvPr/>
        </p:nvGrpSpPr>
        <p:grpSpPr>
          <a:xfrm>
            <a:off x="3076688" y="2683244"/>
            <a:ext cx="1712700" cy="1230715"/>
            <a:chOff x="3021975" y="2541798"/>
            <a:chExt cx="1712700" cy="1230715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Support all cybersecurity  to your industry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6"/>
          <p:cNvSpPr/>
          <p:nvPr/>
        </p:nvSpPr>
        <p:spPr>
          <a:xfrm rot="-711236">
            <a:off x="1334133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1789875" y="1382072"/>
            <a:ext cx="1712700" cy="1246754"/>
            <a:chOff x="1637475" y="1219942"/>
            <a:chExt cx="1712700" cy="1246754"/>
          </a:xfrm>
        </p:grpSpPr>
        <p:sp>
          <p:nvSpPr>
            <p:cNvPr id="134" name="Google Shape;134;p16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2095500" y="1987196"/>
              <a:ext cx="849300" cy="2760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Extends Security across industrial all XIoT Devices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00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0" y="4495125"/>
            <a:ext cx="2479325" cy="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600" y="4177450"/>
            <a:ext cx="2044299" cy="9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61E86"/>
                </a:solidFill>
              </a:rPr>
              <a:t>Key features of Claroty Edge</a:t>
            </a:r>
            <a:endParaRPr b="1">
              <a:solidFill>
                <a:srgbClr val="761E86"/>
              </a:solidFill>
            </a:endParaRPr>
          </a:p>
        </p:txBody>
      </p:sp>
      <p:sp>
        <p:nvSpPr>
          <p:cNvPr id="146" name="Google Shape;146;p17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 flipH="1" rot="711236">
            <a:off x="5181012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5586175" y="2683244"/>
            <a:ext cx="1712700" cy="1230715"/>
            <a:chOff x="5796625" y="2541798"/>
            <a:chExt cx="1712700" cy="1230715"/>
          </a:xfrm>
        </p:grpSpPr>
        <p:sp>
          <p:nvSpPr>
            <p:cNvPr id="149" name="Google Shape;149;p17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Offers unmatched time-to-value</a:t>
              </a:r>
              <a:endParaRPr b="1" sz="1000">
                <a:solidFill>
                  <a:srgbClr val="5E5E5E"/>
                </a:solidFill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7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4333100" y="1382072"/>
            <a:ext cx="1712700" cy="1246754"/>
            <a:chOff x="4409300" y="1219942"/>
            <a:chExt cx="1712700" cy="1246754"/>
          </a:xfrm>
        </p:grpSpPr>
        <p:sp>
          <p:nvSpPr>
            <p:cNvPr id="156" name="Google Shape;156;p17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Requires zero network changes or hardware</a:t>
              </a:r>
              <a:endParaRPr b="1" sz="1000">
                <a:solidFill>
                  <a:srgbClr val="5E5E5E"/>
                </a:solidFill>
              </a:endParaRPr>
            </a:p>
          </p:txBody>
        </p:sp>
      </p:grpSp>
      <p:sp>
        <p:nvSpPr>
          <p:cNvPr id="161" name="Google Shape;161;p17"/>
          <p:cNvSpPr/>
          <p:nvPr/>
        </p:nvSpPr>
        <p:spPr>
          <a:xfrm flipH="1" rot="711236">
            <a:off x="260825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7"/>
          <p:cNvGrpSpPr/>
          <p:nvPr/>
        </p:nvGrpSpPr>
        <p:grpSpPr>
          <a:xfrm>
            <a:off x="3076688" y="2683244"/>
            <a:ext cx="1712700" cy="1230715"/>
            <a:chOff x="3021975" y="2541798"/>
            <a:chExt cx="1712700" cy="1230715"/>
          </a:xfrm>
        </p:grpSpPr>
        <p:sp>
          <p:nvSpPr>
            <p:cNvPr id="163" name="Google Shape;163;p17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Supports multi-disciplinary use cases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7"/>
          <p:cNvSpPr/>
          <p:nvPr/>
        </p:nvSpPr>
        <p:spPr>
          <a:xfrm rot="-711236">
            <a:off x="1334133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1789875" y="1382072"/>
            <a:ext cx="1712700" cy="1246754"/>
            <a:chOff x="1637475" y="1219942"/>
            <a:chExt cx="1712700" cy="1246754"/>
          </a:xfrm>
        </p:grpSpPr>
        <p:sp>
          <p:nvSpPr>
            <p:cNvPr id="170" name="Google Shape;170;p17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Builds the foundation for cybersecurity maturity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600" y="4177450"/>
            <a:ext cx="2044299" cy="9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0" y="4495125"/>
            <a:ext cx="2479325" cy="5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Key Benefits of Claroty Secure Remote Access(SRA):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0" y="4495125"/>
            <a:ext cx="2479325" cy="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600" y="4177450"/>
            <a:ext cx="2044299" cy="9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flipH="1" rot="711236">
            <a:off x="5181012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18"/>
          <p:cNvGrpSpPr/>
          <p:nvPr/>
        </p:nvGrpSpPr>
        <p:grpSpPr>
          <a:xfrm>
            <a:off x="5586175" y="2683244"/>
            <a:ext cx="1712700" cy="1230715"/>
            <a:chOff x="5796625" y="2541798"/>
            <a:chExt cx="1712700" cy="1230715"/>
          </a:xfrm>
        </p:grpSpPr>
        <p:sp>
          <p:nvSpPr>
            <p:cNvPr id="187" name="Google Shape;187;p18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Delivers a Ideal UX that reduces MTTR</a:t>
              </a:r>
              <a:endParaRPr b="1" sz="1000">
                <a:solidFill>
                  <a:srgbClr val="5E5E5E"/>
                </a:solidFill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8"/>
          <p:cNvSpPr/>
          <p:nvPr/>
        </p:nvSpPr>
        <p:spPr>
          <a:xfrm rot="-711236">
            <a:off x="389993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4333100" y="1382072"/>
            <a:ext cx="1712700" cy="1246754"/>
            <a:chOff x="4409300" y="1219942"/>
            <a:chExt cx="1712700" cy="1246754"/>
          </a:xfrm>
        </p:grpSpPr>
        <p:sp>
          <p:nvSpPr>
            <p:cNvPr id="194" name="Google Shape;194;p18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CE5CD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rgbClr val="FCE5C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Offers full Auditing and Response Capabilities</a:t>
              </a:r>
              <a:endParaRPr b="1" sz="1000">
                <a:solidFill>
                  <a:srgbClr val="5E5E5E"/>
                </a:solidFill>
              </a:endParaRPr>
            </a:p>
          </p:txBody>
        </p:sp>
      </p:grpSp>
      <p:sp>
        <p:nvSpPr>
          <p:cNvPr id="199" name="Google Shape;199;p18"/>
          <p:cNvSpPr/>
          <p:nvPr/>
        </p:nvSpPr>
        <p:spPr>
          <a:xfrm flipH="1" rot="711236">
            <a:off x="2608258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AC11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18"/>
          <p:cNvGrpSpPr/>
          <p:nvPr/>
        </p:nvGrpSpPr>
        <p:grpSpPr>
          <a:xfrm>
            <a:off x="3076688" y="2683244"/>
            <a:ext cx="1712700" cy="1230715"/>
            <a:chOff x="3021975" y="2541798"/>
            <a:chExt cx="1712700" cy="1230715"/>
          </a:xfrm>
        </p:grpSpPr>
        <p:sp>
          <p:nvSpPr>
            <p:cNvPr id="201" name="Google Shape;201;p18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solidFill>
              <a:srgbClr val="AC114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AC11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Extends Zero Trust-based Access Controls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8"/>
          <p:cNvSpPr/>
          <p:nvPr/>
        </p:nvSpPr>
        <p:spPr>
          <a:xfrm rot="-711236">
            <a:off x="1334133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AC11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18"/>
          <p:cNvGrpSpPr/>
          <p:nvPr/>
        </p:nvGrpSpPr>
        <p:grpSpPr>
          <a:xfrm>
            <a:off x="1789875" y="1382072"/>
            <a:ext cx="1712700" cy="1246754"/>
            <a:chOff x="1637475" y="1219942"/>
            <a:chExt cx="1712700" cy="1246754"/>
          </a:xfrm>
        </p:grpSpPr>
        <p:sp>
          <p:nvSpPr>
            <p:cNvPr id="208" name="Google Shape;208;p18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Streamlines Access for Internal and Third-Parties</a:t>
              </a:r>
              <a:endParaRPr b="1" sz="1000"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EA9999"/>
            </a:solidFill>
            <a:ln cap="flat" cmpd="sng" w="38100">
              <a:solidFill>
                <a:srgbClr val="AC11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227550" y="151275"/>
            <a:ext cx="85206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31">
                <a:solidFill>
                  <a:srgbClr val="9900FF"/>
                </a:solidFill>
              </a:rPr>
              <a:t>Things that are offered by Claroty xDome and CTD:</a:t>
            </a:r>
            <a:endParaRPr b="1" sz="2531">
              <a:solidFill>
                <a:srgbClr val="9900FF"/>
              </a:solidFill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0" y="4495125"/>
            <a:ext cx="2479325" cy="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600" y="4390375"/>
            <a:ext cx="2044299" cy="72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/>
          <p:nvPr/>
        </p:nvSpPr>
        <p:spPr>
          <a:xfrm rot="-2081266">
            <a:off x="3913420" y="1905189"/>
            <a:ext cx="1323660" cy="1321079"/>
          </a:xfrm>
          <a:prstGeom prst="ellipse">
            <a:avLst/>
          </a:prstGeom>
          <a:solidFill>
            <a:srgbClr val="83E3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1978637" y="1202068"/>
            <a:ext cx="2407147" cy="2190413"/>
            <a:chOff x="1978637" y="1202068"/>
            <a:chExt cx="2407147" cy="2190413"/>
          </a:xfrm>
        </p:grpSpPr>
        <p:sp>
          <p:nvSpPr>
            <p:cNvPr id="222" name="Google Shape;222;p19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rect b="b" l="l" r="r" t="t"/>
              <a:pathLst>
                <a:path extrusionOk="0" h="240" w="246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83E3D9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rect b="b" l="l" r="r" t="t"/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1B786E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19"/>
          <p:cNvGrpSpPr/>
          <p:nvPr/>
        </p:nvGrpSpPr>
        <p:grpSpPr>
          <a:xfrm>
            <a:off x="2867112" y="2599927"/>
            <a:ext cx="2108006" cy="2437164"/>
            <a:chOff x="2867112" y="2599927"/>
            <a:chExt cx="2108006" cy="2437164"/>
          </a:xfrm>
        </p:grpSpPr>
        <p:sp>
          <p:nvSpPr>
            <p:cNvPr id="226" name="Google Shape;226;p19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rect b="b" l="l" r="r" t="t"/>
              <a:pathLst>
                <a:path extrusionOk="0" h="300" w="163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83E3D9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rect b="b" l="l" r="r" t="t"/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1D7E74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 txBox="1"/>
            <p:nvPr/>
          </p:nvSpPr>
          <p:spPr>
            <a:xfrm rot="2156063">
              <a:off x="3231785" y="3231412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9" name="Google Shape;229;p19"/>
          <p:cNvGrpSpPr/>
          <p:nvPr/>
        </p:nvGrpSpPr>
        <p:grpSpPr>
          <a:xfrm>
            <a:off x="4337515" y="2464414"/>
            <a:ext cx="2424506" cy="2097542"/>
            <a:chOff x="4337515" y="2464414"/>
            <a:chExt cx="2424506" cy="2097542"/>
          </a:xfrm>
        </p:grpSpPr>
        <p:sp>
          <p:nvSpPr>
            <p:cNvPr id="230" name="Google Shape;230;p19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rect b="b" l="l" r="r" t="t"/>
              <a:pathLst>
                <a:path extrusionOk="0" h="99" w="326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83E3D9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rect b="b" l="l" r="r" t="t"/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1F887E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 txBox="1"/>
            <p:nvPr/>
          </p:nvSpPr>
          <p:spPr>
            <a:xfrm rot="-2245873">
              <a:off x="4639442" y="3207930"/>
              <a:ext cx="1304523" cy="563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3263096" y="71333"/>
            <a:ext cx="2344104" cy="2370669"/>
            <a:chOff x="3263096" y="71333"/>
            <a:chExt cx="2344104" cy="2370669"/>
          </a:xfrm>
        </p:grpSpPr>
        <p:sp>
          <p:nvSpPr>
            <p:cNvPr id="234" name="Google Shape;234;p19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rect b="b" l="l" r="r" t="t"/>
              <a:pathLst>
                <a:path extrusionOk="0" h="172" w="299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83E3D9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rect b="b" l="l" r="r" t="t"/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155B54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9"/>
          <p:cNvGrpSpPr/>
          <p:nvPr/>
        </p:nvGrpSpPr>
        <p:grpSpPr>
          <a:xfrm>
            <a:off x="4593307" y="804376"/>
            <a:ext cx="2268741" cy="2444000"/>
            <a:chOff x="4593307" y="804376"/>
            <a:chExt cx="2268741" cy="2444000"/>
          </a:xfrm>
        </p:grpSpPr>
        <p:sp>
          <p:nvSpPr>
            <p:cNvPr id="238" name="Google Shape;238;p19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rect b="b" l="l" r="r" t="t"/>
              <a:pathLst>
                <a:path extrusionOk="0" h="328" w="107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83E3D9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rect b="b" l="l" r="r" t="t"/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249C90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 txBox="1"/>
            <p:nvPr/>
          </p:nvSpPr>
          <p:spPr>
            <a:xfrm rot="4352156">
              <a:off x="5032997" y="1939707"/>
              <a:ext cx="1304532" cy="56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1" name="Google Shape;241;p19"/>
          <p:cNvSpPr/>
          <p:nvPr/>
        </p:nvSpPr>
        <p:spPr>
          <a:xfrm>
            <a:off x="3913420" y="1905208"/>
            <a:ext cx="1323600" cy="13212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Things that are offered by  claroty xDome.</a:t>
            </a:r>
            <a:endParaRPr b="1" sz="1100"/>
          </a:p>
        </p:txBody>
      </p:sp>
      <p:grpSp>
        <p:nvGrpSpPr>
          <p:cNvPr id="242" name="Google Shape;242;p19"/>
          <p:cNvGrpSpPr/>
          <p:nvPr/>
        </p:nvGrpSpPr>
        <p:grpSpPr>
          <a:xfrm>
            <a:off x="1978637" y="1202068"/>
            <a:ext cx="2407147" cy="2190413"/>
            <a:chOff x="1978637" y="1202068"/>
            <a:chExt cx="2407147" cy="2190413"/>
          </a:xfrm>
        </p:grpSpPr>
        <p:sp>
          <p:nvSpPr>
            <p:cNvPr id="243" name="Google Shape;243;p19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rect b="b" l="l" r="r" t="t"/>
              <a:pathLst>
                <a:path extrusionOk="0" h="240" w="246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rgbClr val="EDA29B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rect b="b" l="l" r="r" t="t"/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A72A1E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Threat Detection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2867112" y="2599927"/>
            <a:ext cx="2108006" cy="2437164"/>
            <a:chOff x="2867112" y="2599927"/>
            <a:chExt cx="2108006" cy="2437164"/>
          </a:xfrm>
        </p:grpSpPr>
        <p:sp>
          <p:nvSpPr>
            <p:cNvPr id="247" name="Google Shape;247;p19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rect b="b" l="l" r="r" t="t"/>
              <a:pathLst>
                <a:path extrusionOk="0" h="300" w="163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rgbClr val="EDA29B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rect b="b" l="l" r="r" t="t"/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B02C20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 txBox="1"/>
            <p:nvPr/>
          </p:nvSpPr>
          <p:spPr>
            <a:xfrm rot="2156063">
              <a:off x="3231785" y="3231412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Network Protection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" name="Google Shape;250;p19"/>
          <p:cNvGrpSpPr/>
          <p:nvPr/>
        </p:nvGrpSpPr>
        <p:grpSpPr>
          <a:xfrm>
            <a:off x="4337515" y="2464414"/>
            <a:ext cx="2424506" cy="2097542"/>
            <a:chOff x="4337515" y="2464414"/>
            <a:chExt cx="2424506" cy="2097542"/>
          </a:xfrm>
        </p:grpSpPr>
        <p:sp>
          <p:nvSpPr>
            <p:cNvPr id="251" name="Google Shape;251;p19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rect b="b" l="l" r="r" t="t"/>
              <a:pathLst>
                <a:path extrusionOk="0" h="99" w="326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rgbClr val="EDA29B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rect b="b" l="l" r="r" t="t"/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BE2F2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 txBox="1"/>
            <p:nvPr/>
          </p:nvSpPr>
          <p:spPr>
            <a:xfrm rot="-2245873">
              <a:off x="4639442" y="3207930"/>
              <a:ext cx="1304523" cy="563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Vulnerability &amp; Risk Management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263096" y="71333"/>
            <a:ext cx="2344104" cy="2370669"/>
            <a:chOff x="3263096" y="71333"/>
            <a:chExt cx="2344104" cy="2370669"/>
          </a:xfrm>
        </p:grpSpPr>
        <p:sp>
          <p:nvSpPr>
            <p:cNvPr id="255" name="Google Shape;255;p19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rect b="b" l="l" r="r" t="t"/>
              <a:pathLst>
                <a:path extrusionOk="0" h="172" w="299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EDA29B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rect b="b" l="l" r="r" t="t"/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802017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Asset Dsicovery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8" name="Google Shape;258;p19"/>
          <p:cNvGrpSpPr/>
          <p:nvPr/>
        </p:nvGrpSpPr>
        <p:grpSpPr>
          <a:xfrm>
            <a:off x="4593307" y="804376"/>
            <a:ext cx="2268741" cy="2444000"/>
            <a:chOff x="4593307" y="804376"/>
            <a:chExt cx="2268741" cy="2444000"/>
          </a:xfrm>
        </p:grpSpPr>
        <p:sp>
          <p:nvSpPr>
            <p:cNvPr id="259" name="Google Shape;259;p19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rect b="b" l="l" r="r" t="t"/>
              <a:pathLst>
                <a:path extrusionOk="0" h="328" w="107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rgbClr val="EDA29B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rect b="b" l="l" r="r" t="t"/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D83829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 txBox="1"/>
            <p:nvPr/>
          </p:nvSpPr>
          <p:spPr>
            <a:xfrm rot="4352156">
              <a:off x="5032997" y="1939707"/>
              <a:ext cx="1304532" cy="56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Asset Management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2" name="Google Shape;262;p19"/>
          <p:cNvSpPr txBox="1"/>
          <p:nvPr/>
        </p:nvSpPr>
        <p:spPr>
          <a:xfrm>
            <a:off x="6584050" y="856175"/>
            <a:ext cx="217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Asset Discovery: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 any type of devices for providing security to it.</a:t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3713900" y="4390375"/>
            <a:ext cx="189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Asset Management: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the Assets of the Industry.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6584050" y="2371125"/>
            <a:ext cx="2479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83829"/>
                </a:solidFill>
              </a:rPr>
              <a:t>Vulnerability &amp; Risk Management: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Detect the </a:t>
            </a:r>
            <a:r>
              <a:rPr lang="en">
                <a:solidFill>
                  <a:schemeClr val="dk1"/>
                </a:solidFill>
              </a:rPr>
              <a:t>Vulnerability</a:t>
            </a:r>
            <a:r>
              <a:rPr lang="en">
                <a:solidFill>
                  <a:schemeClr val="dk1"/>
                </a:solidFill>
              </a:rPr>
              <a:t> and Risk in the Devices and than fix or solve the Vulnerabilities and Risk to </a:t>
            </a:r>
            <a:r>
              <a:rPr lang="en">
                <a:solidFill>
                  <a:schemeClr val="dk1"/>
                </a:solidFill>
              </a:rPr>
              <a:t>strengthen</a:t>
            </a:r>
            <a:r>
              <a:rPr lang="en">
                <a:solidFill>
                  <a:schemeClr val="dk1"/>
                </a:solidFill>
              </a:rPr>
              <a:t> the network and secure 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23663" y="2785975"/>
            <a:ext cx="247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A1F1F"/>
                </a:solidFill>
              </a:rPr>
              <a:t>Network Protection:</a:t>
            </a:r>
            <a:endParaRPr b="1">
              <a:solidFill>
                <a:srgbClr val="DA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Protection of the network and </a:t>
            </a:r>
            <a:r>
              <a:rPr lang="en"/>
              <a:t>secure from the network threats.</a:t>
            </a: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87250" y="1202063"/>
            <a:ext cx="2479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02017"/>
                </a:solidFill>
              </a:rPr>
              <a:t>Threat Protection:</a:t>
            </a:r>
            <a:endParaRPr b="1">
              <a:solidFill>
                <a:srgbClr val="80201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Protections from any types of OT and IT threats that which damages Industrial </a:t>
            </a:r>
            <a:r>
              <a:rPr lang="en"/>
              <a:t>products.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196000" y="21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C1145"/>
                </a:solidFill>
              </a:rPr>
              <a:t>Things that are offered by Claroty Edge:</a:t>
            </a:r>
            <a:endParaRPr b="1">
              <a:solidFill>
                <a:srgbClr val="AC1145"/>
              </a:solidFill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20"/>
          <p:cNvGrpSpPr/>
          <p:nvPr/>
        </p:nvGrpSpPr>
        <p:grpSpPr>
          <a:xfrm>
            <a:off x="1900218" y="996036"/>
            <a:ext cx="1882407" cy="669600"/>
            <a:chOff x="1900218" y="996036"/>
            <a:chExt cx="1882407" cy="669600"/>
          </a:xfrm>
        </p:grpSpPr>
        <p:cxnSp>
          <p:nvCxnSpPr>
            <p:cNvPr id="274" name="Google Shape;274;p20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cap="flat" cmpd="sng" w="19050">
              <a:solidFill>
                <a:srgbClr val="249C9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75" name="Google Shape;275;p20"/>
            <p:cNvSpPr txBox="1"/>
            <p:nvPr/>
          </p:nvSpPr>
          <p:spPr>
            <a:xfrm>
              <a:off x="1900218" y="9960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134F5C"/>
                  </a:solidFill>
                  <a:latin typeface="Roboto"/>
                  <a:ea typeface="Roboto"/>
                  <a:cs typeface="Roboto"/>
                  <a:sym typeface="Roboto"/>
                </a:rPr>
                <a:t>Incident Response</a:t>
              </a:r>
              <a:endParaRPr b="1" sz="120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1900218" y="3152297"/>
            <a:ext cx="1881232" cy="669600"/>
            <a:chOff x="1900218" y="3152297"/>
            <a:chExt cx="1881232" cy="669600"/>
          </a:xfrm>
        </p:grpSpPr>
        <p:cxnSp>
          <p:nvCxnSpPr>
            <p:cNvPr id="277" name="Google Shape;277;p20"/>
            <p:cNvCxnSpPr/>
            <p:nvPr/>
          </p:nvCxnSpPr>
          <p:spPr>
            <a:xfrm flipH="1" rot="10800000">
              <a:off x="3436150" y="3214625"/>
              <a:ext cx="345300" cy="342900"/>
            </a:xfrm>
            <a:prstGeom prst="straightConnector1">
              <a:avLst/>
            </a:prstGeom>
            <a:noFill/>
            <a:ln cap="flat" cmpd="sng" w="19050">
              <a:solidFill>
                <a:srgbClr val="155B5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78" name="Google Shape;278;p20"/>
            <p:cNvSpPr txBox="1"/>
            <p:nvPr/>
          </p:nvSpPr>
          <p:spPr>
            <a:xfrm>
              <a:off x="1900218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FF00"/>
                  </a:solidFill>
                  <a:latin typeface="Roboto"/>
                  <a:ea typeface="Roboto"/>
                  <a:cs typeface="Roboto"/>
                  <a:sym typeface="Roboto"/>
                </a:rPr>
                <a:t>Audit, Compliance and Due Dilgence</a:t>
              </a:r>
              <a:endParaRPr b="1" sz="12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9" name="Google Shape;279;p20"/>
          <p:cNvSpPr/>
          <p:nvPr/>
        </p:nvSpPr>
        <p:spPr>
          <a:xfrm flipH="1" rot="-1800047">
            <a:off x="3221956" y="1086434"/>
            <a:ext cx="2690936" cy="2690936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rgbClr val="249C9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20"/>
          <p:cNvGrpSpPr/>
          <p:nvPr/>
        </p:nvGrpSpPr>
        <p:grpSpPr>
          <a:xfrm>
            <a:off x="5343425" y="3228497"/>
            <a:ext cx="1870327" cy="669600"/>
            <a:chOff x="5343425" y="3152297"/>
            <a:chExt cx="1870327" cy="669600"/>
          </a:xfrm>
        </p:grpSpPr>
        <p:cxnSp>
          <p:nvCxnSpPr>
            <p:cNvPr id="281" name="Google Shape;281;p20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cap="flat" cmpd="sng" w="19050">
              <a:solidFill>
                <a:srgbClr val="249C9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82" name="Google Shape;282;p20"/>
            <p:cNvSpPr txBox="1"/>
            <p:nvPr/>
          </p:nvSpPr>
          <p:spPr>
            <a:xfrm>
              <a:off x="5718552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Vulnerability and Risk Management </a:t>
              </a:r>
              <a:endParaRPr b="1" sz="1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" name="Google Shape;283;p20"/>
          <p:cNvGrpSpPr/>
          <p:nvPr/>
        </p:nvGrpSpPr>
        <p:grpSpPr>
          <a:xfrm>
            <a:off x="5344775" y="996036"/>
            <a:ext cx="1868977" cy="669600"/>
            <a:chOff x="5344775" y="996036"/>
            <a:chExt cx="1868977" cy="669600"/>
          </a:xfrm>
        </p:grpSpPr>
        <p:cxnSp>
          <p:nvCxnSpPr>
            <p:cNvPr id="284" name="Google Shape;284;p20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cap="flat" cmpd="sng" w="19050">
              <a:solidFill>
                <a:srgbClr val="155B5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85" name="Google Shape;285;p20"/>
            <p:cNvSpPr txBox="1"/>
            <p:nvPr/>
          </p:nvSpPr>
          <p:spPr>
            <a:xfrm>
              <a:off x="5718552" y="996036"/>
              <a:ext cx="1495200" cy="66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Asset Discovery</a:t>
              </a:r>
              <a:endParaRPr b="1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6" name="Google Shape;286;p20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Things that are offered by Claroty Edge</a:t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287" name="Google Shape;287;p20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rgbClr val="155B5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 rot="9000757">
            <a:off x="3213964" y="1086020"/>
            <a:ext cx="2690226" cy="2690226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rgbClr val="155B54"/>
          </a:solidFill>
          <a:ln>
            <a:noFill/>
          </a:ln>
          <a:effectLst>
            <a:outerShdw blurRad="71438" rotWithShape="0" algn="bl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 flipH="1" rot="-9000757">
            <a:off x="3221634" y="1086770"/>
            <a:ext cx="2690226" cy="2690226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rgbClr val="249C9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 rot="8100000">
            <a:off x="3166119" y="2257450"/>
            <a:ext cx="363170" cy="363170"/>
          </a:xfrm>
          <a:prstGeom prst="rtTriangl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 rot="-2700000">
            <a:off x="5598628" y="2250288"/>
            <a:ext cx="363170" cy="363170"/>
          </a:xfrm>
          <a:prstGeom prst="rtTriangl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 rot="2700000">
            <a:off x="4382023" y="3463061"/>
            <a:ext cx="363170" cy="363170"/>
          </a:xfrm>
          <a:prstGeom prst="rtTriangle">
            <a:avLst/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rgbClr val="249C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0" y="4495125"/>
            <a:ext cx="2479325" cy="5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600" y="4547200"/>
            <a:ext cx="204429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 txBox="1"/>
          <p:nvPr/>
        </p:nvSpPr>
        <p:spPr>
          <a:xfrm flipH="1">
            <a:off x="7190700" y="786313"/>
            <a:ext cx="187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786E"/>
                </a:solidFill>
              </a:rPr>
              <a:t>Asset Discovery:</a:t>
            </a:r>
            <a:endParaRPr b="1">
              <a:solidFill>
                <a:srgbClr val="1B786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be used to discover new Assets and Devices in the network.</a:t>
            </a:r>
            <a:endParaRPr/>
          </a:p>
        </p:txBody>
      </p:sp>
      <p:sp>
        <p:nvSpPr>
          <p:cNvPr id="297" name="Google Shape;297;p20"/>
          <p:cNvSpPr txBox="1"/>
          <p:nvPr/>
        </p:nvSpPr>
        <p:spPr>
          <a:xfrm>
            <a:off x="7237500" y="1985300"/>
            <a:ext cx="1823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AA84F"/>
                </a:solidFill>
              </a:rPr>
              <a:t>Vulnerability &amp; Risk Management: 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Detect the Vulnerability and Risk in the Devices and than fix or solve the Vulnerabilities and Risk to strengthen the network and secure 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 txBox="1"/>
          <p:nvPr/>
        </p:nvSpPr>
        <p:spPr>
          <a:xfrm>
            <a:off x="0" y="2752100"/>
            <a:ext cx="1979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Audit, Compliance and Due Dilgence: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offers the security and give Audit ,Compliance and also the Due Dilgence</a:t>
            </a:r>
            <a:endParaRPr/>
          </a:p>
        </p:txBody>
      </p:sp>
      <p:sp>
        <p:nvSpPr>
          <p:cNvPr id="299" name="Google Shape;299;p20"/>
          <p:cNvSpPr txBox="1"/>
          <p:nvPr/>
        </p:nvSpPr>
        <p:spPr>
          <a:xfrm>
            <a:off x="0" y="1030463"/>
            <a:ext cx="186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55B54"/>
                </a:solidFill>
              </a:rPr>
              <a:t>Incident Response:</a:t>
            </a:r>
            <a:endParaRPr b="1">
              <a:solidFill>
                <a:srgbClr val="155B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gives Incident notification of any of the threats and risk that take place in the industry.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 txBox="1"/>
          <p:nvPr>
            <p:ph type="title"/>
          </p:nvPr>
        </p:nvSpPr>
        <p:spPr>
          <a:xfrm>
            <a:off x="269625" y="15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rgbClr val="0944A1"/>
                </a:solidFill>
              </a:rPr>
              <a:t>Things that are offered by Claroty SRA(Secure Remote Access): </a:t>
            </a:r>
            <a:endParaRPr b="1" sz="2020">
              <a:solidFill>
                <a:srgbClr val="0944A1"/>
              </a:solidFill>
            </a:endParaRPr>
          </a:p>
        </p:txBody>
      </p:sp>
      <p:pic>
        <p:nvPicPr>
          <p:cNvPr id="305" name="Google Shape;3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6600" y="4439525"/>
            <a:ext cx="2044299" cy="6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0" y="4495125"/>
            <a:ext cx="2479325" cy="5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1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21"/>
          <p:cNvGrpSpPr/>
          <p:nvPr/>
        </p:nvGrpSpPr>
        <p:grpSpPr>
          <a:xfrm>
            <a:off x="5214050" y="851693"/>
            <a:ext cx="1795295" cy="680379"/>
            <a:chOff x="5214050" y="851693"/>
            <a:chExt cx="1795295" cy="680379"/>
          </a:xfrm>
        </p:grpSpPr>
        <p:cxnSp>
          <p:nvCxnSpPr>
            <p:cNvPr id="309" name="Google Shape;309;p21"/>
            <p:cNvCxnSpPr/>
            <p:nvPr/>
          </p:nvCxnSpPr>
          <p:spPr>
            <a:xfrm flipH="1">
              <a:off x="5214050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0944A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10" name="Google Shape;310;p21"/>
            <p:cNvSpPr txBox="1"/>
            <p:nvPr/>
          </p:nvSpPr>
          <p:spPr>
            <a:xfrm>
              <a:off x="5514145" y="851693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Remote Maintenance</a:t>
              </a:r>
              <a:endParaRPr b="1" sz="12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1" name="Google Shape;311;p21"/>
          <p:cNvGrpSpPr/>
          <p:nvPr/>
        </p:nvGrpSpPr>
        <p:grpSpPr>
          <a:xfrm>
            <a:off x="2102252" y="851693"/>
            <a:ext cx="1805709" cy="680379"/>
            <a:chOff x="2102252" y="851693"/>
            <a:chExt cx="1805709" cy="680379"/>
          </a:xfrm>
        </p:grpSpPr>
        <p:cxnSp>
          <p:nvCxnSpPr>
            <p:cNvPr id="312" name="Google Shape;312;p21"/>
            <p:cNvCxnSpPr/>
            <p:nvPr/>
          </p:nvCxnSpPr>
          <p:spPr>
            <a:xfrm>
              <a:off x="3634961" y="1153772"/>
              <a:ext cx="273000" cy="378300"/>
            </a:xfrm>
            <a:prstGeom prst="straightConnector1">
              <a:avLst/>
            </a:prstGeom>
            <a:noFill/>
            <a:ln cap="flat" cmpd="sng" w="19050">
              <a:solidFill>
                <a:srgbClr val="A1C3FA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13" name="Google Shape;313;p21"/>
            <p:cNvSpPr txBox="1"/>
            <p:nvPr/>
          </p:nvSpPr>
          <p:spPr>
            <a:xfrm>
              <a:off x="2102252" y="851693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Remote Incident Management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4" name="Google Shape;314;p21"/>
          <p:cNvGrpSpPr/>
          <p:nvPr/>
        </p:nvGrpSpPr>
        <p:grpSpPr>
          <a:xfrm>
            <a:off x="5625475" y="2586174"/>
            <a:ext cx="1947079" cy="669600"/>
            <a:chOff x="5625475" y="2586174"/>
            <a:chExt cx="1947079" cy="669600"/>
          </a:xfrm>
        </p:grpSpPr>
        <p:cxnSp>
          <p:nvCxnSpPr>
            <p:cNvPr id="315" name="Google Shape;315;p21"/>
            <p:cNvCxnSpPr/>
            <p:nvPr/>
          </p:nvCxnSpPr>
          <p:spPr>
            <a:xfrm rot="10800000">
              <a:off x="5625475" y="2771675"/>
              <a:ext cx="442200" cy="153300"/>
            </a:xfrm>
            <a:prstGeom prst="straightConnector1">
              <a:avLst/>
            </a:prstGeom>
            <a:noFill/>
            <a:ln cap="flat" cmpd="sng" w="19050">
              <a:solidFill>
                <a:srgbClr val="307BF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16" name="Google Shape;316;p21"/>
            <p:cNvSpPr txBox="1"/>
            <p:nvPr/>
          </p:nvSpPr>
          <p:spPr>
            <a:xfrm>
              <a:off x="6077354" y="258617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Remote Access Administration</a:t>
              </a:r>
              <a:endParaRPr b="1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7" name="Google Shape;317;p21"/>
          <p:cNvGrpSpPr/>
          <p:nvPr/>
        </p:nvGrpSpPr>
        <p:grpSpPr>
          <a:xfrm>
            <a:off x="1554490" y="2571667"/>
            <a:ext cx="1955185" cy="669600"/>
            <a:chOff x="1554490" y="2571667"/>
            <a:chExt cx="1955185" cy="669600"/>
          </a:xfrm>
        </p:grpSpPr>
        <p:cxnSp>
          <p:nvCxnSpPr>
            <p:cNvPr id="318" name="Google Shape;318;p21"/>
            <p:cNvCxnSpPr/>
            <p:nvPr/>
          </p:nvCxnSpPr>
          <p:spPr>
            <a:xfrm flipH="1" rot="10800000">
              <a:off x="3059375" y="2771675"/>
              <a:ext cx="450300" cy="145200"/>
            </a:xfrm>
            <a:prstGeom prst="straightConnector1">
              <a:avLst/>
            </a:prstGeom>
            <a:noFill/>
            <a:ln cap="flat" cmpd="sng" w="19050">
              <a:solidFill>
                <a:srgbClr val="307BF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19" name="Google Shape;319;p21"/>
            <p:cNvSpPr txBox="1"/>
            <p:nvPr/>
          </p:nvSpPr>
          <p:spPr>
            <a:xfrm>
              <a:off x="1554490" y="257166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B5394"/>
                  </a:solidFill>
                  <a:latin typeface="Roboto"/>
                  <a:ea typeface="Roboto"/>
                  <a:cs typeface="Roboto"/>
                  <a:sym typeface="Roboto"/>
                </a:rPr>
                <a:t>Comprehensive Monitoring </a:t>
              </a:r>
              <a:endParaRPr b="1" sz="12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0" name="Google Shape;320;p21"/>
          <p:cNvGrpSpPr/>
          <p:nvPr/>
        </p:nvGrpSpPr>
        <p:grpSpPr>
          <a:xfrm>
            <a:off x="3808225" y="3541000"/>
            <a:ext cx="1495200" cy="944125"/>
            <a:chOff x="3808225" y="3541000"/>
            <a:chExt cx="1495200" cy="944125"/>
          </a:xfrm>
        </p:grpSpPr>
        <p:cxnSp>
          <p:nvCxnSpPr>
            <p:cNvPr id="321" name="Google Shape;321;p21"/>
            <p:cNvCxnSpPr/>
            <p:nvPr/>
          </p:nvCxnSpPr>
          <p:spPr>
            <a:xfrm rot="10800000">
              <a:off x="4563402" y="3541000"/>
              <a:ext cx="0" cy="489600"/>
            </a:xfrm>
            <a:prstGeom prst="straightConnector1">
              <a:avLst/>
            </a:prstGeom>
            <a:noFill/>
            <a:ln cap="flat" cmpd="sng" w="19050">
              <a:solidFill>
                <a:srgbClr val="0944A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22" name="Google Shape;322;p21"/>
            <p:cNvSpPr txBox="1"/>
            <p:nvPr/>
          </p:nvSpPr>
          <p:spPr>
            <a:xfrm>
              <a:off x="3808225" y="3912425"/>
              <a:ext cx="1495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Role-Based Access Control</a:t>
              </a:r>
              <a:endParaRPr b="1" sz="12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3" name="Google Shape;323;p21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0944A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 flipH="1" rot="-9000757">
            <a:off x="3225716" y="1084808"/>
            <a:ext cx="2690226" cy="2690226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307BF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Things that are offered by Claroty SRA </a:t>
            </a:r>
            <a:endParaRPr sz="1200">
              <a:solidFill>
                <a:srgbClr val="0944A1"/>
              </a:solidFill>
            </a:endParaRPr>
          </a:p>
        </p:txBody>
      </p:sp>
      <p:sp>
        <p:nvSpPr>
          <p:cNvPr id="326" name="Google Shape;326;p21"/>
          <p:cNvSpPr/>
          <p:nvPr/>
        </p:nvSpPr>
        <p:spPr>
          <a:xfrm rot="-3781968">
            <a:off x="5556765" y="1857984"/>
            <a:ext cx="363191" cy="363191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 flipH="1" rot="-1800109">
            <a:off x="3215030" y="1082474"/>
            <a:ext cx="2696852" cy="2696852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A1C3FA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 rot="9000757">
            <a:off x="3207432" y="1087633"/>
            <a:ext cx="2690226" cy="2690226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 flipH="1" rot="-9000757">
            <a:off x="3207528" y="1089158"/>
            <a:ext cx="2690226" cy="2690226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0944A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 rot="9240359">
            <a:off x="3213511" y="1857690"/>
            <a:ext cx="363469" cy="363469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 rot="476150">
            <a:off x="5119958" y="3239200"/>
            <a:ext cx="362875" cy="362875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 rot="4857950">
            <a:off x="3653723" y="3239151"/>
            <a:ext cx="363003" cy="363003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>
            <a:off x="7255200" y="723200"/>
            <a:ext cx="21330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944A1"/>
                </a:solidFill>
              </a:rPr>
              <a:t>Remote Maintenance:</a:t>
            </a:r>
            <a:endParaRPr b="1" sz="1300">
              <a:solidFill>
                <a:srgbClr val="0944A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</a:rPr>
              <a:t>SRA  offers highly secure, controlled, safe access no matter where users, facilities, or assets are located.</a:t>
            </a:r>
            <a:endParaRPr sz="1200"/>
          </a:p>
        </p:txBody>
      </p:sp>
      <p:sp>
        <p:nvSpPr>
          <p:cNvPr id="335" name="Google Shape;335;p21"/>
          <p:cNvSpPr txBox="1"/>
          <p:nvPr/>
        </p:nvSpPr>
        <p:spPr>
          <a:xfrm>
            <a:off x="7255200" y="1933175"/>
            <a:ext cx="18057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</a:rPr>
              <a:t>Remote Access Administration:</a:t>
            </a:r>
            <a:endParaRPr b="1"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11111"/>
                </a:solidFill>
              </a:rPr>
              <a:t>With SRA, IT teams can delegate administration of remote access to plant staff without worrying about compromising security or infrastructure with help of static firewall protection and secure channel.</a:t>
            </a:r>
            <a:endParaRPr sz="1200"/>
          </a:p>
        </p:txBody>
      </p:sp>
      <p:sp>
        <p:nvSpPr>
          <p:cNvPr id="336" name="Google Shape;336;p21"/>
          <p:cNvSpPr txBox="1"/>
          <p:nvPr/>
        </p:nvSpPr>
        <p:spPr>
          <a:xfrm>
            <a:off x="23600" y="3212900"/>
            <a:ext cx="3046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B5394"/>
                </a:solidFill>
              </a:rPr>
              <a:t>Role-Based Access Control:</a:t>
            </a:r>
            <a:endParaRPr b="1" sz="13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will give Role-</a:t>
            </a:r>
            <a:r>
              <a:rPr lang="en" sz="1200"/>
              <a:t>control</a:t>
            </a:r>
            <a:r>
              <a:rPr lang="en" sz="1200"/>
              <a:t> based access to the employees from providing more  security to company.</a:t>
            </a:r>
            <a:endParaRPr sz="1200"/>
          </a:p>
        </p:txBody>
      </p:sp>
      <p:sp>
        <p:nvSpPr>
          <p:cNvPr id="337" name="Google Shape;337;p21"/>
          <p:cNvSpPr txBox="1"/>
          <p:nvPr/>
        </p:nvSpPr>
        <p:spPr>
          <a:xfrm>
            <a:off x="23600" y="851700"/>
            <a:ext cx="2133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944A1"/>
                </a:solidFill>
              </a:rPr>
              <a:t>Remote Incident Management:</a:t>
            </a:r>
            <a:endParaRPr b="1" sz="1300">
              <a:solidFill>
                <a:srgbClr val="0944A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gives continuous monitoring and enable to detect, </a:t>
            </a:r>
            <a:r>
              <a:rPr lang="en" sz="1200"/>
              <a:t>investigate</a:t>
            </a:r>
            <a:r>
              <a:rPr lang="en" sz="1200"/>
              <a:t> and respond to threat or incident.</a:t>
            </a:r>
            <a:endParaRPr sz="1200"/>
          </a:p>
        </p:txBody>
      </p:sp>
      <p:sp>
        <p:nvSpPr>
          <p:cNvPr id="338" name="Google Shape;338;p21"/>
          <p:cNvSpPr txBox="1"/>
          <p:nvPr/>
        </p:nvSpPr>
        <p:spPr>
          <a:xfrm>
            <a:off x="3297500" y="4309875"/>
            <a:ext cx="3545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D85C6"/>
                </a:solidFill>
              </a:rPr>
              <a:t>Comprehensive Monitoring:</a:t>
            </a:r>
            <a:endParaRPr b="1" sz="1300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It </a:t>
            </a:r>
            <a:r>
              <a:rPr lang="en" sz="1300"/>
              <a:t>provide</a:t>
            </a:r>
            <a:r>
              <a:rPr lang="en" sz="1300"/>
              <a:t> limited monitoring and auditing capabilities to the user.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