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8" r:id="rId2"/>
  </p:sldMasterIdLst>
  <p:notesMasterIdLst>
    <p:notesMasterId r:id="rId19"/>
  </p:notesMasterIdLst>
  <p:sldIdLst>
    <p:sldId id="256" r:id="rId3"/>
    <p:sldId id="258" r:id="rId4"/>
    <p:sldId id="285" r:id="rId5"/>
    <p:sldId id="261" r:id="rId6"/>
    <p:sldId id="281" r:id="rId7"/>
    <p:sldId id="286" r:id="rId8"/>
    <p:sldId id="274" r:id="rId9"/>
    <p:sldId id="287" r:id="rId10"/>
    <p:sldId id="282" r:id="rId11"/>
    <p:sldId id="283" r:id="rId12"/>
    <p:sldId id="275" r:id="rId13"/>
    <p:sldId id="276" r:id="rId14"/>
    <p:sldId id="280" r:id="rId15"/>
    <p:sldId id="288" r:id="rId16"/>
    <p:sldId id="289" r:id="rId17"/>
    <p:sldId id="268" r:id="rId18"/>
  </p:sldIdLst>
  <p:sldSz cx="12192000" cy="6858000"/>
  <p:notesSz cx="6858000" cy="9144000"/>
  <p:embeddedFontLs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Inter" panose="020B0604020202020204" charset="0"/>
      <p:regular r:id="rId24"/>
      <p:bold r:id="rId25"/>
      <p:italic r:id="rId26"/>
      <p:boldItalic r:id="rId27"/>
    </p:embeddedFont>
    <p:embeddedFont>
      <p:font typeface="Inter Black" panose="020B0604020202020204" charset="0"/>
      <p:bold r:id="rId28"/>
      <p:boldItalic r:id="rId29"/>
    </p:embeddedFont>
    <p:embeddedFont>
      <p:font typeface="Inter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h705YlLh03fJB0fOKiDY/kTxeI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5" autoAdjust="0"/>
    <p:restoredTop sz="74217" autoAdjust="0"/>
  </p:normalViewPr>
  <p:slideViewPr>
    <p:cSldViewPr snapToGrid="0">
      <p:cViewPr varScale="1">
        <p:scale>
          <a:sx n="44" d="100"/>
          <a:sy n="44" d="100"/>
        </p:scale>
        <p:origin x="1552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CFC6597-9568-5674-6D5A-9B3788FE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B6BBDEEC-54FB-FCB8-1D9D-BC8960CFFA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E734858B-757C-FF76-E834-CF3FD9AF7F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520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A332683-B61C-FDF4-37B7-CFB65D5E1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52FB2FE0-1A0D-1775-A158-88491FEE22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rtl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015C35BB-A7B1-7738-0DF9-90CA10B07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973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50703036-4424-2504-0D07-BAA55E32B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2ABACC31-AC2D-61A0-FE20-60206D379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algn="l"/>
            <a:endParaRPr dirty="0"/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1550D020-9D19-16C1-E0F2-F9CC82CC7A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674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A4E45DF7-6CFB-DDA9-5A50-8A8D19BA6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EB87FB26-12AF-92E8-B5F8-616B9BA83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algn="l"/>
            <a:endParaRPr dirty="0"/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BBBAEBE2-138C-68B1-1130-8EEAC1133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445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910D6D38-6A7A-C76A-029A-F25D0AA4D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0EC87BE9-9F7D-C05B-13B7-EC94EEC0A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algn="l"/>
            <a:endParaRPr dirty="0"/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918D78D4-B3D5-F234-71C3-F8EB9B1F8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174620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19210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26BFB0C3-AE49-6CF7-3C1E-8ED3F349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>
            <a:extLst>
              <a:ext uri="{FF2B5EF4-FFF2-40B4-BE49-F238E27FC236}">
                <a16:creationId xmlns:a16="http://schemas.microsoft.com/office/drawing/2014/main" id="{D07EB25B-124D-931C-F257-703553052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>
            <a:extLst>
              <a:ext uri="{FF2B5EF4-FFF2-40B4-BE49-F238E27FC236}">
                <a16:creationId xmlns:a16="http://schemas.microsoft.com/office/drawing/2014/main" id="{7A056D80-614B-81D5-3177-73851147B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7606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F5F9F985-3C6C-07DC-3633-B70EBF4D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9842E2C1-C37F-BD09-2C84-8C7C36B06C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BA666778-56A8-5938-0CEA-EE6306CF6C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3375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FA027219-D8C0-8037-EB8C-6250B90E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>
            <a:extLst>
              <a:ext uri="{FF2B5EF4-FFF2-40B4-BE49-F238E27FC236}">
                <a16:creationId xmlns:a16="http://schemas.microsoft.com/office/drawing/2014/main" id="{EF8FA35B-7479-EA95-0EB5-F0F2A8681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>
            <a:extLst>
              <a:ext uri="{FF2B5EF4-FFF2-40B4-BE49-F238E27FC236}">
                <a16:creationId xmlns:a16="http://schemas.microsoft.com/office/drawing/2014/main" id="{05D34A04-1B63-105A-0F17-BD811C366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65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6DDE53B-4E34-9675-D451-A7A94A64C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4FFA5897-4389-71CA-F6F0-D702E4F44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59C815B5-2747-0BE5-BC89-2E0EAB39B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91115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>
          <a:extLst>
            <a:ext uri="{FF2B5EF4-FFF2-40B4-BE49-F238E27FC236}">
              <a16:creationId xmlns:a16="http://schemas.microsoft.com/office/drawing/2014/main" id="{C37A13F1-CE56-E943-9F50-1CBEC103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>
            <a:extLst>
              <a:ext uri="{FF2B5EF4-FFF2-40B4-BE49-F238E27FC236}">
                <a16:creationId xmlns:a16="http://schemas.microsoft.com/office/drawing/2014/main" id="{7C17E23A-AF27-6760-0F19-213329448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>
            <a:extLst>
              <a:ext uri="{FF2B5EF4-FFF2-40B4-BE49-F238E27FC236}">
                <a16:creationId xmlns:a16="http://schemas.microsoft.com/office/drawing/2014/main" id="{6DB1929D-9F7D-7D19-4820-3D8717AD67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750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8D23FC1-E3C6-6924-1A4A-4DCE0DA54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>
            <a:extLst>
              <a:ext uri="{FF2B5EF4-FFF2-40B4-BE49-F238E27FC236}">
                <a16:creationId xmlns:a16="http://schemas.microsoft.com/office/drawing/2014/main" id="{93C7049A-CA12-2FA6-CC5E-CA72F3933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9:notes">
            <a:extLst>
              <a:ext uri="{FF2B5EF4-FFF2-40B4-BE49-F238E27FC236}">
                <a16:creationId xmlns:a16="http://schemas.microsoft.com/office/drawing/2014/main" id="{6F27AAA5-CDE3-FC9E-4BE4-AD52EE0458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667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ustom Layout">
  <p:cSld name="14_Custom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74" y="84559"/>
            <a:ext cx="2974068" cy="69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1" name="Google Shape;9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2" name="Google Shape;9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Custom Layout">
  <p:cSld name="55_Custom Layou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0" y="0"/>
            <a:ext cx="4521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" name="Google Shape;1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399" y="80876"/>
            <a:ext cx="2972047" cy="69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8"/>
          <p:cNvCxnSpPr/>
          <p:nvPr/>
        </p:nvCxnSpPr>
        <p:spPr>
          <a:xfrm>
            <a:off x="10930200" y="73152"/>
            <a:ext cx="1261800" cy="0"/>
          </a:xfrm>
          <a:prstGeom prst="straightConnector1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18"/>
          <p:cNvCxnSpPr/>
          <p:nvPr/>
        </p:nvCxnSpPr>
        <p:spPr>
          <a:xfrm rot="5400000">
            <a:off x="11484900" y="630900"/>
            <a:ext cx="1261800" cy="0"/>
          </a:xfrm>
          <a:prstGeom prst="straightConnector1">
            <a:avLst/>
          </a:pr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7_Custom Layout">
  <p:cSld name="57_Custom Layou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74" y="84559"/>
            <a:ext cx="2974068" cy="6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8CDE0-B2C4-9840-7061-B15845AA8C94}"/>
              </a:ext>
            </a:extLst>
          </p:cNvPr>
          <p:cNvSpPr txBox="1"/>
          <p:nvPr userDrawn="1"/>
        </p:nvSpPr>
        <p:spPr>
          <a:xfrm>
            <a:off x="213645" y="6452075"/>
            <a:ext cx="106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EC9B2C8-7D12-44A5-ABEE-4FBAA12D04C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286579" y="353212"/>
            <a:ext cx="11618700" cy="6151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0081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1498529" y="2079862"/>
            <a:ext cx="9194800" cy="355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6000" b="1" dirty="0">
                <a:solidFill>
                  <a:schemeClr val="lt1"/>
                </a:solidFill>
                <a:latin typeface="Inter Black"/>
                <a:ea typeface="Inter Black"/>
                <a:sym typeface="Inter Black"/>
              </a:rPr>
              <a:t>Electromigration in Solid Oxide Fuel Cells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1" u="none" strike="noStrike" cap="none" dirty="0">
                <a:solidFill>
                  <a:schemeClr val="accent2"/>
                </a:solidFill>
                <a:latin typeface="Inter Medium"/>
                <a:ea typeface="Inter Medium"/>
                <a:cs typeface="Inter Medium"/>
                <a:sym typeface="Inter Medium"/>
              </a:rPr>
              <a:t>Final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i="1" dirty="0">
                <a:solidFill>
                  <a:schemeClr val="accent2"/>
                </a:solidFill>
                <a:latin typeface="Inter Medium"/>
                <a:ea typeface="Inter Medium"/>
                <a:sym typeface="Inter Medium"/>
              </a:rPr>
              <a:t>By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0" i="1" u="none" strike="noStrike" cap="none" dirty="0">
                <a:solidFill>
                  <a:schemeClr val="accent2"/>
                </a:solidFill>
                <a:latin typeface="Inter Medium"/>
                <a:ea typeface="Inter Medium"/>
                <a:cs typeface="Arial"/>
                <a:sym typeface="Inter Medium"/>
              </a:rPr>
              <a:t>Khaleda Akter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" descr="A black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6677" y="406457"/>
            <a:ext cx="4258650" cy="91171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"/>
          <p:cNvSpPr/>
          <p:nvPr/>
        </p:nvSpPr>
        <p:spPr>
          <a:xfrm rot="5400000">
            <a:off x="136832" y="230581"/>
            <a:ext cx="1018800" cy="1007400"/>
          </a:xfrm>
          <a:prstGeom prst="corner">
            <a:avLst>
              <a:gd name="adj1" fmla="val 14814"/>
              <a:gd name="adj2" fmla="val 139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 rot="-5400000">
            <a:off x="11049454" y="5640341"/>
            <a:ext cx="1018800" cy="1007400"/>
          </a:xfrm>
          <a:prstGeom prst="corner">
            <a:avLst>
              <a:gd name="adj1" fmla="val 14814"/>
              <a:gd name="adj2" fmla="val 1397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FF311400-042E-CF10-1046-19EDAC69F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088C8786-F904-CBD9-78EE-1DEE76010A58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546FC45D-B5F5-A665-88D3-02F3E0532B4D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" name="Google Shape;170;p2">
            <a:extLst>
              <a:ext uri="{FF2B5EF4-FFF2-40B4-BE49-F238E27FC236}">
                <a16:creationId xmlns:a16="http://schemas.microsoft.com/office/drawing/2014/main" id="{B56AB6F1-7E7A-56B9-35B7-2019D831F8CD}"/>
              </a:ext>
            </a:extLst>
          </p:cNvPr>
          <p:cNvGrpSpPr/>
          <p:nvPr/>
        </p:nvGrpSpPr>
        <p:grpSpPr>
          <a:xfrm>
            <a:off x="319680" y="1932615"/>
            <a:ext cx="11150360" cy="4925385"/>
            <a:chOff x="899410" y="2277375"/>
            <a:chExt cx="11150360" cy="4195617"/>
          </a:xfrm>
        </p:grpSpPr>
        <p:sp>
          <p:nvSpPr>
            <p:cNvPr id="143" name="Google Shape;171;p2">
              <a:extLst>
                <a:ext uri="{FF2B5EF4-FFF2-40B4-BE49-F238E27FC236}">
                  <a16:creationId xmlns:a16="http://schemas.microsoft.com/office/drawing/2014/main" id="{29DEF351-3792-9EF3-1999-44E4AEB3EFD4}"/>
                </a:ext>
              </a:extLst>
            </p:cNvPr>
            <p:cNvSpPr/>
            <p:nvPr/>
          </p:nvSpPr>
          <p:spPr>
            <a:xfrm>
              <a:off x="899410" y="2277375"/>
              <a:ext cx="11150360" cy="419561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72;p2">
              <a:extLst>
                <a:ext uri="{FF2B5EF4-FFF2-40B4-BE49-F238E27FC236}">
                  <a16:creationId xmlns:a16="http://schemas.microsoft.com/office/drawing/2014/main" id="{B4442D09-0E5D-B8FF-7195-001AC2DA9E36}"/>
                </a:ext>
              </a:extLst>
            </p:cNvPr>
            <p:cNvSpPr txBox="1"/>
            <p:nvPr/>
          </p:nvSpPr>
          <p:spPr>
            <a:xfrm>
              <a:off x="3497269" y="3851582"/>
              <a:ext cx="574227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dirty="0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Operating Conditions of SOFC</a:t>
              </a:r>
              <a:endParaRPr dirty="0"/>
            </a:p>
          </p:txBody>
        </p:sp>
        <p:grpSp>
          <p:nvGrpSpPr>
            <p:cNvPr id="145" name="Google Shape;173;p2">
              <a:extLst>
                <a:ext uri="{FF2B5EF4-FFF2-40B4-BE49-F238E27FC236}">
                  <a16:creationId xmlns:a16="http://schemas.microsoft.com/office/drawing/2014/main" id="{A19E1149-290C-4652-C06F-A60FE48A2172}"/>
                </a:ext>
              </a:extLst>
            </p:cNvPr>
            <p:cNvGrpSpPr/>
            <p:nvPr/>
          </p:nvGrpSpPr>
          <p:grpSpPr>
            <a:xfrm>
              <a:off x="1487748" y="2687705"/>
              <a:ext cx="9968740" cy="894944"/>
              <a:chOff x="1487748" y="2687705"/>
              <a:chExt cx="9968740" cy="894944"/>
            </a:xfrm>
          </p:grpSpPr>
          <p:sp>
            <p:nvSpPr>
              <p:cNvPr id="146" name="Google Shape;174;p2">
                <a:extLst>
                  <a:ext uri="{FF2B5EF4-FFF2-40B4-BE49-F238E27FC236}">
                    <a16:creationId xmlns:a16="http://schemas.microsoft.com/office/drawing/2014/main" id="{60F426C8-F9DC-AA0A-FFC9-9E3C94DE9261}"/>
                  </a:ext>
                </a:extLst>
              </p:cNvPr>
              <p:cNvSpPr/>
              <p:nvPr/>
            </p:nvSpPr>
            <p:spPr>
              <a:xfrm>
                <a:off x="1487748" y="2687705"/>
                <a:ext cx="2270247" cy="89494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Elevated Temperature</a:t>
                </a:r>
                <a:endParaRPr dirty="0"/>
              </a:p>
            </p:txBody>
          </p:sp>
          <p:sp>
            <p:nvSpPr>
              <p:cNvPr id="147" name="Google Shape;175;p2">
                <a:extLst>
                  <a:ext uri="{FF2B5EF4-FFF2-40B4-BE49-F238E27FC236}">
                    <a16:creationId xmlns:a16="http://schemas.microsoft.com/office/drawing/2014/main" id="{85D8CA14-FC80-D753-9201-FEC9A6004B72}"/>
                  </a:ext>
                </a:extLst>
              </p:cNvPr>
              <p:cNvSpPr/>
              <p:nvPr/>
            </p:nvSpPr>
            <p:spPr>
              <a:xfrm>
                <a:off x="5129575" y="2687705"/>
                <a:ext cx="2477666" cy="894944"/>
              </a:xfrm>
              <a:prstGeom prst="rect">
                <a:avLst/>
              </a:prstGeom>
              <a:solidFill>
                <a:srgbClr val="AEAEAE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Contaminants</a:t>
                </a:r>
                <a:endParaRPr/>
              </a:p>
            </p:txBody>
          </p:sp>
          <p:sp>
            <p:nvSpPr>
              <p:cNvPr id="148" name="Google Shape;176;p2">
                <a:extLst>
                  <a:ext uri="{FF2B5EF4-FFF2-40B4-BE49-F238E27FC236}">
                    <a16:creationId xmlns:a16="http://schemas.microsoft.com/office/drawing/2014/main" id="{0EB54865-1459-8BC9-A674-EBCA2BF82DEE}"/>
                  </a:ext>
                </a:extLst>
              </p:cNvPr>
              <p:cNvSpPr/>
              <p:nvPr/>
            </p:nvSpPr>
            <p:spPr>
              <a:xfrm>
                <a:off x="8978822" y="2687705"/>
                <a:ext cx="2477666" cy="894944"/>
              </a:xfrm>
              <a:prstGeom prst="rect">
                <a:avLst/>
              </a:prstGeom>
              <a:solidFill>
                <a:srgbClr val="F2A982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Steam</a:t>
                </a:r>
                <a:endParaRPr dirty="0"/>
              </a:p>
            </p:txBody>
          </p:sp>
          <p:sp>
            <p:nvSpPr>
              <p:cNvPr id="149" name="Google Shape;177;p2">
                <a:extLst>
                  <a:ext uri="{FF2B5EF4-FFF2-40B4-BE49-F238E27FC236}">
                    <a16:creationId xmlns:a16="http://schemas.microsoft.com/office/drawing/2014/main" id="{5B72287F-6385-790A-5341-6A1FE88A0468}"/>
                  </a:ext>
                </a:extLst>
              </p:cNvPr>
              <p:cNvSpPr/>
              <p:nvPr/>
            </p:nvSpPr>
            <p:spPr>
              <a:xfrm>
                <a:off x="4227226" y="2998032"/>
                <a:ext cx="448357" cy="430968"/>
              </a:xfrm>
              <a:prstGeom prst="mathPlus">
                <a:avLst>
                  <a:gd name="adj1" fmla="val 23520"/>
                </a:avLst>
              </a:prstGeom>
              <a:solidFill>
                <a:srgbClr val="4892DC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78;p2">
                <a:extLst>
                  <a:ext uri="{FF2B5EF4-FFF2-40B4-BE49-F238E27FC236}">
                    <a16:creationId xmlns:a16="http://schemas.microsoft.com/office/drawing/2014/main" id="{F8FDC22F-5A04-E4B1-2B3D-EA5FB953E75C}"/>
                  </a:ext>
                </a:extLst>
              </p:cNvPr>
              <p:cNvSpPr/>
              <p:nvPr/>
            </p:nvSpPr>
            <p:spPr>
              <a:xfrm>
                <a:off x="8088236" y="2993839"/>
                <a:ext cx="448357" cy="430968"/>
              </a:xfrm>
              <a:prstGeom prst="mathPlus">
                <a:avLst>
                  <a:gd name="adj1" fmla="val 23520"/>
                </a:avLst>
              </a:prstGeom>
              <a:solidFill>
                <a:srgbClr val="4892DC"/>
              </a:solidFill>
              <a:ln w="19050" cap="flat" cmpd="sng">
                <a:solidFill>
                  <a:srgbClr val="08283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79;p2">
            <a:extLst>
              <a:ext uri="{FF2B5EF4-FFF2-40B4-BE49-F238E27FC236}">
                <a16:creationId xmlns:a16="http://schemas.microsoft.com/office/drawing/2014/main" id="{8BBECC72-CFE2-E907-160A-B002FF2B291F}"/>
              </a:ext>
            </a:extLst>
          </p:cNvPr>
          <p:cNvGrpSpPr/>
          <p:nvPr/>
        </p:nvGrpSpPr>
        <p:grpSpPr>
          <a:xfrm>
            <a:off x="2731935" y="4421057"/>
            <a:ext cx="7861561" cy="908112"/>
            <a:chOff x="2434729" y="4588064"/>
            <a:chExt cx="7861561" cy="908112"/>
          </a:xfrm>
        </p:grpSpPr>
        <p:sp>
          <p:nvSpPr>
            <p:cNvPr id="152" name="Google Shape;180;p2">
              <a:extLst>
                <a:ext uri="{FF2B5EF4-FFF2-40B4-BE49-F238E27FC236}">
                  <a16:creationId xmlns:a16="http://schemas.microsoft.com/office/drawing/2014/main" id="{E7F9FAD9-71C0-9405-E77E-993D606B3E92}"/>
                </a:ext>
              </a:extLst>
            </p:cNvPr>
            <p:cNvSpPr/>
            <p:nvPr/>
          </p:nvSpPr>
          <p:spPr>
            <a:xfrm>
              <a:off x="2434729" y="4696953"/>
              <a:ext cx="3162925" cy="614184"/>
            </a:xfrm>
            <a:prstGeom prst="rect">
              <a:avLst/>
            </a:prstGeom>
            <a:solidFill>
              <a:srgbClr val="BFBFBF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Low Current Density</a:t>
              </a:r>
              <a:endParaRPr dirty="0"/>
            </a:p>
          </p:txBody>
        </p:sp>
        <p:sp>
          <p:nvSpPr>
            <p:cNvPr id="153" name="Google Shape;181;p2">
              <a:extLst>
                <a:ext uri="{FF2B5EF4-FFF2-40B4-BE49-F238E27FC236}">
                  <a16:creationId xmlns:a16="http://schemas.microsoft.com/office/drawing/2014/main" id="{475DDBF1-58C1-09F4-0407-3B1CA9C60734}"/>
                </a:ext>
              </a:extLst>
            </p:cNvPr>
            <p:cNvSpPr/>
            <p:nvPr/>
          </p:nvSpPr>
          <p:spPr>
            <a:xfrm>
              <a:off x="6322730" y="4740499"/>
              <a:ext cx="529652" cy="55495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82;p2">
              <a:extLst>
                <a:ext uri="{FF2B5EF4-FFF2-40B4-BE49-F238E27FC236}">
                  <a16:creationId xmlns:a16="http://schemas.microsoft.com/office/drawing/2014/main" id="{6CD43643-24DF-3613-2D93-ACCC5E5E60BB}"/>
                </a:ext>
              </a:extLst>
            </p:cNvPr>
            <p:cNvSpPr/>
            <p:nvPr/>
          </p:nvSpPr>
          <p:spPr>
            <a:xfrm>
              <a:off x="7505850" y="4588064"/>
              <a:ext cx="2790440" cy="90811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Electromigration</a:t>
              </a:r>
              <a:endParaRPr dirty="0"/>
            </a:p>
          </p:txBody>
        </p:sp>
      </p:grpSp>
      <p:sp>
        <p:nvSpPr>
          <p:cNvPr id="163" name="Google Shape;175;p9">
            <a:extLst>
              <a:ext uri="{FF2B5EF4-FFF2-40B4-BE49-F238E27FC236}">
                <a16:creationId xmlns:a16="http://schemas.microsoft.com/office/drawing/2014/main" id="{AA42858E-6557-2193-B9DA-54E20F09D9BF}"/>
              </a:ext>
            </a:extLst>
          </p:cNvPr>
          <p:cNvSpPr txBox="1"/>
          <p:nvPr/>
        </p:nvSpPr>
        <p:spPr>
          <a:xfrm>
            <a:off x="784902" y="851156"/>
            <a:ext cx="1057582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800" b="1" dirty="0"/>
              <a:t>Electromigration in SOFCs</a:t>
            </a:r>
            <a:endParaRPr lang="en-US" sz="8000" b="1" i="0" u="none" strike="noStrike" cap="none" dirty="0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41" name="Google Shape;169;p2">
            <a:extLst>
              <a:ext uri="{FF2B5EF4-FFF2-40B4-BE49-F238E27FC236}">
                <a16:creationId xmlns:a16="http://schemas.microsoft.com/office/drawing/2014/main" id="{2D612BCD-4B3F-E17E-F126-0D52172853BF}"/>
              </a:ext>
            </a:extLst>
          </p:cNvPr>
          <p:cNvSpPr txBox="1"/>
          <p:nvPr/>
        </p:nvSpPr>
        <p:spPr>
          <a:xfrm>
            <a:off x="8841199" y="6182175"/>
            <a:ext cx="30430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Krumbein, 1987; Tu, 2003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794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BDF8A07-A700-4243-04F1-83CDF9079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B23D9A54-A69C-4E5E-15CC-2898146A74CA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>
            <a:extLst>
              <a:ext uri="{FF2B5EF4-FFF2-40B4-BE49-F238E27FC236}">
                <a16:creationId xmlns:a16="http://schemas.microsoft.com/office/drawing/2014/main" id="{FB214D1B-DA6E-A4D2-BD8C-EF8147EAED5D}"/>
              </a:ext>
            </a:extLst>
          </p:cNvPr>
          <p:cNvSpPr txBox="1"/>
          <p:nvPr/>
        </p:nvSpPr>
        <p:spPr>
          <a:xfrm>
            <a:off x="393594" y="826611"/>
            <a:ext cx="107525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Electromigration in SOFC Anode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DAA7F397-26C5-6E0A-3BC4-3F8329384B05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88;p3">
            <a:extLst>
              <a:ext uri="{FF2B5EF4-FFF2-40B4-BE49-F238E27FC236}">
                <a16:creationId xmlns:a16="http://schemas.microsoft.com/office/drawing/2014/main" id="{6854F608-60EF-CFE4-07A0-A484B28F20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06" y="1657567"/>
            <a:ext cx="6042194" cy="3994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9;p3">
            <a:extLst>
              <a:ext uri="{FF2B5EF4-FFF2-40B4-BE49-F238E27FC236}">
                <a16:creationId xmlns:a16="http://schemas.microsoft.com/office/drawing/2014/main" id="{282E5418-237E-5283-3778-8773E6AEC7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2551"/>
          <a:stretch/>
        </p:blipFill>
        <p:spPr>
          <a:xfrm>
            <a:off x="1654909" y="5749888"/>
            <a:ext cx="3573584" cy="733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0;p3">
            <a:extLst>
              <a:ext uri="{FF2B5EF4-FFF2-40B4-BE49-F238E27FC236}">
                <a16:creationId xmlns:a16="http://schemas.microsoft.com/office/drawing/2014/main" id="{95279E41-E680-7AF9-BA5A-F6B3086FD4E8}"/>
              </a:ext>
            </a:extLst>
          </p:cNvPr>
          <p:cNvGrpSpPr/>
          <p:nvPr/>
        </p:nvGrpSpPr>
        <p:grpSpPr>
          <a:xfrm>
            <a:off x="6680157" y="1657567"/>
            <a:ext cx="5093468" cy="5041545"/>
            <a:chOff x="753050" y="1675509"/>
            <a:chExt cx="5093468" cy="5041545"/>
          </a:xfrm>
        </p:grpSpPr>
        <p:pic>
          <p:nvPicPr>
            <p:cNvPr id="20" name="Google Shape;191;p3">
              <a:extLst>
                <a:ext uri="{FF2B5EF4-FFF2-40B4-BE49-F238E27FC236}">
                  <a16:creationId xmlns:a16="http://schemas.microsoft.com/office/drawing/2014/main" id="{C74F1E23-EB80-EB57-DF3F-B74C84A2C63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53050" y="1675509"/>
              <a:ext cx="5093468" cy="292910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" name="Google Shape;192;p3">
              <a:extLst>
                <a:ext uri="{FF2B5EF4-FFF2-40B4-BE49-F238E27FC236}">
                  <a16:creationId xmlns:a16="http://schemas.microsoft.com/office/drawing/2014/main" id="{5453C029-EBF5-7D68-87D1-4CDE96AA44B0}"/>
                </a:ext>
              </a:extLst>
            </p:cNvPr>
            <p:cNvGrpSpPr/>
            <p:nvPr/>
          </p:nvGrpSpPr>
          <p:grpSpPr>
            <a:xfrm>
              <a:off x="1228489" y="4605183"/>
              <a:ext cx="4366906" cy="2111871"/>
              <a:chOff x="947" y="568"/>
              <a:chExt cx="4366906" cy="2111871"/>
            </a:xfrm>
          </p:grpSpPr>
          <p:sp>
            <p:nvSpPr>
              <p:cNvPr id="22" name="Google Shape;193;p3">
                <a:extLst>
                  <a:ext uri="{FF2B5EF4-FFF2-40B4-BE49-F238E27FC236}">
                    <a16:creationId xmlns:a16="http://schemas.microsoft.com/office/drawing/2014/main" id="{B5944DFF-C76B-3C4A-CFC3-28BDCBB3380F}"/>
                  </a:ext>
                </a:extLst>
              </p:cNvPr>
              <p:cNvSpPr/>
              <p:nvPr/>
            </p:nvSpPr>
            <p:spPr>
              <a:xfrm rot="-5400000">
                <a:off x="947" y="568"/>
                <a:ext cx="2111871" cy="2111871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chemeClr val="tx2">
                  <a:lumMod val="1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4;p3">
                <a:extLst>
                  <a:ext uri="{FF2B5EF4-FFF2-40B4-BE49-F238E27FC236}">
                    <a16:creationId xmlns:a16="http://schemas.microsoft.com/office/drawing/2014/main" id="{1A62A557-FF0F-3364-7120-44D89B3C3EEA}"/>
                  </a:ext>
                </a:extLst>
              </p:cNvPr>
              <p:cNvSpPr txBox="1"/>
              <p:nvPr/>
            </p:nvSpPr>
            <p:spPr>
              <a:xfrm>
                <a:off x="948" y="528535"/>
                <a:ext cx="1742294" cy="105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2225" tIns="142225" rIns="142225" bIns="142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1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Applied Electrical Field</a:t>
                </a:r>
                <a:endParaRPr dirty="0"/>
              </a:p>
            </p:txBody>
          </p:sp>
          <p:sp>
            <p:nvSpPr>
              <p:cNvPr id="24" name="Google Shape;195;p3">
                <a:extLst>
                  <a:ext uri="{FF2B5EF4-FFF2-40B4-BE49-F238E27FC236}">
                    <a16:creationId xmlns:a16="http://schemas.microsoft.com/office/drawing/2014/main" id="{AE180909-05F4-B174-023E-B762F7357E91}"/>
                  </a:ext>
                </a:extLst>
              </p:cNvPr>
              <p:cNvSpPr/>
              <p:nvPr/>
            </p:nvSpPr>
            <p:spPr>
              <a:xfrm rot="5400000">
                <a:off x="2255981" y="568"/>
                <a:ext cx="2111871" cy="2111871"/>
              </a:xfrm>
              <a:prstGeom prst="downArrow">
                <a:avLst>
                  <a:gd name="adj1" fmla="val 50000"/>
                  <a:gd name="adj2" fmla="val 35000"/>
                </a:avLst>
              </a:prstGeom>
              <a:solidFill>
                <a:srgbClr val="92D0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6;p3">
                <a:extLst>
                  <a:ext uri="{FF2B5EF4-FFF2-40B4-BE49-F238E27FC236}">
                    <a16:creationId xmlns:a16="http://schemas.microsoft.com/office/drawing/2014/main" id="{EFFD2EEF-86FA-5781-2907-30AEC807FC37}"/>
                  </a:ext>
                </a:extLst>
              </p:cNvPr>
              <p:cNvSpPr txBox="1"/>
              <p:nvPr/>
            </p:nvSpPr>
            <p:spPr>
              <a:xfrm>
                <a:off x="2625559" y="528536"/>
                <a:ext cx="1742294" cy="10559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42225" tIns="142225" rIns="142225" bIns="1422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000"/>
                  <a:buFont typeface="Arial"/>
                  <a:buNone/>
                </a:pPr>
                <a:r>
                  <a:rPr lang="en-US" sz="2000" b="1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Electron Wind Force</a:t>
                </a:r>
                <a:endParaRPr dirty="0"/>
              </a:p>
            </p:txBody>
          </p:sp>
        </p:grpSp>
      </p:grpSp>
      <p:sp>
        <p:nvSpPr>
          <p:cNvPr id="2" name="Google Shape;202;p4">
            <a:extLst>
              <a:ext uri="{FF2B5EF4-FFF2-40B4-BE49-F238E27FC236}">
                <a16:creationId xmlns:a16="http://schemas.microsoft.com/office/drawing/2014/main" id="{ACF41697-A2BE-B9AE-9DA1-23E33518521B}"/>
              </a:ext>
            </a:extLst>
          </p:cNvPr>
          <p:cNvSpPr txBox="1"/>
          <p:nvPr/>
        </p:nvSpPr>
        <p:spPr>
          <a:xfrm>
            <a:off x="669499" y="6565826"/>
            <a:ext cx="3018503" cy="36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Sezer and Celik,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58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5F9A504A-F070-0866-6076-8516C644B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A6E581E7-2F35-B45E-3013-010B2699DC78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>
            <a:extLst>
              <a:ext uri="{FF2B5EF4-FFF2-40B4-BE49-F238E27FC236}">
                <a16:creationId xmlns:a16="http://schemas.microsoft.com/office/drawing/2014/main" id="{2CADF3F9-BC5E-2BDC-0A45-67ECF30F52B1}"/>
              </a:ext>
            </a:extLst>
          </p:cNvPr>
          <p:cNvSpPr txBox="1"/>
          <p:nvPr/>
        </p:nvSpPr>
        <p:spPr>
          <a:xfrm>
            <a:off x="393594" y="826611"/>
            <a:ext cx="107525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Electromigration in SOFC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D659F07A-8724-0C02-FF58-F9DDAC44B9F3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02;p4">
            <a:extLst>
              <a:ext uri="{FF2B5EF4-FFF2-40B4-BE49-F238E27FC236}">
                <a16:creationId xmlns:a16="http://schemas.microsoft.com/office/drawing/2014/main" id="{6183ECBC-181B-A969-E26B-DA85FA802892}"/>
              </a:ext>
            </a:extLst>
          </p:cNvPr>
          <p:cNvSpPr txBox="1"/>
          <p:nvPr/>
        </p:nvSpPr>
        <p:spPr>
          <a:xfrm>
            <a:off x="8331096" y="6449184"/>
            <a:ext cx="3018503" cy="36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Sezer and Celik, 2015</a:t>
            </a:r>
            <a:endParaRPr dirty="0"/>
          </a:p>
        </p:txBody>
      </p:sp>
      <p:sp>
        <p:nvSpPr>
          <p:cNvPr id="4" name="Google Shape;204;p4">
            <a:extLst>
              <a:ext uri="{FF2B5EF4-FFF2-40B4-BE49-F238E27FC236}">
                <a16:creationId xmlns:a16="http://schemas.microsoft.com/office/drawing/2014/main" id="{3E034E70-ECDE-8565-3E78-480E0AB61F29}"/>
              </a:ext>
            </a:extLst>
          </p:cNvPr>
          <p:cNvSpPr txBox="1"/>
          <p:nvPr/>
        </p:nvSpPr>
        <p:spPr>
          <a:xfrm>
            <a:off x="0" y="3062306"/>
            <a:ext cx="9084040" cy="10604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" name="Google Shape;205;p4">
            <a:extLst>
              <a:ext uri="{FF2B5EF4-FFF2-40B4-BE49-F238E27FC236}">
                <a16:creationId xmlns:a16="http://schemas.microsoft.com/office/drawing/2014/main" id="{543E73E8-18ED-EE3D-C02F-BCB9AABF1CE5}"/>
              </a:ext>
            </a:extLst>
          </p:cNvPr>
          <p:cNvSpPr txBox="1"/>
          <p:nvPr/>
        </p:nvSpPr>
        <p:spPr>
          <a:xfrm>
            <a:off x="144904" y="4284361"/>
            <a:ext cx="12047096" cy="10604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738BB5-E1F6-383D-ECFF-65DC249D7B31}"/>
              </a:ext>
            </a:extLst>
          </p:cNvPr>
          <p:cNvGrpSpPr/>
          <p:nvPr/>
        </p:nvGrpSpPr>
        <p:grpSpPr>
          <a:xfrm>
            <a:off x="144904" y="2691164"/>
            <a:ext cx="12047096" cy="3660583"/>
            <a:chOff x="144904" y="2691164"/>
            <a:chExt cx="12047096" cy="3660583"/>
          </a:xfrm>
        </p:grpSpPr>
        <p:sp>
          <p:nvSpPr>
            <p:cNvPr id="7" name="Google Shape;207;p4">
              <a:extLst>
                <a:ext uri="{FF2B5EF4-FFF2-40B4-BE49-F238E27FC236}">
                  <a16:creationId xmlns:a16="http://schemas.microsoft.com/office/drawing/2014/main" id="{2EB0F1ED-15AF-01E4-E01B-5E44FA13943E}"/>
                </a:ext>
              </a:extLst>
            </p:cNvPr>
            <p:cNvSpPr/>
            <p:nvPr/>
          </p:nvSpPr>
          <p:spPr>
            <a:xfrm>
              <a:off x="144904" y="2812973"/>
              <a:ext cx="12047096" cy="34413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32547A4-3DA1-906D-3C5F-0D68C2067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3455" y="2691164"/>
              <a:ext cx="7962488" cy="366058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79DDE05-6CCD-56E8-6574-BC5FCA8470AA}"/>
              </a:ext>
            </a:extLst>
          </p:cNvPr>
          <p:cNvGrpSpPr/>
          <p:nvPr/>
        </p:nvGrpSpPr>
        <p:grpSpPr>
          <a:xfrm>
            <a:off x="4987995" y="1299411"/>
            <a:ext cx="5615837" cy="1679156"/>
            <a:chOff x="4987995" y="1299411"/>
            <a:chExt cx="5615837" cy="1679156"/>
          </a:xfrm>
        </p:grpSpPr>
        <p:pic>
          <p:nvPicPr>
            <p:cNvPr id="3" name="Google Shape;203;p4">
              <a:extLst>
                <a:ext uri="{FF2B5EF4-FFF2-40B4-BE49-F238E27FC236}">
                  <a16:creationId xmlns:a16="http://schemas.microsoft.com/office/drawing/2014/main" id="{56A152C2-ECD9-BC69-2A3C-E37914550A4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r="24646"/>
            <a:stretch/>
          </p:blipFill>
          <p:spPr>
            <a:xfrm>
              <a:off x="4987995" y="1557513"/>
              <a:ext cx="5038321" cy="1421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2DB743-97CF-7BE5-FA4E-055689E0CAFC}"/>
                </a:ext>
              </a:extLst>
            </p:cNvPr>
            <p:cNvSpPr/>
            <p:nvPr/>
          </p:nvSpPr>
          <p:spPr>
            <a:xfrm>
              <a:off x="9448800" y="1299411"/>
              <a:ext cx="1155032" cy="1318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51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CE0F10B5-7708-BD37-F823-F61713D0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15E6FF3F-C71B-652B-E72F-49E20EC9B1E7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>
            <a:extLst>
              <a:ext uri="{FF2B5EF4-FFF2-40B4-BE49-F238E27FC236}">
                <a16:creationId xmlns:a16="http://schemas.microsoft.com/office/drawing/2014/main" id="{B8689CC9-31DE-7378-C838-452D02E8E2C4}"/>
              </a:ext>
            </a:extLst>
          </p:cNvPr>
          <p:cNvSpPr txBox="1"/>
          <p:nvPr/>
        </p:nvSpPr>
        <p:spPr>
          <a:xfrm>
            <a:off x="393594" y="826611"/>
            <a:ext cx="107525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Electromigration in SOFC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83423881-FEA2-6ECF-2134-9D301B2870E8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oogle Shape;206;p4">
            <a:extLst>
              <a:ext uri="{FF2B5EF4-FFF2-40B4-BE49-F238E27FC236}">
                <a16:creationId xmlns:a16="http://schemas.microsoft.com/office/drawing/2014/main" id="{6BF4B67A-55EC-6940-5246-15C94E623F52}"/>
              </a:ext>
            </a:extLst>
          </p:cNvPr>
          <p:cNvGrpSpPr/>
          <p:nvPr/>
        </p:nvGrpSpPr>
        <p:grpSpPr>
          <a:xfrm>
            <a:off x="355392" y="2888915"/>
            <a:ext cx="12047096" cy="3743793"/>
            <a:chOff x="144904" y="2661745"/>
            <a:chExt cx="12047096" cy="3743793"/>
          </a:xfrm>
        </p:grpSpPr>
        <p:sp>
          <p:nvSpPr>
            <p:cNvPr id="7" name="Google Shape;207;p4">
              <a:extLst>
                <a:ext uri="{FF2B5EF4-FFF2-40B4-BE49-F238E27FC236}">
                  <a16:creationId xmlns:a16="http://schemas.microsoft.com/office/drawing/2014/main" id="{2F0C0D33-D229-1CC8-81E7-39C1AAFF885F}"/>
                </a:ext>
              </a:extLst>
            </p:cNvPr>
            <p:cNvSpPr/>
            <p:nvPr/>
          </p:nvSpPr>
          <p:spPr>
            <a:xfrm>
              <a:off x="144904" y="2812973"/>
              <a:ext cx="12047096" cy="34413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" name="Google Shape;208;p4">
              <a:extLst>
                <a:ext uri="{FF2B5EF4-FFF2-40B4-BE49-F238E27FC236}">
                  <a16:creationId xmlns:a16="http://schemas.microsoft.com/office/drawing/2014/main" id="{C765FB41-F642-0006-DD46-6B58EB4ACFA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454046" y="2661745"/>
              <a:ext cx="4047344" cy="37437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Google Shape;209;p4">
            <a:extLst>
              <a:ext uri="{FF2B5EF4-FFF2-40B4-BE49-F238E27FC236}">
                <a16:creationId xmlns:a16="http://schemas.microsoft.com/office/drawing/2014/main" id="{CEE4EB65-E719-4F3D-C94D-88BA4ABFEB9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8940" y="3049767"/>
            <a:ext cx="3904312" cy="360139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02;p4">
            <a:extLst>
              <a:ext uri="{FF2B5EF4-FFF2-40B4-BE49-F238E27FC236}">
                <a16:creationId xmlns:a16="http://schemas.microsoft.com/office/drawing/2014/main" id="{8CCF7E9A-B103-9066-BC30-A818B4E822DC}"/>
              </a:ext>
            </a:extLst>
          </p:cNvPr>
          <p:cNvSpPr txBox="1"/>
          <p:nvPr/>
        </p:nvSpPr>
        <p:spPr>
          <a:xfrm>
            <a:off x="8324367" y="6543523"/>
            <a:ext cx="3018503" cy="36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Sezer and Celik, 2015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5C37DF-C602-F07C-4DC4-848D62F227C4}"/>
              </a:ext>
            </a:extLst>
          </p:cNvPr>
          <p:cNvGrpSpPr/>
          <p:nvPr/>
        </p:nvGrpSpPr>
        <p:grpSpPr>
          <a:xfrm>
            <a:off x="4987995" y="1299411"/>
            <a:ext cx="5615837" cy="1679156"/>
            <a:chOff x="4987995" y="1299411"/>
            <a:chExt cx="5615837" cy="1679156"/>
          </a:xfrm>
        </p:grpSpPr>
        <p:pic>
          <p:nvPicPr>
            <p:cNvPr id="4" name="Google Shape;203;p4">
              <a:extLst>
                <a:ext uri="{FF2B5EF4-FFF2-40B4-BE49-F238E27FC236}">
                  <a16:creationId xmlns:a16="http://schemas.microsoft.com/office/drawing/2014/main" id="{2FDCEBF9-C050-C9E2-782A-22A41EC7AA4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r="24646"/>
            <a:stretch/>
          </p:blipFill>
          <p:spPr>
            <a:xfrm>
              <a:off x="4987995" y="1557513"/>
              <a:ext cx="5038321" cy="14210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70D3772-6258-5159-A600-AF56E3E37B1A}"/>
                </a:ext>
              </a:extLst>
            </p:cNvPr>
            <p:cNvSpPr/>
            <p:nvPr/>
          </p:nvSpPr>
          <p:spPr>
            <a:xfrm>
              <a:off x="9448800" y="1299411"/>
              <a:ext cx="1155032" cy="13186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03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29BE6199-C6D4-7969-753D-FDC7F80D0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0F287786-BB39-DE27-4D35-F70242CCB5F5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>
            <a:extLst>
              <a:ext uri="{FF2B5EF4-FFF2-40B4-BE49-F238E27FC236}">
                <a16:creationId xmlns:a16="http://schemas.microsoft.com/office/drawing/2014/main" id="{F1258BC6-21E6-8923-3A38-67135ACE9983}"/>
              </a:ext>
            </a:extLst>
          </p:cNvPr>
          <p:cNvSpPr txBox="1"/>
          <p:nvPr/>
        </p:nvSpPr>
        <p:spPr>
          <a:xfrm>
            <a:off x="393594" y="826611"/>
            <a:ext cx="107525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Conclusion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17BD88F8-9C53-C017-3C4F-003CAF9A2F22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EF7F1-ABDD-8BD4-ADDC-4324B8142483}"/>
              </a:ext>
            </a:extLst>
          </p:cNvPr>
          <p:cNvSpPr txBox="1"/>
          <p:nvPr/>
        </p:nvSpPr>
        <p:spPr>
          <a:xfrm>
            <a:off x="818148" y="2037348"/>
            <a:ext cx="110209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000" dirty="0"/>
              <a:t>Electromigration is a process of metallic ion transfer due to the dominant force of momentum transfer of electron wind.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3000" dirty="0"/>
              <a:t>Many electrical and energy storage devices develop performance issue due to this electromigration.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/>
              <a:t>In SOFC anode, Ni migration is a well-known performance degradation phenomenon due to electromigration from anode/electrolyte interface to anode/fuel surface.</a:t>
            </a:r>
          </a:p>
        </p:txBody>
      </p:sp>
    </p:spTree>
    <p:extLst>
      <p:ext uri="{BB962C8B-B14F-4D97-AF65-F5344CB8AC3E}">
        <p14:creationId xmlns:p14="http://schemas.microsoft.com/office/powerpoint/2010/main" val="397918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DC342-E26A-BB5A-A296-2130874D2FF2}"/>
              </a:ext>
            </a:extLst>
          </p:cNvPr>
          <p:cNvSpPr txBox="1"/>
          <p:nvPr/>
        </p:nvSpPr>
        <p:spPr>
          <a:xfrm>
            <a:off x="553453" y="1828800"/>
            <a:ext cx="11085094" cy="444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dvOT863180fb"/>
              </a:rPr>
              <a:t>[1] Sezer , H,  Celik, I, “</a:t>
            </a:r>
            <a:r>
              <a:rPr lang="en-US" sz="1800" b="0" i="0" u="none" strike="noStrike" baseline="0" dirty="0">
                <a:latin typeface="AdvOT863180fb"/>
              </a:rPr>
              <a:t>Phosphine induced Nickel Migration in SOFC Anodes: A Computational Study”, </a:t>
            </a:r>
            <a:r>
              <a:rPr lang="en-US" sz="1800" b="0" i="0" u="none" strike="noStrike" baseline="0" dirty="0" err="1">
                <a:latin typeface="AdvOT863180fb"/>
              </a:rPr>
              <a:t>Electrochimica</a:t>
            </a:r>
            <a:r>
              <a:rPr lang="en-US" sz="1800" b="0" i="0" u="none" strike="noStrike" baseline="0" dirty="0">
                <a:latin typeface="AdvOT863180fb"/>
              </a:rPr>
              <a:t> Acta, 2015, Vol 155, pp. 421 – 430.</a:t>
            </a:r>
          </a:p>
          <a:p>
            <a:pPr algn="l">
              <a:spcAft>
                <a:spcPts val="600"/>
              </a:spcAft>
            </a:pPr>
            <a:r>
              <a:rPr lang="en-US" sz="1800" b="0" i="0" u="none" strike="noStrike" baseline="0" dirty="0">
                <a:latin typeface="AdvOT863180fb"/>
              </a:rPr>
              <a:t>[2] Krumbein, S.J., Metallic Electromigration Phenomena, in 33rd Holm Conference on Electrical Contacts, Chicago, Illinois, 1987.</a:t>
            </a:r>
            <a:endParaRPr lang="en-US" sz="1800" dirty="0">
              <a:latin typeface="AdvOT863180fb"/>
            </a:endParaRPr>
          </a:p>
          <a:p>
            <a:pPr algn="l"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AdvOT863180fb"/>
              </a:rPr>
              <a:t>[3] K. Tu, N., Recent advances on electromigration in very-large-scale-integration of interconnects, Journal of Applied Physics 94 (7) (Nov. 2003) 5451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AdvOT863180fb+20"/>
              </a:rPr>
              <a:t>–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AdvOT863180fb"/>
              </a:rPr>
              <a:t>5473.</a:t>
            </a:r>
            <a:endParaRPr lang="en-US" sz="1800" dirty="0">
              <a:solidFill>
                <a:schemeClr val="tx1"/>
              </a:solidFill>
              <a:latin typeface="AdvOT863180fb"/>
            </a:endParaRPr>
          </a:p>
          <a:p>
            <a:pPr algn="l">
              <a:spcAft>
                <a:spcPts val="600"/>
              </a:spcAft>
            </a:pPr>
            <a:r>
              <a:rPr lang="en-US" sz="1800" b="0" i="0" u="none" strike="noStrike" baseline="0" dirty="0">
                <a:latin typeface="AdvOT863180fb"/>
              </a:rPr>
              <a:t>[4] Finklea H., Diffusion mechanism in SOFC anode under operating condition, Private communication, Aug. 2014.</a:t>
            </a:r>
            <a:endParaRPr lang="en-US" sz="1800" dirty="0">
              <a:solidFill>
                <a:schemeClr val="tx1"/>
              </a:solidFill>
              <a:latin typeface="AdvOT863180fb"/>
            </a:endParaRPr>
          </a:p>
          <a:p>
            <a:pPr algn="l">
              <a:spcAft>
                <a:spcPts val="600"/>
              </a:spcAft>
            </a:pPr>
            <a:r>
              <a:rPr lang="en-US" sz="1800" b="0" i="0" u="none" strike="noStrike" baseline="0" dirty="0">
                <a:latin typeface="AdvOT863180fb"/>
              </a:rPr>
              <a:t>[5] Popovich M., </a:t>
            </a:r>
            <a:r>
              <a:rPr lang="en-US" sz="1800" b="0" i="0" u="none" strike="noStrike" baseline="0" dirty="0" err="1">
                <a:latin typeface="AdvOT863180fb"/>
              </a:rPr>
              <a:t>Mezhiba</a:t>
            </a:r>
            <a:r>
              <a:rPr lang="en-US" sz="1800" b="0" i="0" u="none" strike="noStrike" baseline="0" dirty="0">
                <a:latin typeface="AdvOT863180fb"/>
              </a:rPr>
              <a:t> A.V., Friedman E.G., Electromigration, in Power Distribution Networks with On-Chip Decoupling Capacitors. New York: Springer Science, 2008, </a:t>
            </a:r>
            <a:r>
              <a:rPr lang="en-US" sz="1800" b="0" i="0" u="none" strike="noStrike" baseline="0" dirty="0" err="1">
                <a:latin typeface="AdvOT863180fb"/>
              </a:rPr>
              <a:t>ch.</a:t>
            </a:r>
            <a:r>
              <a:rPr lang="en-US" sz="1800" b="0" i="0" u="none" strike="noStrike" baseline="0" dirty="0">
                <a:latin typeface="AdvOT863180fb"/>
              </a:rPr>
              <a:t> 4, pp. 71</a:t>
            </a:r>
            <a:r>
              <a:rPr lang="en-US" sz="1800" b="0" i="0" u="none" strike="noStrike" baseline="0" dirty="0">
                <a:latin typeface="AdvOT863180fb+20"/>
              </a:rPr>
              <a:t>–</a:t>
            </a:r>
            <a:r>
              <a:rPr lang="en-US" sz="1800" b="0" i="0" u="none" strike="noStrike" baseline="0" dirty="0">
                <a:latin typeface="AdvOT863180fb"/>
              </a:rPr>
              <a:t>86.</a:t>
            </a:r>
            <a:endParaRPr lang="en-US" sz="1800" dirty="0">
              <a:solidFill>
                <a:schemeClr val="tx1"/>
              </a:solidFill>
              <a:latin typeface="AdvOT863180fb"/>
            </a:endParaRPr>
          </a:p>
          <a:p>
            <a:pPr algn="l">
              <a:spcAft>
                <a:spcPts val="600"/>
              </a:spcAft>
            </a:pPr>
            <a:r>
              <a:rPr lang="en-US" sz="1800" b="0" i="0" u="none" strike="noStrike" baseline="0" dirty="0">
                <a:latin typeface="AdvOT863180fb"/>
              </a:rPr>
              <a:t>[6] Pierce D.G., </a:t>
            </a:r>
            <a:r>
              <a:rPr lang="en-US" sz="1800" b="0" i="0" u="none" strike="noStrike" baseline="0" dirty="0" err="1">
                <a:latin typeface="AdvOT863180fb"/>
              </a:rPr>
              <a:t>Brusius</a:t>
            </a:r>
            <a:r>
              <a:rPr lang="en-US" sz="1800" b="0" i="0" u="none" strike="noStrike" baseline="0" dirty="0">
                <a:latin typeface="AdvOT863180fb"/>
              </a:rPr>
              <a:t> P.G., ELECTROMIGRATION: A REVIEW, Microelectron. </a:t>
            </a:r>
            <a:r>
              <a:rPr lang="pt-BR" sz="1800" b="0" i="0" u="none" strike="noStrike" baseline="0" dirty="0">
                <a:latin typeface="AdvOT863180fb"/>
              </a:rPr>
              <a:t>Reliab., vol. 37, no. 7, pp. 1053</a:t>
            </a:r>
            <a:r>
              <a:rPr lang="pt-BR" sz="1800" b="0" i="0" u="none" strike="noStrike" baseline="0" dirty="0">
                <a:latin typeface="AdvOT863180fb+20"/>
              </a:rPr>
              <a:t>–</a:t>
            </a:r>
            <a:r>
              <a:rPr lang="pt-BR" sz="1800" b="0" i="0" u="none" strike="noStrike" baseline="0" dirty="0">
                <a:latin typeface="AdvOT863180fb"/>
              </a:rPr>
              <a:t>1072, 1997.</a:t>
            </a:r>
            <a:endParaRPr lang="pt-BR" sz="1800" dirty="0">
              <a:latin typeface="AdvOT863180fb"/>
            </a:endParaRPr>
          </a:p>
          <a:p>
            <a:pPr algn="l">
              <a:spcAft>
                <a:spcPts val="600"/>
              </a:spcAft>
            </a:pPr>
            <a:r>
              <a:rPr lang="en-US" sz="1800" b="0" i="0" u="none" strike="noStrike" baseline="0" dirty="0">
                <a:solidFill>
                  <a:schemeClr val="tx1"/>
                </a:solidFill>
                <a:latin typeface="AdvOT863180fb"/>
              </a:rPr>
              <a:t>[7] S.J. Krumbein, Tutorial: Electrolytic Models for Metallic Electromigration Failure Mechanisms, IEEE Transactions on Reliability vol. 44 (1995) no. 4.</a:t>
            </a:r>
            <a:endParaRPr lang="en-US" sz="1800" dirty="0">
              <a:solidFill>
                <a:schemeClr val="tx1"/>
              </a:solidFill>
              <a:latin typeface="AdvOT863180fb"/>
            </a:endParaRPr>
          </a:p>
          <a:p>
            <a:pPr algn="l"/>
            <a:endParaRPr lang="en-US" dirty="0"/>
          </a:p>
        </p:txBody>
      </p:sp>
      <p:sp>
        <p:nvSpPr>
          <p:cNvPr id="3" name="Google Shape;175;p9">
            <a:extLst>
              <a:ext uri="{FF2B5EF4-FFF2-40B4-BE49-F238E27FC236}">
                <a16:creationId xmlns:a16="http://schemas.microsoft.com/office/drawing/2014/main" id="{6B34E24D-2AC1-950A-A9EA-E4903A01D5F7}"/>
              </a:ext>
            </a:extLst>
          </p:cNvPr>
          <p:cNvSpPr txBox="1"/>
          <p:nvPr/>
        </p:nvSpPr>
        <p:spPr>
          <a:xfrm>
            <a:off x="393594" y="826611"/>
            <a:ext cx="107525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References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7;p9">
            <a:extLst>
              <a:ext uri="{FF2B5EF4-FFF2-40B4-BE49-F238E27FC236}">
                <a16:creationId xmlns:a16="http://schemas.microsoft.com/office/drawing/2014/main" id="{D8691D5F-06D9-76E5-743D-BC2F9CC18E55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585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/>
          <p:nvPr/>
        </p:nvSpPr>
        <p:spPr>
          <a:xfrm>
            <a:off x="-1" y="0"/>
            <a:ext cx="12192000" cy="6857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-1" y="2497975"/>
            <a:ext cx="12191999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 i="0" u="none" strike="noStrike" cap="none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Thank You!</a:t>
            </a:r>
            <a:endParaRPr/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6917" y="222054"/>
            <a:ext cx="2378165" cy="552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/>
        </p:nvSpPr>
        <p:spPr>
          <a:xfrm>
            <a:off x="271492" y="2112579"/>
            <a:ext cx="402723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Contents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5087444" y="2137789"/>
            <a:ext cx="7039900" cy="965202"/>
            <a:chOff x="6248400" y="3837751"/>
            <a:chExt cx="7039900" cy="965202"/>
          </a:xfrm>
        </p:grpSpPr>
        <p:sp>
          <p:nvSpPr>
            <p:cNvPr id="146" name="Google Shape;146;p3"/>
            <p:cNvSpPr txBox="1"/>
            <p:nvPr/>
          </p:nvSpPr>
          <p:spPr>
            <a:xfrm>
              <a:off x="7493985" y="4104908"/>
              <a:ext cx="5794315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 dirty="0">
                  <a:solidFill>
                    <a:schemeClr val="dk1"/>
                  </a:solidFill>
                  <a:latin typeface="Inter Black"/>
                  <a:ea typeface="Inter Black"/>
                  <a:cs typeface="Inter Black"/>
                  <a:sym typeface="Inter Black"/>
                </a:rPr>
                <a:t>Electromigration Fundamentals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248400" y="3837751"/>
              <a:ext cx="965202" cy="96520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Inter Black"/>
                  <a:ea typeface="Inter Black"/>
                  <a:cs typeface="Inter Black"/>
                  <a:sym typeface="Inter Black"/>
                </a:rPr>
                <a:t>01</a:t>
              </a:r>
              <a:endParaRPr sz="14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</p:grpSp>
      <p:grpSp>
        <p:nvGrpSpPr>
          <p:cNvPr id="148" name="Google Shape;148;p3"/>
          <p:cNvGrpSpPr/>
          <p:nvPr/>
        </p:nvGrpSpPr>
        <p:grpSpPr>
          <a:xfrm>
            <a:off x="5087444" y="3276416"/>
            <a:ext cx="7039900" cy="965202"/>
            <a:chOff x="6248400" y="5083954"/>
            <a:chExt cx="7039900" cy="965202"/>
          </a:xfrm>
        </p:grpSpPr>
        <p:sp>
          <p:nvSpPr>
            <p:cNvPr id="149" name="Google Shape;149;p3"/>
            <p:cNvSpPr txBox="1"/>
            <p:nvPr/>
          </p:nvSpPr>
          <p:spPr>
            <a:xfrm>
              <a:off x="7493985" y="5336715"/>
              <a:ext cx="5794315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800"/>
                <a:buFont typeface="Arial"/>
                <a:buNone/>
              </a:pPr>
              <a:r>
                <a:rPr lang="en-US" sz="2400" b="1" dirty="0">
                  <a:solidFill>
                    <a:schemeClr val="dk1"/>
                  </a:solidFill>
                  <a:latin typeface="Inter Black"/>
                  <a:ea typeface="Inter Black"/>
                  <a:cs typeface="Inter Black"/>
                  <a:sym typeface="Inter Black"/>
                </a:rPr>
                <a:t>Factors Affecting Electromigration</a:t>
              </a:r>
              <a:endPara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248400" y="5083954"/>
              <a:ext cx="965202" cy="96520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Inter Black"/>
                  <a:ea typeface="Inter Black"/>
                  <a:cs typeface="Inter Black"/>
                  <a:sym typeface="Inter Black"/>
                </a:rPr>
                <a:t>02</a:t>
              </a:r>
              <a:endParaRPr sz="14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</p:grpSp>
      <p:grpSp>
        <p:nvGrpSpPr>
          <p:cNvPr id="5" name="Google Shape;148;p3">
            <a:extLst>
              <a:ext uri="{FF2B5EF4-FFF2-40B4-BE49-F238E27FC236}">
                <a16:creationId xmlns:a16="http://schemas.microsoft.com/office/drawing/2014/main" id="{FD72FC95-74F5-9DEE-C03B-FCD88C4AD092}"/>
              </a:ext>
            </a:extLst>
          </p:cNvPr>
          <p:cNvGrpSpPr/>
          <p:nvPr/>
        </p:nvGrpSpPr>
        <p:grpSpPr>
          <a:xfrm>
            <a:off x="5087444" y="4415043"/>
            <a:ext cx="5446628" cy="965202"/>
            <a:chOff x="6248400" y="5083954"/>
            <a:chExt cx="5446628" cy="965202"/>
          </a:xfrm>
        </p:grpSpPr>
        <p:sp>
          <p:nvSpPr>
            <p:cNvPr id="6" name="Google Shape;149;p3">
              <a:extLst>
                <a:ext uri="{FF2B5EF4-FFF2-40B4-BE49-F238E27FC236}">
                  <a16:creationId xmlns:a16="http://schemas.microsoft.com/office/drawing/2014/main" id="{C081F047-EF16-C907-05C0-223827423256}"/>
                </a:ext>
              </a:extLst>
            </p:cNvPr>
            <p:cNvSpPr txBox="1"/>
            <p:nvPr/>
          </p:nvSpPr>
          <p:spPr>
            <a:xfrm>
              <a:off x="7493986" y="5336715"/>
              <a:ext cx="4201042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400" b="1" dirty="0"/>
                <a:t>Electromigration in SOFCs</a:t>
              </a:r>
              <a:endParaRPr lang="en-US" sz="44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  <p:sp>
          <p:nvSpPr>
            <p:cNvPr id="7" name="Google Shape;150;p3">
              <a:extLst>
                <a:ext uri="{FF2B5EF4-FFF2-40B4-BE49-F238E27FC236}">
                  <a16:creationId xmlns:a16="http://schemas.microsoft.com/office/drawing/2014/main" id="{89304218-78D2-5F3E-4D17-E45C3A9B7F7B}"/>
                </a:ext>
              </a:extLst>
            </p:cNvPr>
            <p:cNvSpPr/>
            <p:nvPr/>
          </p:nvSpPr>
          <p:spPr>
            <a:xfrm>
              <a:off x="6248400" y="5083954"/>
              <a:ext cx="965202" cy="965202"/>
            </a:xfrm>
            <a:prstGeom prst="diamond">
              <a:avLst/>
            </a:pr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 dirty="0">
                  <a:solidFill>
                    <a:schemeClr val="lt1"/>
                  </a:solidFill>
                  <a:latin typeface="Inter Black"/>
                  <a:ea typeface="Inter Black"/>
                  <a:cs typeface="Inter Black"/>
                  <a:sym typeface="Inter Black"/>
                </a:rPr>
                <a:t>03</a:t>
              </a:r>
              <a:endParaRPr sz="14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0417B93A-FF2B-04DF-8C74-4D3060E9B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>
            <a:extLst>
              <a:ext uri="{FF2B5EF4-FFF2-40B4-BE49-F238E27FC236}">
                <a16:creationId xmlns:a16="http://schemas.microsoft.com/office/drawing/2014/main" id="{290B76AB-3776-E318-45AA-2722E1F4F254}"/>
              </a:ext>
            </a:extLst>
          </p:cNvPr>
          <p:cNvSpPr/>
          <p:nvPr/>
        </p:nvSpPr>
        <p:spPr>
          <a:xfrm>
            <a:off x="0" y="0"/>
            <a:ext cx="12192000" cy="56230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E7E6E6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5">
            <a:extLst>
              <a:ext uri="{FF2B5EF4-FFF2-40B4-BE49-F238E27FC236}">
                <a16:creationId xmlns:a16="http://schemas.microsoft.com/office/drawing/2014/main" id="{D0731275-8332-D014-7244-90AD8AD6449A}"/>
              </a:ext>
            </a:extLst>
          </p:cNvPr>
          <p:cNvSpPr/>
          <p:nvPr/>
        </p:nvSpPr>
        <p:spPr>
          <a:xfrm>
            <a:off x="0" y="5623035"/>
            <a:ext cx="12192000" cy="2220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5">
            <a:extLst>
              <a:ext uri="{FF2B5EF4-FFF2-40B4-BE49-F238E27FC236}">
                <a16:creationId xmlns:a16="http://schemas.microsoft.com/office/drawing/2014/main" id="{3A431F67-A937-2B09-6497-A34FF0B596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4" y="84559"/>
            <a:ext cx="2974068" cy="6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6;p3">
            <a:extLst>
              <a:ext uri="{FF2B5EF4-FFF2-40B4-BE49-F238E27FC236}">
                <a16:creationId xmlns:a16="http://schemas.microsoft.com/office/drawing/2014/main" id="{58109628-E08A-766E-A3DA-D8E6FFB49693}"/>
              </a:ext>
            </a:extLst>
          </p:cNvPr>
          <p:cNvSpPr txBox="1"/>
          <p:nvPr/>
        </p:nvSpPr>
        <p:spPr>
          <a:xfrm>
            <a:off x="357139" y="3211564"/>
            <a:ext cx="11995282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Electromigration Fundamentals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7;p3">
            <a:extLst>
              <a:ext uri="{FF2B5EF4-FFF2-40B4-BE49-F238E27FC236}">
                <a16:creationId xmlns:a16="http://schemas.microsoft.com/office/drawing/2014/main" id="{ED666565-6EEC-4ECF-724C-EDEC3189624A}"/>
              </a:ext>
            </a:extLst>
          </p:cNvPr>
          <p:cNvSpPr>
            <a:spLocks noChangeAspect="1"/>
          </p:cNvSpPr>
          <p:nvPr/>
        </p:nvSpPr>
        <p:spPr>
          <a:xfrm>
            <a:off x="357139" y="1382764"/>
            <a:ext cx="1828800" cy="182880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01</a:t>
            </a:r>
            <a:endParaRPr sz="3600" b="1" i="0" u="none" strike="noStrike" cap="none" dirty="0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927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/>
          <p:nvPr/>
        </p:nvSpPr>
        <p:spPr>
          <a:xfrm>
            <a:off x="104174" y="6059435"/>
            <a:ext cx="12192000" cy="2220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4" y="84559"/>
            <a:ext cx="2974068" cy="6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5"/>
          <p:cNvSpPr txBox="1"/>
          <p:nvPr/>
        </p:nvSpPr>
        <p:spPr>
          <a:xfrm>
            <a:off x="194733" y="737369"/>
            <a:ext cx="11641667" cy="1092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lang="en-US" sz="6500" b="1" i="0" u="none" strike="noStrike" cap="none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What is Electromigration?</a:t>
            </a:r>
            <a:endParaRPr sz="6500" b="1" i="0" u="none" strike="noStrike" cap="none" dirty="0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B03293-BF2F-2C83-FDBE-C766236FC509}"/>
              </a:ext>
            </a:extLst>
          </p:cNvPr>
          <p:cNvSpPr txBox="1"/>
          <p:nvPr/>
        </p:nvSpPr>
        <p:spPr>
          <a:xfrm>
            <a:off x="593558" y="1904451"/>
            <a:ext cx="75237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Wingdings" panose="05000000000000000000" pitchFamily="2" charset="2"/>
              <a:buChar char="ü"/>
            </a:pPr>
            <a:r>
              <a:rPr lang="en-US" sz="2400" dirty="0"/>
              <a:t>  T</a:t>
            </a:r>
            <a:r>
              <a:rPr lang="en-US" sz="2400" b="0" i="0" u="none" strike="noStrike" dirty="0">
                <a:latin typeface="Arial"/>
                <a:ea typeface="Arial"/>
                <a:cs typeface="Arial"/>
                <a:sym typeface="Arial"/>
              </a:rPr>
              <a:t>he transport of the charged atoms in a conductor due to the local electrical field and the momentum transfer between charged atoms and electrons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b="0" i="0" u="none" strike="noStrike" dirty="0">
                <a:latin typeface="Arial"/>
                <a:ea typeface="Arial"/>
                <a:cs typeface="Arial"/>
                <a:sym typeface="Arial"/>
              </a:rPr>
              <a:t> This is a well-known phenomenon </a:t>
            </a:r>
            <a:r>
              <a:rPr lang="en-US" sz="2400" dirty="0"/>
              <a:t>in microelectronics and is becoming increasingly significant in energy systems.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 Occurs under high current densities and elevated temperatures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C2BEC-5F4D-EF5A-6187-3922C2F9F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807" y="2302650"/>
            <a:ext cx="4565729" cy="25453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36581919-6B49-B5C1-381B-99B78FAC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74A425B6-2E85-DE58-0024-CECB5B18C7FA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>
            <a:extLst>
              <a:ext uri="{FF2B5EF4-FFF2-40B4-BE49-F238E27FC236}">
                <a16:creationId xmlns:a16="http://schemas.microsoft.com/office/drawing/2014/main" id="{74BC9C69-6E22-F533-48F7-C68EBD267D8B}"/>
              </a:ext>
            </a:extLst>
          </p:cNvPr>
          <p:cNvSpPr txBox="1"/>
          <p:nvPr/>
        </p:nvSpPr>
        <p:spPr>
          <a:xfrm>
            <a:off x="393594" y="826611"/>
            <a:ext cx="107525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Electromigration Mechanism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950B964B-80DC-A423-1409-F42AE4B8F59F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97;p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1A53F55-64D5-ACAE-060B-73CB71E30A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1442" y="4214195"/>
            <a:ext cx="10097382" cy="23158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DEA06BA-909E-F189-2546-F0964BA15FBA}"/>
              </a:ext>
            </a:extLst>
          </p:cNvPr>
          <p:cNvGrpSpPr/>
          <p:nvPr/>
        </p:nvGrpSpPr>
        <p:grpSpPr>
          <a:xfrm>
            <a:off x="1896290" y="3429000"/>
            <a:ext cx="9868442" cy="3093962"/>
            <a:chOff x="2150290" y="3492360"/>
            <a:chExt cx="9868442" cy="309396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9D7B81-A08B-266A-50FD-67060AC470DB}"/>
                </a:ext>
              </a:extLst>
            </p:cNvPr>
            <p:cNvGrpSpPr/>
            <p:nvPr/>
          </p:nvGrpSpPr>
          <p:grpSpPr>
            <a:xfrm>
              <a:off x="2150290" y="3492360"/>
              <a:ext cx="9868442" cy="3093962"/>
              <a:chOff x="2134880" y="3588711"/>
              <a:chExt cx="9868442" cy="3093962"/>
            </a:xfrm>
          </p:grpSpPr>
          <p:sp>
            <p:nvSpPr>
              <p:cNvPr id="25" name="Google Shape;99;p1">
                <a:extLst>
                  <a:ext uri="{FF2B5EF4-FFF2-40B4-BE49-F238E27FC236}">
                    <a16:creationId xmlns:a16="http://schemas.microsoft.com/office/drawing/2014/main" id="{0CE54D0B-0651-65BC-D3A1-7B091CF992AB}"/>
                  </a:ext>
                </a:extLst>
              </p:cNvPr>
              <p:cNvSpPr/>
              <p:nvPr/>
            </p:nvSpPr>
            <p:spPr>
              <a:xfrm>
                <a:off x="2134880" y="3588711"/>
                <a:ext cx="9868442" cy="309396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" name="Picture 29" descr="A close-up of several images of a tube&#10;&#10;AI-generated content may be incorrect.">
                <a:extLst>
                  <a:ext uri="{FF2B5EF4-FFF2-40B4-BE49-F238E27FC236}">
                    <a16:creationId xmlns:a16="http://schemas.microsoft.com/office/drawing/2014/main" id="{5BA4513D-3D9E-DBE5-B8C8-1C2908B3D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48449"/>
              <a:stretch/>
            </p:blipFill>
            <p:spPr>
              <a:xfrm>
                <a:off x="2908852" y="3603182"/>
                <a:ext cx="3333473" cy="284982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0CCDF0-B558-3985-0CCA-89350C42F667}"/>
                </a:ext>
              </a:extLst>
            </p:cNvPr>
            <p:cNvSpPr txBox="1"/>
            <p:nvPr/>
          </p:nvSpPr>
          <p:spPr>
            <a:xfrm>
              <a:off x="2639945" y="6232348"/>
              <a:ext cx="41503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Outgoing Ion flux exceeds the incoming ion flux</a:t>
              </a:r>
            </a:p>
          </p:txBody>
        </p:sp>
      </p:grpSp>
      <p:sp>
        <p:nvSpPr>
          <p:cNvPr id="27" name="Google Shape;101;p1">
            <a:extLst>
              <a:ext uri="{FF2B5EF4-FFF2-40B4-BE49-F238E27FC236}">
                <a16:creationId xmlns:a16="http://schemas.microsoft.com/office/drawing/2014/main" id="{0628EAC3-CEB7-8DC0-2A08-57459A917CB7}"/>
              </a:ext>
            </a:extLst>
          </p:cNvPr>
          <p:cNvSpPr/>
          <p:nvPr/>
        </p:nvSpPr>
        <p:spPr>
          <a:xfrm rot="5400000">
            <a:off x="245230" y="3250112"/>
            <a:ext cx="2668315" cy="1463686"/>
          </a:xfrm>
          <a:prstGeom prst="bentUpArrow">
            <a:avLst>
              <a:gd name="adj1" fmla="val 23923"/>
              <a:gd name="adj2" fmla="val 27706"/>
              <a:gd name="adj3" fmla="val 25000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13500000" algn="b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Effect</a:t>
            </a:r>
            <a:endParaRPr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4BBF7D-9C4B-17C6-1DE2-74FC6E425021}"/>
              </a:ext>
            </a:extLst>
          </p:cNvPr>
          <p:cNvGrpSpPr/>
          <p:nvPr/>
        </p:nvGrpSpPr>
        <p:grpSpPr>
          <a:xfrm>
            <a:off x="3985846" y="4868381"/>
            <a:ext cx="1180111" cy="817064"/>
            <a:chOff x="3985846" y="4868381"/>
            <a:chExt cx="1180111" cy="8170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8BCA3A4-D335-DEE1-C7A8-8724025C9967}"/>
                </a:ext>
              </a:extLst>
            </p:cNvPr>
            <p:cNvSpPr txBox="1"/>
            <p:nvPr/>
          </p:nvSpPr>
          <p:spPr>
            <a:xfrm>
              <a:off x="3985846" y="5316113"/>
              <a:ext cx="10785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FFFF00"/>
                  </a:solidFill>
                </a:rPr>
                <a:t>Voids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78FC35-6C3F-A8FD-74AF-7F523B4BFF57}"/>
                </a:ext>
              </a:extLst>
            </p:cNvPr>
            <p:cNvCxnSpPr/>
            <p:nvPr/>
          </p:nvCxnSpPr>
          <p:spPr>
            <a:xfrm flipV="1">
              <a:off x="4556357" y="4868381"/>
              <a:ext cx="609600" cy="477422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255978-9BE4-FF58-8EAF-48428F182264}"/>
              </a:ext>
            </a:extLst>
          </p:cNvPr>
          <p:cNvGrpSpPr/>
          <p:nvPr/>
        </p:nvGrpSpPr>
        <p:grpSpPr>
          <a:xfrm>
            <a:off x="6926359" y="3462672"/>
            <a:ext cx="4150399" cy="3107066"/>
            <a:chOff x="6926359" y="3462672"/>
            <a:chExt cx="4150399" cy="3107066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7B5EA68-1234-05DB-5112-9835AB41EA15}"/>
                </a:ext>
              </a:extLst>
            </p:cNvPr>
            <p:cNvGrpSpPr/>
            <p:nvPr/>
          </p:nvGrpSpPr>
          <p:grpSpPr>
            <a:xfrm>
              <a:off x="6926359" y="3462672"/>
              <a:ext cx="4150399" cy="3107066"/>
              <a:chOff x="7074661" y="3433059"/>
              <a:chExt cx="4150399" cy="3107066"/>
            </a:xfrm>
          </p:grpSpPr>
          <p:pic>
            <p:nvPicPr>
              <p:cNvPr id="35" name="Picture 34" descr="A close-up of several images of a tube&#10;&#10;AI-generated content may be incorrect.">
                <a:extLst>
                  <a:ext uri="{FF2B5EF4-FFF2-40B4-BE49-F238E27FC236}">
                    <a16:creationId xmlns:a16="http://schemas.microsoft.com/office/drawing/2014/main" id="{0AEC38C2-FFCE-AEF5-ECC9-CA593FB55A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1127"/>
              <a:stretch/>
            </p:blipFill>
            <p:spPr>
              <a:xfrm>
                <a:off x="7540222" y="3433059"/>
                <a:ext cx="3293524" cy="2969891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6B99351-91DB-2586-19CD-59FCCC050948}"/>
                  </a:ext>
                </a:extLst>
              </p:cNvPr>
              <p:cNvSpPr txBox="1"/>
              <p:nvPr/>
            </p:nvSpPr>
            <p:spPr>
              <a:xfrm>
                <a:off x="7074661" y="6232348"/>
                <a:ext cx="41503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Incoming Ion flux exceeds the outgoing ion flux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60E1470-7F61-7508-B5D0-4CED42EAC49F}"/>
                </a:ext>
              </a:extLst>
            </p:cNvPr>
            <p:cNvGrpSpPr/>
            <p:nvPr/>
          </p:nvGrpSpPr>
          <p:grpSpPr>
            <a:xfrm>
              <a:off x="8189215" y="4400467"/>
              <a:ext cx="1799689" cy="469751"/>
              <a:chOff x="3715077" y="4653972"/>
              <a:chExt cx="1799689" cy="469751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DAFFC8-8772-A198-6F4C-B19A2F80DF4A}"/>
                  </a:ext>
                </a:extLst>
              </p:cNvPr>
              <p:cNvSpPr txBox="1"/>
              <p:nvPr/>
            </p:nvSpPr>
            <p:spPr>
              <a:xfrm>
                <a:off x="3715077" y="4653972"/>
                <a:ext cx="10785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FFFF00"/>
                    </a:solidFill>
                  </a:rPr>
                  <a:t>Hillock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2A819C-853B-D850-8C0F-B77245DFD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9978" y="4838638"/>
                <a:ext cx="804788" cy="285085"/>
              </a:xfrm>
              <a:prstGeom prst="straightConnector1">
                <a:avLst/>
              </a:prstGeom>
              <a:ln>
                <a:solidFill>
                  <a:srgbClr val="FFFF00"/>
                </a:solidFill>
                <a:tailEnd type="triangle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8EA25A-A869-488E-F17F-A9E6F42DA4D6}"/>
              </a:ext>
            </a:extLst>
          </p:cNvPr>
          <p:cNvSpPr txBox="1"/>
          <p:nvPr/>
        </p:nvSpPr>
        <p:spPr>
          <a:xfrm>
            <a:off x="1827986" y="1888670"/>
            <a:ext cx="9416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Driven by two forces: electron wind and electrostatic field.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Results in voids and hillocks 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Involves movement of metal ions, leading to microstructural degradation.</a:t>
            </a:r>
          </a:p>
        </p:txBody>
      </p:sp>
    </p:spTree>
    <p:extLst>
      <p:ext uri="{BB962C8B-B14F-4D97-AF65-F5344CB8AC3E}">
        <p14:creationId xmlns:p14="http://schemas.microsoft.com/office/powerpoint/2010/main" val="102108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565613B5-101E-D8BD-19DA-E5C03245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>
            <a:extLst>
              <a:ext uri="{FF2B5EF4-FFF2-40B4-BE49-F238E27FC236}">
                <a16:creationId xmlns:a16="http://schemas.microsoft.com/office/drawing/2014/main" id="{4F9D0E6E-38EF-E0D2-A552-F0793A9673EF}"/>
              </a:ext>
            </a:extLst>
          </p:cNvPr>
          <p:cNvSpPr/>
          <p:nvPr/>
        </p:nvSpPr>
        <p:spPr>
          <a:xfrm>
            <a:off x="0" y="0"/>
            <a:ext cx="12192000" cy="56230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E7E6E6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5">
            <a:extLst>
              <a:ext uri="{FF2B5EF4-FFF2-40B4-BE49-F238E27FC236}">
                <a16:creationId xmlns:a16="http://schemas.microsoft.com/office/drawing/2014/main" id="{AA362917-90EB-D9B1-701B-B9BA663B2AB9}"/>
              </a:ext>
            </a:extLst>
          </p:cNvPr>
          <p:cNvSpPr/>
          <p:nvPr/>
        </p:nvSpPr>
        <p:spPr>
          <a:xfrm>
            <a:off x="0" y="5623035"/>
            <a:ext cx="12192000" cy="2220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5">
            <a:extLst>
              <a:ext uri="{FF2B5EF4-FFF2-40B4-BE49-F238E27FC236}">
                <a16:creationId xmlns:a16="http://schemas.microsoft.com/office/drawing/2014/main" id="{30B6A16F-374C-7829-B45B-435A115F32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4" y="84559"/>
            <a:ext cx="2974068" cy="6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6;p3">
            <a:extLst>
              <a:ext uri="{FF2B5EF4-FFF2-40B4-BE49-F238E27FC236}">
                <a16:creationId xmlns:a16="http://schemas.microsoft.com/office/drawing/2014/main" id="{396DD7F4-A3CA-476D-4BFA-175D9ADC0A52}"/>
              </a:ext>
            </a:extLst>
          </p:cNvPr>
          <p:cNvSpPr txBox="1"/>
          <p:nvPr/>
        </p:nvSpPr>
        <p:spPr>
          <a:xfrm>
            <a:off x="114401" y="3198665"/>
            <a:ext cx="1196319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5400" b="1" i="0" u="none" strike="noStrike" cap="none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Factors Affecting Electromigration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7;p3">
            <a:extLst>
              <a:ext uri="{FF2B5EF4-FFF2-40B4-BE49-F238E27FC236}">
                <a16:creationId xmlns:a16="http://schemas.microsoft.com/office/drawing/2014/main" id="{CB095FD9-16B8-097B-5F97-4A872D65734C}"/>
              </a:ext>
            </a:extLst>
          </p:cNvPr>
          <p:cNvSpPr>
            <a:spLocks noChangeAspect="1"/>
          </p:cNvSpPr>
          <p:nvPr/>
        </p:nvSpPr>
        <p:spPr>
          <a:xfrm>
            <a:off x="357139" y="1382764"/>
            <a:ext cx="1828800" cy="182880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02</a:t>
            </a:r>
            <a:endParaRPr sz="3600" b="1" i="0" u="none" strike="noStrike" cap="none" dirty="0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168093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016DD33-9B74-CD20-1FFF-33B2923A2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56031F9F-EC76-D487-FB96-801382031F40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9">
            <a:extLst>
              <a:ext uri="{FF2B5EF4-FFF2-40B4-BE49-F238E27FC236}">
                <a16:creationId xmlns:a16="http://schemas.microsoft.com/office/drawing/2014/main" id="{397E5FAA-301F-B99E-541C-C14CE7F7914D}"/>
              </a:ext>
            </a:extLst>
          </p:cNvPr>
          <p:cNvSpPr txBox="1"/>
          <p:nvPr/>
        </p:nvSpPr>
        <p:spPr>
          <a:xfrm>
            <a:off x="393594" y="826611"/>
            <a:ext cx="107525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Acceleration of Electromigration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3F6B7B58-0436-C6DA-0171-E50C69588603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Google Shape;107;p2">
            <a:extLst>
              <a:ext uri="{FF2B5EF4-FFF2-40B4-BE49-F238E27FC236}">
                <a16:creationId xmlns:a16="http://schemas.microsoft.com/office/drawing/2014/main" id="{6A917087-47C6-AFF2-E05C-452FBE9A832C}"/>
              </a:ext>
            </a:extLst>
          </p:cNvPr>
          <p:cNvGrpSpPr/>
          <p:nvPr/>
        </p:nvGrpSpPr>
        <p:grpSpPr>
          <a:xfrm>
            <a:off x="1824981" y="2038337"/>
            <a:ext cx="4967059" cy="3740819"/>
            <a:chOff x="2427" y="16846"/>
            <a:chExt cx="4967059" cy="3740819"/>
          </a:xfrm>
        </p:grpSpPr>
        <p:sp>
          <p:nvSpPr>
            <p:cNvPr id="5" name="Google Shape;108;p2">
              <a:extLst>
                <a:ext uri="{FF2B5EF4-FFF2-40B4-BE49-F238E27FC236}">
                  <a16:creationId xmlns:a16="http://schemas.microsoft.com/office/drawing/2014/main" id="{F65567E3-2B79-8898-6E0E-97798417EF14}"/>
                </a:ext>
              </a:extLst>
            </p:cNvPr>
            <p:cNvSpPr/>
            <p:nvPr/>
          </p:nvSpPr>
          <p:spPr>
            <a:xfrm>
              <a:off x="4826932" y="1981524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9;p2">
              <a:extLst>
                <a:ext uri="{FF2B5EF4-FFF2-40B4-BE49-F238E27FC236}">
                  <a16:creationId xmlns:a16="http://schemas.microsoft.com/office/drawing/2014/main" id="{A4D64E8D-C598-7CE0-D6DD-6ED0B6B9C762}"/>
                </a:ext>
              </a:extLst>
            </p:cNvPr>
            <p:cNvSpPr/>
            <p:nvPr/>
          </p:nvSpPr>
          <p:spPr>
            <a:xfrm>
              <a:off x="4565665" y="1981524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;p2">
              <a:extLst>
                <a:ext uri="{FF2B5EF4-FFF2-40B4-BE49-F238E27FC236}">
                  <a16:creationId xmlns:a16="http://schemas.microsoft.com/office/drawing/2014/main" id="{218A7621-228C-96C1-776B-BA6804E6DA34}"/>
                </a:ext>
              </a:extLst>
            </p:cNvPr>
            <p:cNvSpPr/>
            <p:nvPr/>
          </p:nvSpPr>
          <p:spPr>
            <a:xfrm>
              <a:off x="4304398" y="1981524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1;p2">
              <a:extLst>
                <a:ext uri="{FF2B5EF4-FFF2-40B4-BE49-F238E27FC236}">
                  <a16:creationId xmlns:a16="http://schemas.microsoft.com/office/drawing/2014/main" id="{F687933E-E94F-0D87-DBF2-B3DCE9919DC1}"/>
                </a:ext>
              </a:extLst>
            </p:cNvPr>
            <p:cNvSpPr/>
            <p:nvPr/>
          </p:nvSpPr>
          <p:spPr>
            <a:xfrm>
              <a:off x="4043627" y="1981524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2;p2">
              <a:extLst>
                <a:ext uri="{FF2B5EF4-FFF2-40B4-BE49-F238E27FC236}">
                  <a16:creationId xmlns:a16="http://schemas.microsoft.com/office/drawing/2014/main" id="{1017D48F-3CB5-F302-F362-AD02882ECB6B}"/>
                </a:ext>
              </a:extLst>
            </p:cNvPr>
            <p:cNvSpPr/>
            <p:nvPr/>
          </p:nvSpPr>
          <p:spPr>
            <a:xfrm>
              <a:off x="3782360" y="1981524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;p2">
              <a:extLst>
                <a:ext uri="{FF2B5EF4-FFF2-40B4-BE49-F238E27FC236}">
                  <a16:creationId xmlns:a16="http://schemas.microsoft.com/office/drawing/2014/main" id="{BEAB51DF-0BE6-CB6B-320D-76E7AE2D0E9E}"/>
                </a:ext>
              </a:extLst>
            </p:cNvPr>
            <p:cNvSpPr/>
            <p:nvPr/>
          </p:nvSpPr>
          <p:spPr>
            <a:xfrm>
              <a:off x="3378538" y="1910074"/>
              <a:ext cx="285109" cy="285424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4;p2">
              <a:extLst>
                <a:ext uri="{FF2B5EF4-FFF2-40B4-BE49-F238E27FC236}">
                  <a16:creationId xmlns:a16="http://schemas.microsoft.com/office/drawing/2014/main" id="{BC4CE694-E264-CC94-CB9B-E61715242D28}"/>
                </a:ext>
              </a:extLst>
            </p:cNvPr>
            <p:cNvSpPr/>
            <p:nvPr/>
          </p:nvSpPr>
          <p:spPr>
            <a:xfrm>
              <a:off x="4594474" y="1686748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;p2">
              <a:extLst>
                <a:ext uri="{FF2B5EF4-FFF2-40B4-BE49-F238E27FC236}">
                  <a16:creationId xmlns:a16="http://schemas.microsoft.com/office/drawing/2014/main" id="{B97717DE-1107-6C66-C5AA-9090FA3B85B5}"/>
                </a:ext>
              </a:extLst>
            </p:cNvPr>
            <p:cNvSpPr/>
            <p:nvPr/>
          </p:nvSpPr>
          <p:spPr>
            <a:xfrm>
              <a:off x="4594474" y="2278171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;p2">
              <a:extLst>
                <a:ext uri="{FF2B5EF4-FFF2-40B4-BE49-F238E27FC236}">
                  <a16:creationId xmlns:a16="http://schemas.microsoft.com/office/drawing/2014/main" id="{5BA9263A-663D-468D-F7F8-D12E3FAC0D8E}"/>
                </a:ext>
              </a:extLst>
            </p:cNvPr>
            <p:cNvSpPr/>
            <p:nvPr/>
          </p:nvSpPr>
          <p:spPr>
            <a:xfrm>
              <a:off x="4721631" y="1815058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7;p2">
              <a:extLst>
                <a:ext uri="{FF2B5EF4-FFF2-40B4-BE49-F238E27FC236}">
                  <a16:creationId xmlns:a16="http://schemas.microsoft.com/office/drawing/2014/main" id="{7001BB18-CE30-8E85-523A-FD2473DE07DB}"/>
                </a:ext>
              </a:extLst>
            </p:cNvPr>
            <p:cNvSpPr/>
            <p:nvPr/>
          </p:nvSpPr>
          <p:spPr>
            <a:xfrm>
              <a:off x="4730075" y="2150983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;p2">
              <a:extLst>
                <a:ext uri="{FF2B5EF4-FFF2-40B4-BE49-F238E27FC236}">
                  <a16:creationId xmlns:a16="http://schemas.microsoft.com/office/drawing/2014/main" id="{A176ED21-0A5C-BE55-66B6-56456950AB0B}"/>
                </a:ext>
              </a:extLst>
            </p:cNvPr>
            <p:cNvSpPr/>
            <p:nvPr/>
          </p:nvSpPr>
          <p:spPr>
            <a:xfrm>
              <a:off x="1671454" y="1215957"/>
              <a:ext cx="1734307" cy="1673660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9;p2">
              <a:extLst>
                <a:ext uri="{FF2B5EF4-FFF2-40B4-BE49-F238E27FC236}">
                  <a16:creationId xmlns:a16="http://schemas.microsoft.com/office/drawing/2014/main" id="{A77C6A6F-B70A-98AD-3919-011C05B759F1}"/>
                </a:ext>
              </a:extLst>
            </p:cNvPr>
            <p:cNvSpPr txBox="1"/>
            <p:nvPr/>
          </p:nvSpPr>
          <p:spPr>
            <a:xfrm>
              <a:off x="1925437" y="1461059"/>
              <a:ext cx="1226341" cy="11834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Operating Conditions</a:t>
              </a:r>
              <a:endParaRPr/>
            </a:p>
          </p:txBody>
        </p:sp>
        <p:sp>
          <p:nvSpPr>
            <p:cNvPr id="29" name="Google Shape;120;p2">
              <a:extLst>
                <a:ext uri="{FF2B5EF4-FFF2-40B4-BE49-F238E27FC236}">
                  <a16:creationId xmlns:a16="http://schemas.microsoft.com/office/drawing/2014/main" id="{44AA69FA-D2CB-2B73-ABC2-9BDE41A74C0C}"/>
                </a:ext>
              </a:extLst>
            </p:cNvPr>
            <p:cNvSpPr/>
            <p:nvPr/>
          </p:nvSpPr>
          <p:spPr>
            <a:xfrm>
              <a:off x="2396053" y="935965"/>
              <a:ext cx="285109" cy="285424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1;p2">
              <a:extLst>
                <a:ext uri="{FF2B5EF4-FFF2-40B4-BE49-F238E27FC236}">
                  <a16:creationId xmlns:a16="http://schemas.microsoft.com/office/drawing/2014/main" id="{B2807DD5-0FE2-9C09-8563-DADC5870B1E5}"/>
                </a:ext>
              </a:extLst>
            </p:cNvPr>
            <p:cNvSpPr/>
            <p:nvPr/>
          </p:nvSpPr>
          <p:spPr>
            <a:xfrm>
              <a:off x="2216742" y="766506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2;p2">
              <a:extLst>
                <a:ext uri="{FF2B5EF4-FFF2-40B4-BE49-F238E27FC236}">
                  <a16:creationId xmlns:a16="http://schemas.microsoft.com/office/drawing/2014/main" id="{4920B76F-6865-394D-1C3D-3BA8BEFF7A9F}"/>
                </a:ext>
              </a:extLst>
            </p:cNvPr>
            <p:cNvSpPr/>
            <p:nvPr/>
          </p:nvSpPr>
          <p:spPr>
            <a:xfrm>
              <a:off x="2016073" y="557394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3;p2">
              <a:extLst>
                <a:ext uri="{FF2B5EF4-FFF2-40B4-BE49-F238E27FC236}">
                  <a16:creationId xmlns:a16="http://schemas.microsoft.com/office/drawing/2014/main" id="{93D83329-8DBF-2886-6C85-6BF5A04C3CAE}"/>
                </a:ext>
              </a:extLst>
            </p:cNvPr>
            <p:cNvSpPr/>
            <p:nvPr/>
          </p:nvSpPr>
          <p:spPr>
            <a:xfrm>
              <a:off x="1816894" y="379705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4;p2">
              <a:extLst>
                <a:ext uri="{FF2B5EF4-FFF2-40B4-BE49-F238E27FC236}">
                  <a16:creationId xmlns:a16="http://schemas.microsoft.com/office/drawing/2014/main" id="{122FADEE-A876-E2A8-ADB5-F0CA6A4B0D2A}"/>
                </a:ext>
              </a:extLst>
            </p:cNvPr>
            <p:cNvSpPr/>
            <p:nvPr/>
          </p:nvSpPr>
          <p:spPr>
            <a:xfrm>
              <a:off x="1512413" y="379705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;p2">
              <a:extLst>
                <a:ext uri="{FF2B5EF4-FFF2-40B4-BE49-F238E27FC236}">
                  <a16:creationId xmlns:a16="http://schemas.microsoft.com/office/drawing/2014/main" id="{D17ED65D-9479-FDE8-D646-2791AB3CA813}"/>
                </a:ext>
              </a:extLst>
            </p:cNvPr>
            <p:cNvSpPr/>
            <p:nvPr/>
          </p:nvSpPr>
          <p:spPr>
            <a:xfrm>
              <a:off x="1207436" y="379705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;p2">
              <a:extLst>
                <a:ext uri="{FF2B5EF4-FFF2-40B4-BE49-F238E27FC236}">
                  <a16:creationId xmlns:a16="http://schemas.microsoft.com/office/drawing/2014/main" id="{54634C85-18D9-D479-814F-28CD1ED5076E}"/>
                </a:ext>
              </a:extLst>
            </p:cNvPr>
            <p:cNvSpPr/>
            <p:nvPr/>
          </p:nvSpPr>
          <p:spPr>
            <a:xfrm>
              <a:off x="902955" y="379705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;p2">
              <a:extLst>
                <a:ext uri="{FF2B5EF4-FFF2-40B4-BE49-F238E27FC236}">
                  <a16:creationId xmlns:a16="http://schemas.microsoft.com/office/drawing/2014/main" id="{45FED01C-F258-0D99-6FC7-36AB14078A30}"/>
                </a:ext>
              </a:extLst>
            </p:cNvPr>
            <p:cNvSpPr/>
            <p:nvPr/>
          </p:nvSpPr>
          <p:spPr>
            <a:xfrm>
              <a:off x="598474" y="379705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8;p2">
              <a:extLst>
                <a:ext uri="{FF2B5EF4-FFF2-40B4-BE49-F238E27FC236}">
                  <a16:creationId xmlns:a16="http://schemas.microsoft.com/office/drawing/2014/main" id="{23964CBD-C3B0-871D-FCB7-19B6A1AD9833}"/>
                </a:ext>
              </a:extLst>
            </p:cNvPr>
            <p:cNvSpPr/>
            <p:nvPr/>
          </p:nvSpPr>
          <p:spPr>
            <a:xfrm>
              <a:off x="293994" y="379705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;p2">
              <a:extLst>
                <a:ext uri="{FF2B5EF4-FFF2-40B4-BE49-F238E27FC236}">
                  <a16:creationId xmlns:a16="http://schemas.microsoft.com/office/drawing/2014/main" id="{2AF8CCA0-36AA-4394-873A-7B3613BE97F6}"/>
                </a:ext>
              </a:extLst>
            </p:cNvPr>
            <p:cNvSpPr/>
            <p:nvPr/>
          </p:nvSpPr>
          <p:spPr>
            <a:xfrm>
              <a:off x="291013" y="16846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0;p2">
              <a:extLst>
                <a:ext uri="{FF2B5EF4-FFF2-40B4-BE49-F238E27FC236}">
                  <a16:creationId xmlns:a16="http://schemas.microsoft.com/office/drawing/2014/main" id="{37BFDEB0-5271-F4E8-C375-4412745411AE}"/>
                </a:ext>
              </a:extLst>
            </p:cNvPr>
            <p:cNvSpPr txBox="1"/>
            <p:nvPr/>
          </p:nvSpPr>
          <p:spPr>
            <a:xfrm>
              <a:off x="291013" y="16846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Moisture</a:t>
              </a:r>
              <a:endParaRPr/>
            </a:p>
          </p:txBody>
        </p:sp>
        <p:sp>
          <p:nvSpPr>
            <p:cNvPr id="40" name="Google Shape;131;p2">
              <a:extLst>
                <a:ext uri="{FF2B5EF4-FFF2-40B4-BE49-F238E27FC236}">
                  <a16:creationId xmlns:a16="http://schemas.microsoft.com/office/drawing/2014/main" id="{F217115F-325C-1177-4D52-3F2477EE38B1}"/>
                </a:ext>
              </a:extLst>
            </p:cNvPr>
            <p:cNvSpPr/>
            <p:nvPr/>
          </p:nvSpPr>
          <p:spPr>
            <a:xfrm>
              <a:off x="1709109" y="1207923"/>
              <a:ext cx="285109" cy="285424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2;p2">
              <a:extLst>
                <a:ext uri="{FF2B5EF4-FFF2-40B4-BE49-F238E27FC236}">
                  <a16:creationId xmlns:a16="http://schemas.microsoft.com/office/drawing/2014/main" id="{D21AEA97-A150-DCB6-99AB-865207903BAB}"/>
                </a:ext>
              </a:extLst>
            </p:cNvPr>
            <p:cNvSpPr/>
            <p:nvPr/>
          </p:nvSpPr>
          <p:spPr>
            <a:xfrm>
              <a:off x="1526321" y="1057168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3;p2">
              <a:extLst>
                <a:ext uri="{FF2B5EF4-FFF2-40B4-BE49-F238E27FC236}">
                  <a16:creationId xmlns:a16="http://schemas.microsoft.com/office/drawing/2014/main" id="{0E530232-EB4D-93DF-2FE4-EAE226C83C61}"/>
                </a:ext>
              </a:extLst>
            </p:cNvPr>
            <p:cNvSpPr/>
            <p:nvPr/>
          </p:nvSpPr>
          <p:spPr>
            <a:xfrm>
              <a:off x="1221840" y="1057168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4;p2">
              <a:extLst>
                <a:ext uri="{FF2B5EF4-FFF2-40B4-BE49-F238E27FC236}">
                  <a16:creationId xmlns:a16="http://schemas.microsoft.com/office/drawing/2014/main" id="{7F03EC17-9C83-BCA9-4D7B-F723D5B51D88}"/>
                </a:ext>
              </a:extLst>
            </p:cNvPr>
            <p:cNvSpPr/>
            <p:nvPr/>
          </p:nvSpPr>
          <p:spPr>
            <a:xfrm>
              <a:off x="917360" y="1057168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5;p2">
              <a:extLst>
                <a:ext uri="{FF2B5EF4-FFF2-40B4-BE49-F238E27FC236}">
                  <a16:creationId xmlns:a16="http://schemas.microsoft.com/office/drawing/2014/main" id="{54D34ED7-F039-CB69-2E2A-ECB00F12F3C4}"/>
                </a:ext>
              </a:extLst>
            </p:cNvPr>
            <p:cNvSpPr/>
            <p:nvPr/>
          </p:nvSpPr>
          <p:spPr>
            <a:xfrm>
              <a:off x="612879" y="1057168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6;p2">
              <a:extLst>
                <a:ext uri="{FF2B5EF4-FFF2-40B4-BE49-F238E27FC236}">
                  <a16:creationId xmlns:a16="http://schemas.microsoft.com/office/drawing/2014/main" id="{5EC92DE2-AFF7-1147-136C-4692E1E2CEC6}"/>
                </a:ext>
              </a:extLst>
            </p:cNvPr>
            <p:cNvSpPr/>
            <p:nvPr/>
          </p:nvSpPr>
          <p:spPr>
            <a:xfrm>
              <a:off x="307901" y="1057168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7;p2">
              <a:extLst>
                <a:ext uri="{FF2B5EF4-FFF2-40B4-BE49-F238E27FC236}">
                  <a16:creationId xmlns:a16="http://schemas.microsoft.com/office/drawing/2014/main" id="{0C31E574-4A9F-C745-9988-D94E6DD22B64}"/>
                </a:ext>
              </a:extLst>
            </p:cNvPr>
            <p:cNvSpPr/>
            <p:nvPr/>
          </p:nvSpPr>
          <p:spPr>
            <a:xfrm>
              <a:off x="3421" y="1057168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8;p2">
              <a:extLst>
                <a:ext uri="{FF2B5EF4-FFF2-40B4-BE49-F238E27FC236}">
                  <a16:creationId xmlns:a16="http://schemas.microsoft.com/office/drawing/2014/main" id="{B65AC3C2-9C63-370B-D5C3-7FA4B5DA5315}"/>
                </a:ext>
              </a:extLst>
            </p:cNvPr>
            <p:cNvSpPr/>
            <p:nvPr/>
          </p:nvSpPr>
          <p:spPr>
            <a:xfrm>
              <a:off x="2427" y="689445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9;p2">
              <a:extLst>
                <a:ext uri="{FF2B5EF4-FFF2-40B4-BE49-F238E27FC236}">
                  <a16:creationId xmlns:a16="http://schemas.microsoft.com/office/drawing/2014/main" id="{EA1A6529-224E-1E5D-34C4-A04D8754F875}"/>
                </a:ext>
              </a:extLst>
            </p:cNvPr>
            <p:cNvSpPr txBox="1"/>
            <p:nvPr/>
          </p:nvSpPr>
          <p:spPr>
            <a:xfrm>
              <a:off x="2427" y="689445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Contaminant on the insulator surface</a:t>
              </a:r>
              <a:endParaRPr/>
            </a:p>
          </p:txBody>
        </p:sp>
        <p:sp>
          <p:nvSpPr>
            <p:cNvPr id="49" name="Google Shape;140;p2">
              <a:extLst>
                <a:ext uri="{FF2B5EF4-FFF2-40B4-BE49-F238E27FC236}">
                  <a16:creationId xmlns:a16="http://schemas.microsoft.com/office/drawing/2014/main" id="{AF8CE42D-BE6F-EF96-32D2-F0A93D6F1B5B}"/>
                </a:ext>
              </a:extLst>
            </p:cNvPr>
            <p:cNvSpPr/>
            <p:nvPr/>
          </p:nvSpPr>
          <p:spPr>
            <a:xfrm>
              <a:off x="1413072" y="1910074"/>
              <a:ext cx="285109" cy="285424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1;p2">
              <a:extLst>
                <a:ext uri="{FF2B5EF4-FFF2-40B4-BE49-F238E27FC236}">
                  <a16:creationId xmlns:a16="http://schemas.microsoft.com/office/drawing/2014/main" id="{9281CA93-8C4F-E63A-8432-8A7AD8460937}"/>
                </a:ext>
              </a:extLst>
            </p:cNvPr>
            <p:cNvSpPr/>
            <p:nvPr/>
          </p:nvSpPr>
          <p:spPr>
            <a:xfrm>
              <a:off x="1130943" y="1981524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2;p2">
              <a:extLst>
                <a:ext uri="{FF2B5EF4-FFF2-40B4-BE49-F238E27FC236}">
                  <a16:creationId xmlns:a16="http://schemas.microsoft.com/office/drawing/2014/main" id="{2CE4457A-D5FB-9FE5-3588-E31D7372E519}"/>
                </a:ext>
              </a:extLst>
            </p:cNvPr>
            <p:cNvSpPr/>
            <p:nvPr/>
          </p:nvSpPr>
          <p:spPr>
            <a:xfrm>
              <a:off x="849311" y="1981524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43;p2">
              <a:extLst>
                <a:ext uri="{FF2B5EF4-FFF2-40B4-BE49-F238E27FC236}">
                  <a16:creationId xmlns:a16="http://schemas.microsoft.com/office/drawing/2014/main" id="{0C37F423-4ED0-02BB-1B6C-BBDA6D7F9426}"/>
                </a:ext>
              </a:extLst>
            </p:cNvPr>
            <p:cNvSpPr/>
            <p:nvPr/>
          </p:nvSpPr>
          <p:spPr>
            <a:xfrm>
              <a:off x="567182" y="1981524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44;p2">
              <a:extLst>
                <a:ext uri="{FF2B5EF4-FFF2-40B4-BE49-F238E27FC236}">
                  <a16:creationId xmlns:a16="http://schemas.microsoft.com/office/drawing/2014/main" id="{1B435997-9E01-70FB-A222-F3E602D32056}"/>
                </a:ext>
              </a:extLst>
            </p:cNvPr>
            <p:cNvSpPr/>
            <p:nvPr/>
          </p:nvSpPr>
          <p:spPr>
            <a:xfrm>
              <a:off x="285550" y="1981524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45;p2">
              <a:extLst>
                <a:ext uri="{FF2B5EF4-FFF2-40B4-BE49-F238E27FC236}">
                  <a16:creationId xmlns:a16="http://schemas.microsoft.com/office/drawing/2014/main" id="{27728A2A-6434-8F01-3667-375F2BDB31DF}"/>
                </a:ext>
              </a:extLst>
            </p:cNvPr>
            <p:cNvSpPr/>
            <p:nvPr/>
          </p:nvSpPr>
          <p:spPr>
            <a:xfrm>
              <a:off x="3421" y="1981524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46;p2">
              <a:extLst>
                <a:ext uri="{FF2B5EF4-FFF2-40B4-BE49-F238E27FC236}">
                  <a16:creationId xmlns:a16="http://schemas.microsoft.com/office/drawing/2014/main" id="{E3EFF955-C0CF-FA8F-91B1-A9AAAB36941A}"/>
                </a:ext>
              </a:extLst>
            </p:cNvPr>
            <p:cNvSpPr/>
            <p:nvPr/>
          </p:nvSpPr>
          <p:spPr>
            <a:xfrm>
              <a:off x="2427" y="1616420"/>
              <a:ext cx="1263619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47;p2">
              <a:extLst>
                <a:ext uri="{FF2B5EF4-FFF2-40B4-BE49-F238E27FC236}">
                  <a16:creationId xmlns:a16="http://schemas.microsoft.com/office/drawing/2014/main" id="{AE8F5AF6-4208-15CA-99EE-27AFE8A1CBCD}"/>
                </a:ext>
              </a:extLst>
            </p:cNvPr>
            <p:cNvSpPr txBox="1"/>
            <p:nvPr/>
          </p:nvSpPr>
          <p:spPr>
            <a:xfrm>
              <a:off x="2427" y="1616420"/>
              <a:ext cx="1263619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Voltage difference</a:t>
              </a:r>
              <a:endParaRPr/>
            </a:p>
          </p:txBody>
        </p:sp>
        <p:sp>
          <p:nvSpPr>
            <p:cNvPr id="57" name="Google Shape;148;p2">
              <a:extLst>
                <a:ext uri="{FF2B5EF4-FFF2-40B4-BE49-F238E27FC236}">
                  <a16:creationId xmlns:a16="http://schemas.microsoft.com/office/drawing/2014/main" id="{837C5E00-5591-051A-6563-783FF1B6237D}"/>
                </a:ext>
              </a:extLst>
            </p:cNvPr>
            <p:cNvSpPr/>
            <p:nvPr/>
          </p:nvSpPr>
          <p:spPr>
            <a:xfrm>
              <a:off x="1709109" y="2601004"/>
              <a:ext cx="285109" cy="285424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49;p2">
              <a:extLst>
                <a:ext uri="{FF2B5EF4-FFF2-40B4-BE49-F238E27FC236}">
                  <a16:creationId xmlns:a16="http://schemas.microsoft.com/office/drawing/2014/main" id="{DC4DFE77-7C08-49D2-5026-E2B5B0CF7EFE}"/>
                </a:ext>
              </a:extLst>
            </p:cNvPr>
            <p:cNvSpPr/>
            <p:nvPr/>
          </p:nvSpPr>
          <p:spPr>
            <a:xfrm>
              <a:off x="1526321" y="2891291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0;p2">
              <a:extLst>
                <a:ext uri="{FF2B5EF4-FFF2-40B4-BE49-F238E27FC236}">
                  <a16:creationId xmlns:a16="http://schemas.microsoft.com/office/drawing/2014/main" id="{E96FB1AF-03B7-9C62-83B7-486BF35D9242}"/>
                </a:ext>
              </a:extLst>
            </p:cNvPr>
            <p:cNvSpPr/>
            <p:nvPr/>
          </p:nvSpPr>
          <p:spPr>
            <a:xfrm>
              <a:off x="1221840" y="2891291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1;p2">
              <a:extLst>
                <a:ext uri="{FF2B5EF4-FFF2-40B4-BE49-F238E27FC236}">
                  <a16:creationId xmlns:a16="http://schemas.microsoft.com/office/drawing/2014/main" id="{F9604FBD-F664-C00C-31B3-CC648643804B}"/>
                </a:ext>
              </a:extLst>
            </p:cNvPr>
            <p:cNvSpPr/>
            <p:nvPr/>
          </p:nvSpPr>
          <p:spPr>
            <a:xfrm>
              <a:off x="917360" y="2891291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;p2">
              <a:extLst>
                <a:ext uri="{FF2B5EF4-FFF2-40B4-BE49-F238E27FC236}">
                  <a16:creationId xmlns:a16="http://schemas.microsoft.com/office/drawing/2014/main" id="{ADD20EF5-BF2B-7BFA-990E-D9C369D1326C}"/>
                </a:ext>
              </a:extLst>
            </p:cNvPr>
            <p:cNvSpPr/>
            <p:nvPr/>
          </p:nvSpPr>
          <p:spPr>
            <a:xfrm>
              <a:off x="612879" y="2891291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3;p2">
              <a:extLst>
                <a:ext uri="{FF2B5EF4-FFF2-40B4-BE49-F238E27FC236}">
                  <a16:creationId xmlns:a16="http://schemas.microsoft.com/office/drawing/2014/main" id="{CD34BF67-1F14-1A59-E200-134F73F53C0F}"/>
                </a:ext>
              </a:extLst>
            </p:cNvPr>
            <p:cNvSpPr/>
            <p:nvPr/>
          </p:nvSpPr>
          <p:spPr>
            <a:xfrm>
              <a:off x="307901" y="2891291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4;p2">
              <a:extLst>
                <a:ext uri="{FF2B5EF4-FFF2-40B4-BE49-F238E27FC236}">
                  <a16:creationId xmlns:a16="http://schemas.microsoft.com/office/drawing/2014/main" id="{FB71E043-BA1E-1A4E-7F94-83E8B28D6FC5}"/>
                </a:ext>
              </a:extLst>
            </p:cNvPr>
            <p:cNvSpPr/>
            <p:nvPr/>
          </p:nvSpPr>
          <p:spPr>
            <a:xfrm>
              <a:off x="3421" y="2891291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55;p2">
              <a:extLst>
                <a:ext uri="{FF2B5EF4-FFF2-40B4-BE49-F238E27FC236}">
                  <a16:creationId xmlns:a16="http://schemas.microsoft.com/office/drawing/2014/main" id="{5472D2C5-B326-1F71-908D-B5ED53EFABD6}"/>
                </a:ext>
              </a:extLst>
            </p:cNvPr>
            <p:cNvSpPr/>
            <p:nvPr/>
          </p:nvSpPr>
          <p:spPr>
            <a:xfrm>
              <a:off x="2427" y="2523569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56;p2">
              <a:extLst>
                <a:ext uri="{FF2B5EF4-FFF2-40B4-BE49-F238E27FC236}">
                  <a16:creationId xmlns:a16="http://schemas.microsoft.com/office/drawing/2014/main" id="{2F252C66-990F-718B-F651-06237FC873AC}"/>
                </a:ext>
              </a:extLst>
            </p:cNvPr>
            <p:cNvSpPr txBox="1"/>
            <p:nvPr/>
          </p:nvSpPr>
          <p:spPr>
            <a:xfrm>
              <a:off x="2427" y="2523569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Narrow Spacing width</a:t>
              </a:r>
              <a:endParaRPr/>
            </a:p>
          </p:txBody>
        </p:sp>
        <p:sp>
          <p:nvSpPr>
            <p:cNvPr id="130" name="Google Shape;157;p2">
              <a:extLst>
                <a:ext uri="{FF2B5EF4-FFF2-40B4-BE49-F238E27FC236}">
                  <a16:creationId xmlns:a16="http://schemas.microsoft.com/office/drawing/2014/main" id="{67F52946-62F5-7A95-A178-C6DF12AE2DE4}"/>
                </a:ext>
              </a:extLst>
            </p:cNvPr>
            <p:cNvSpPr/>
            <p:nvPr/>
          </p:nvSpPr>
          <p:spPr>
            <a:xfrm>
              <a:off x="2396053" y="2860243"/>
              <a:ext cx="285109" cy="285424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58;p2">
              <a:extLst>
                <a:ext uri="{FF2B5EF4-FFF2-40B4-BE49-F238E27FC236}">
                  <a16:creationId xmlns:a16="http://schemas.microsoft.com/office/drawing/2014/main" id="{7B48F53F-34E8-6D1A-B667-E50835885EFD}"/>
                </a:ext>
              </a:extLst>
            </p:cNvPr>
            <p:cNvSpPr/>
            <p:nvPr/>
          </p:nvSpPr>
          <p:spPr>
            <a:xfrm>
              <a:off x="2252505" y="3149782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59;p2">
              <a:extLst>
                <a:ext uri="{FF2B5EF4-FFF2-40B4-BE49-F238E27FC236}">
                  <a16:creationId xmlns:a16="http://schemas.microsoft.com/office/drawing/2014/main" id="{87D44F5F-714E-F276-BFB8-8D0101B1828C}"/>
                </a:ext>
              </a:extLst>
            </p:cNvPr>
            <p:cNvSpPr/>
            <p:nvPr/>
          </p:nvSpPr>
          <p:spPr>
            <a:xfrm>
              <a:off x="2047862" y="3380216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0;p2">
              <a:extLst>
                <a:ext uri="{FF2B5EF4-FFF2-40B4-BE49-F238E27FC236}">
                  <a16:creationId xmlns:a16="http://schemas.microsoft.com/office/drawing/2014/main" id="{35D33C0C-9B09-68E1-626C-7652D120086E}"/>
                </a:ext>
              </a:extLst>
            </p:cNvPr>
            <p:cNvSpPr/>
            <p:nvPr/>
          </p:nvSpPr>
          <p:spPr>
            <a:xfrm>
              <a:off x="1816894" y="3615140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1;p2">
              <a:extLst>
                <a:ext uri="{FF2B5EF4-FFF2-40B4-BE49-F238E27FC236}">
                  <a16:creationId xmlns:a16="http://schemas.microsoft.com/office/drawing/2014/main" id="{891B7451-F17C-9926-472B-948AC5D6FF31}"/>
                </a:ext>
              </a:extLst>
            </p:cNvPr>
            <p:cNvSpPr/>
            <p:nvPr/>
          </p:nvSpPr>
          <p:spPr>
            <a:xfrm>
              <a:off x="1512413" y="3615140"/>
              <a:ext cx="142554" cy="142525"/>
            </a:xfrm>
            <a:prstGeom prst="ellipse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2;p2">
              <a:extLst>
                <a:ext uri="{FF2B5EF4-FFF2-40B4-BE49-F238E27FC236}">
                  <a16:creationId xmlns:a16="http://schemas.microsoft.com/office/drawing/2014/main" id="{879CCCDA-07B0-04B5-581E-974642195361}"/>
                </a:ext>
              </a:extLst>
            </p:cNvPr>
            <p:cNvSpPr/>
            <p:nvPr/>
          </p:nvSpPr>
          <p:spPr>
            <a:xfrm>
              <a:off x="1207436" y="3615140"/>
              <a:ext cx="142554" cy="142525"/>
            </a:xfrm>
            <a:prstGeom prst="ellipse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3;p2">
              <a:extLst>
                <a:ext uri="{FF2B5EF4-FFF2-40B4-BE49-F238E27FC236}">
                  <a16:creationId xmlns:a16="http://schemas.microsoft.com/office/drawing/2014/main" id="{1B5FC956-D4FD-055B-DF16-75F661783D5C}"/>
                </a:ext>
              </a:extLst>
            </p:cNvPr>
            <p:cNvSpPr/>
            <p:nvPr/>
          </p:nvSpPr>
          <p:spPr>
            <a:xfrm>
              <a:off x="902955" y="3615140"/>
              <a:ext cx="142554" cy="142525"/>
            </a:xfrm>
            <a:prstGeom prst="ellipse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4;p2">
              <a:extLst>
                <a:ext uri="{FF2B5EF4-FFF2-40B4-BE49-F238E27FC236}">
                  <a16:creationId xmlns:a16="http://schemas.microsoft.com/office/drawing/2014/main" id="{F480F738-30A0-D0EC-2085-377093A1B753}"/>
                </a:ext>
              </a:extLst>
            </p:cNvPr>
            <p:cNvSpPr/>
            <p:nvPr/>
          </p:nvSpPr>
          <p:spPr>
            <a:xfrm>
              <a:off x="598474" y="3615140"/>
              <a:ext cx="142554" cy="142525"/>
            </a:xfrm>
            <a:prstGeom prst="ellipse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5;p2">
              <a:extLst>
                <a:ext uri="{FF2B5EF4-FFF2-40B4-BE49-F238E27FC236}">
                  <a16:creationId xmlns:a16="http://schemas.microsoft.com/office/drawing/2014/main" id="{AD35FE26-36EC-B08F-4389-98C2B1FE00FC}"/>
                </a:ext>
              </a:extLst>
            </p:cNvPr>
            <p:cNvSpPr/>
            <p:nvPr/>
          </p:nvSpPr>
          <p:spPr>
            <a:xfrm>
              <a:off x="293994" y="3615140"/>
              <a:ext cx="142554" cy="142525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6;p2">
              <a:extLst>
                <a:ext uri="{FF2B5EF4-FFF2-40B4-BE49-F238E27FC236}">
                  <a16:creationId xmlns:a16="http://schemas.microsoft.com/office/drawing/2014/main" id="{A3C19B81-8EF8-CF2C-27EC-761C86B44021}"/>
                </a:ext>
              </a:extLst>
            </p:cNvPr>
            <p:cNvSpPr/>
            <p:nvPr/>
          </p:nvSpPr>
          <p:spPr>
            <a:xfrm>
              <a:off x="291013" y="3247043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7;p2">
              <a:extLst>
                <a:ext uri="{FF2B5EF4-FFF2-40B4-BE49-F238E27FC236}">
                  <a16:creationId xmlns:a16="http://schemas.microsoft.com/office/drawing/2014/main" id="{942DCFEF-B84E-9ED6-970F-2C1C7D725D50}"/>
                </a:ext>
              </a:extLst>
            </p:cNvPr>
            <p:cNvSpPr txBox="1"/>
            <p:nvPr/>
          </p:nvSpPr>
          <p:spPr>
            <a:xfrm>
              <a:off x="291013" y="3247043"/>
              <a:ext cx="1670918" cy="3669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Elevated temperature</a:t>
              </a:r>
              <a:endParaRPr/>
            </a:p>
          </p:txBody>
        </p:sp>
      </p:grpSp>
      <p:sp>
        <p:nvSpPr>
          <p:cNvPr id="4" name="Google Shape;168;p2">
            <a:extLst>
              <a:ext uri="{FF2B5EF4-FFF2-40B4-BE49-F238E27FC236}">
                <a16:creationId xmlns:a16="http://schemas.microsoft.com/office/drawing/2014/main" id="{52A84D25-0B0D-A88B-02A8-2C8DA2688DA2}"/>
              </a:ext>
            </a:extLst>
          </p:cNvPr>
          <p:cNvSpPr/>
          <p:nvPr/>
        </p:nvSpPr>
        <p:spPr>
          <a:xfrm>
            <a:off x="6794469" y="3474307"/>
            <a:ext cx="3043003" cy="1169233"/>
          </a:xfrm>
          <a:prstGeom prst="rect">
            <a:avLst/>
          </a:prstGeom>
          <a:solidFill>
            <a:srgbClr val="BF4F1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Acceleration of Electromigration</a:t>
            </a:r>
            <a:endParaRPr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355C09-60BB-ED41-ACEF-87F215E7456C}"/>
              </a:ext>
            </a:extLst>
          </p:cNvPr>
          <p:cNvSpPr/>
          <p:nvPr/>
        </p:nvSpPr>
        <p:spPr>
          <a:xfrm>
            <a:off x="393595" y="826611"/>
            <a:ext cx="11349226" cy="5281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B7DC84-0888-7F0C-FC52-6302B69C1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042704"/>
              </p:ext>
            </p:extLst>
          </p:nvPr>
        </p:nvGraphicFramePr>
        <p:xfrm>
          <a:off x="680659" y="2398884"/>
          <a:ext cx="10892586" cy="3944080"/>
        </p:xfrm>
        <a:graphic>
          <a:graphicData uri="http://schemas.openxmlformats.org/drawingml/2006/table">
            <a:tbl>
              <a:tblPr firstRow="1" firstCol="1" bandRow="1"/>
              <a:tblGrid>
                <a:gridCol w="3630862">
                  <a:extLst>
                    <a:ext uri="{9D8B030D-6E8A-4147-A177-3AD203B41FA5}">
                      <a16:colId xmlns:a16="http://schemas.microsoft.com/office/drawing/2014/main" val="2739029272"/>
                    </a:ext>
                  </a:extLst>
                </a:gridCol>
                <a:gridCol w="3630862">
                  <a:extLst>
                    <a:ext uri="{9D8B030D-6E8A-4147-A177-3AD203B41FA5}">
                      <a16:colId xmlns:a16="http://schemas.microsoft.com/office/drawing/2014/main" val="2776208196"/>
                    </a:ext>
                  </a:extLst>
                </a:gridCol>
                <a:gridCol w="3630862">
                  <a:extLst>
                    <a:ext uri="{9D8B030D-6E8A-4147-A177-3AD203B41FA5}">
                      <a16:colId xmlns:a16="http://schemas.microsoft.com/office/drawing/2014/main" val="2215374519"/>
                    </a:ext>
                  </a:extLst>
                </a:gridCol>
              </a:tblGrid>
              <a:tr h="290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b="1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Device Type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b="1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Location of EM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Main Consequence</a:t>
                      </a:r>
                      <a:endParaRPr lang="en-US" sz="2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100147"/>
                  </a:ext>
                </a:extLst>
              </a:tr>
              <a:tr h="290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Microchips (ICs)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Interconnects (Cu, Al)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Open/short circuits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002330"/>
                  </a:ext>
                </a:extLst>
              </a:tr>
              <a:tr h="607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Lithium-ion batteries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Cu/Al collectors, Li metal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Voids, dendrites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620058"/>
                  </a:ext>
                </a:extLst>
              </a:tr>
              <a:tr h="290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SOFCs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Ni in anode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Nickel migration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964165"/>
                  </a:ext>
                </a:extLst>
              </a:tr>
              <a:tr h="607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LEDs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Solder joints, metal lines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Brightness drop, device failure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678060"/>
                  </a:ext>
                </a:extLst>
              </a:tr>
              <a:tr h="290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MEMS/NEMS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Metal micro-traces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Functional failure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162876"/>
                  </a:ext>
                </a:extLst>
              </a:tr>
              <a:tr h="60748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Flexible electronics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Printed conductors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Loss of performance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36032"/>
                  </a:ext>
                </a:extLst>
              </a:tr>
              <a:tr h="2902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RF modules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Transmission lines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Signal degradation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909281"/>
                  </a:ext>
                </a:extLst>
              </a:tr>
            </a:tbl>
          </a:graphicData>
        </a:graphic>
      </p:graphicFrame>
      <p:sp>
        <p:nvSpPr>
          <p:cNvPr id="17" name="Google Shape;175;p9">
            <a:extLst>
              <a:ext uri="{FF2B5EF4-FFF2-40B4-BE49-F238E27FC236}">
                <a16:creationId xmlns:a16="http://schemas.microsoft.com/office/drawing/2014/main" id="{B46E9306-A329-41E5-FAC5-436243A5F24A}"/>
              </a:ext>
            </a:extLst>
          </p:cNvPr>
          <p:cNvSpPr txBox="1"/>
          <p:nvPr/>
        </p:nvSpPr>
        <p:spPr>
          <a:xfrm>
            <a:off x="578268" y="1139771"/>
            <a:ext cx="1057582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000" b="1" dirty="0"/>
              <a:t>Electromigration Effects Across Devices</a:t>
            </a:r>
            <a:endParaRPr lang="en-US" sz="6600" b="1" i="0" u="none" strike="noStrike" cap="none" dirty="0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D27DB-6791-655B-68C3-E6E542D7FA48}"/>
              </a:ext>
            </a:extLst>
          </p:cNvPr>
          <p:cNvSpPr/>
          <p:nvPr/>
        </p:nvSpPr>
        <p:spPr>
          <a:xfrm>
            <a:off x="680659" y="3708239"/>
            <a:ext cx="11062162" cy="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>
          <a:extLst>
            <a:ext uri="{FF2B5EF4-FFF2-40B4-BE49-F238E27FC236}">
              <a16:creationId xmlns:a16="http://schemas.microsoft.com/office/drawing/2014/main" id="{F22E09BC-E651-72E5-63C8-43D637C45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>
            <a:extLst>
              <a:ext uri="{FF2B5EF4-FFF2-40B4-BE49-F238E27FC236}">
                <a16:creationId xmlns:a16="http://schemas.microsoft.com/office/drawing/2014/main" id="{CBF9F875-9016-D44A-C8DB-E24A0CA5C897}"/>
              </a:ext>
            </a:extLst>
          </p:cNvPr>
          <p:cNvSpPr/>
          <p:nvPr/>
        </p:nvSpPr>
        <p:spPr>
          <a:xfrm>
            <a:off x="0" y="0"/>
            <a:ext cx="12192000" cy="56230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highlight>
                <a:srgbClr val="E7E6E6"/>
              </a:highlight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5">
            <a:extLst>
              <a:ext uri="{FF2B5EF4-FFF2-40B4-BE49-F238E27FC236}">
                <a16:creationId xmlns:a16="http://schemas.microsoft.com/office/drawing/2014/main" id="{7A6C6CFF-9765-ED7C-3E0E-0E1906C21BE0}"/>
              </a:ext>
            </a:extLst>
          </p:cNvPr>
          <p:cNvSpPr/>
          <p:nvPr/>
        </p:nvSpPr>
        <p:spPr>
          <a:xfrm>
            <a:off x="0" y="5623035"/>
            <a:ext cx="12192000" cy="22205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5">
            <a:extLst>
              <a:ext uri="{FF2B5EF4-FFF2-40B4-BE49-F238E27FC236}">
                <a16:creationId xmlns:a16="http://schemas.microsoft.com/office/drawing/2014/main" id="{A55046C7-5C70-70FE-831F-39AE27D623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4" y="84559"/>
            <a:ext cx="2974068" cy="6909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46;p3">
            <a:extLst>
              <a:ext uri="{FF2B5EF4-FFF2-40B4-BE49-F238E27FC236}">
                <a16:creationId xmlns:a16="http://schemas.microsoft.com/office/drawing/2014/main" id="{1E0B721B-0514-A3E8-DA35-D16778D9A8DE}"/>
              </a:ext>
            </a:extLst>
          </p:cNvPr>
          <p:cNvSpPr txBox="1"/>
          <p:nvPr/>
        </p:nvSpPr>
        <p:spPr>
          <a:xfrm>
            <a:off x="114401" y="3198665"/>
            <a:ext cx="119631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6000" b="1" i="0" u="none" strike="noStrike" cap="none" dirty="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Electromigration in SOFC</a:t>
            </a:r>
            <a:endParaRPr sz="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7;p3">
            <a:extLst>
              <a:ext uri="{FF2B5EF4-FFF2-40B4-BE49-F238E27FC236}">
                <a16:creationId xmlns:a16="http://schemas.microsoft.com/office/drawing/2014/main" id="{700B4357-9802-5238-7B7B-A09BF0AB24EA}"/>
              </a:ext>
            </a:extLst>
          </p:cNvPr>
          <p:cNvSpPr>
            <a:spLocks noChangeAspect="1"/>
          </p:cNvSpPr>
          <p:nvPr/>
        </p:nvSpPr>
        <p:spPr>
          <a:xfrm>
            <a:off x="357139" y="1382764"/>
            <a:ext cx="1828800" cy="1828800"/>
          </a:xfrm>
          <a:prstGeom prst="diamond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0</a:t>
            </a:r>
            <a:r>
              <a:rPr lang="en-US" sz="3600" b="1" dirty="0">
                <a:solidFill>
                  <a:schemeClr val="lt1"/>
                </a:solidFill>
                <a:latin typeface="Inter Black"/>
                <a:ea typeface="Inter Black"/>
                <a:cs typeface="Inter Black"/>
                <a:sym typeface="Inter Black"/>
              </a:rPr>
              <a:t>3</a:t>
            </a:r>
            <a:endParaRPr sz="3600" b="1" i="0" u="none" strike="noStrike" cap="none" dirty="0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  <p:extLst>
      <p:ext uri="{BB962C8B-B14F-4D97-AF65-F5344CB8AC3E}">
        <p14:creationId xmlns:p14="http://schemas.microsoft.com/office/powerpoint/2010/main" val="270212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02ECDB46-B30B-9783-E517-582B13BAB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>
            <a:extLst>
              <a:ext uri="{FF2B5EF4-FFF2-40B4-BE49-F238E27FC236}">
                <a16:creationId xmlns:a16="http://schemas.microsoft.com/office/drawing/2014/main" id="{92734C3D-78DB-57BC-F9F5-F730AF68B17C}"/>
              </a:ext>
            </a:extLst>
          </p:cNvPr>
          <p:cNvSpPr/>
          <p:nvPr/>
        </p:nvSpPr>
        <p:spPr>
          <a:xfrm rot="-5400000">
            <a:off x="10840034" y="5506035"/>
            <a:ext cx="1345678" cy="1358253"/>
          </a:xfrm>
          <a:prstGeom prst="corner">
            <a:avLst>
              <a:gd name="adj1" fmla="val 11222"/>
              <a:gd name="adj2" fmla="val 1158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>
            <a:extLst>
              <a:ext uri="{FF2B5EF4-FFF2-40B4-BE49-F238E27FC236}">
                <a16:creationId xmlns:a16="http://schemas.microsoft.com/office/drawing/2014/main" id="{F7E14148-A4D9-16EA-6BFE-29C11FA45EFB}"/>
              </a:ext>
            </a:extLst>
          </p:cNvPr>
          <p:cNvSpPr/>
          <p:nvPr/>
        </p:nvSpPr>
        <p:spPr>
          <a:xfrm>
            <a:off x="-167378" y="878068"/>
            <a:ext cx="334756" cy="779499"/>
          </a:xfrm>
          <a:prstGeom prst="rect">
            <a:avLst/>
          </a:prstGeom>
          <a:solidFill>
            <a:srgbClr val="001344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75;p9">
            <a:extLst>
              <a:ext uri="{FF2B5EF4-FFF2-40B4-BE49-F238E27FC236}">
                <a16:creationId xmlns:a16="http://schemas.microsoft.com/office/drawing/2014/main" id="{A51AEC8A-ED8E-FAB2-741F-F39A6879C1DD}"/>
              </a:ext>
            </a:extLst>
          </p:cNvPr>
          <p:cNvSpPr txBox="1"/>
          <p:nvPr/>
        </p:nvSpPr>
        <p:spPr>
          <a:xfrm>
            <a:off x="260965" y="768065"/>
            <a:ext cx="1167006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4800" b="1" dirty="0"/>
              <a:t>Overview of Solid Oxide Fuel Cells (SOFCs)</a:t>
            </a:r>
            <a:endParaRPr lang="en-US" sz="8000" b="1" i="0" u="none" strike="noStrike" cap="none" dirty="0">
              <a:solidFill>
                <a:schemeClr val="lt1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A9A07-0384-72BA-56FE-76CDFE952053}"/>
              </a:ext>
            </a:extLst>
          </p:cNvPr>
          <p:cNvGrpSpPr/>
          <p:nvPr/>
        </p:nvGrpSpPr>
        <p:grpSpPr>
          <a:xfrm>
            <a:off x="260965" y="2182510"/>
            <a:ext cx="11670069" cy="4675611"/>
            <a:chOff x="260965" y="2182510"/>
            <a:chExt cx="11670069" cy="4675611"/>
          </a:xfrm>
        </p:grpSpPr>
        <p:pic>
          <p:nvPicPr>
            <p:cNvPr id="18" name="Picture 17" descr="Diagram of a diagram of a positive ion&#10;&#10;AI-generated content may be incorrect.">
              <a:extLst>
                <a:ext uri="{FF2B5EF4-FFF2-40B4-BE49-F238E27FC236}">
                  <a16:creationId xmlns:a16="http://schemas.microsoft.com/office/drawing/2014/main" id="{59F9535F-CDFD-2120-5CAD-26B6B87FA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65" y="2182510"/>
              <a:ext cx="6182627" cy="467561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AF9D61-7561-AA76-2BE5-BD87B8DB47A4}"/>
                </a:ext>
              </a:extLst>
            </p:cNvPr>
            <p:cNvSpPr txBox="1"/>
            <p:nvPr/>
          </p:nvSpPr>
          <p:spPr>
            <a:xfrm>
              <a:off x="6054289" y="3429000"/>
              <a:ext cx="587674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000" dirty="0"/>
                <a:t>Key components: Ni–YSZ anode, YSZ electrolyte, and LSM/LSCF cathode.</a:t>
              </a:r>
            </a:p>
            <a:p>
              <a:pPr marL="342900" indent="-342900">
                <a:buFont typeface="Wingdings" panose="05000000000000000000" pitchFamily="2" charset="2"/>
                <a:buChar char="v"/>
              </a:pPr>
              <a:r>
                <a:rPr lang="en-US" sz="2000" dirty="0"/>
                <a:t>Operate at 600–1000°C, enabling oxygen ion conduction.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0345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001344 2">
      <a:dk1>
        <a:srgbClr val="001344"/>
      </a:dk1>
      <a:lt1>
        <a:srgbClr val="FFFFFF"/>
      </a:lt1>
      <a:dk2>
        <a:srgbClr val="44546A"/>
      </a:dk2>
      <a:lt2>
        <a:srgbClr val="E7E6E6"/>
      </a:lt2>
      <a:accent1>
        <a:srgbClr val="001344"/>
      </a:accent1>
      <a:accent2>
        <a:srgbClr val="B9832C"/>
      </a:accent2>
      <a:accent3>
        <a:srgbClr val="A5ACAF"/>
      </a:accent3>
      <a:accent4>
        <a:srgbClr val="FCB116"/>
      </a:accent4>
      <a:accent5>
        <a:srgbClr val="001344"/>
      </a:accent5>
      <a:accent6>
        <a:srgbClr val="D9AC63"/>
      </a:accent6>
      <a:hlink>
        <a:srgbClr val="3E5185"/>
      </a:hlink>
      <a:folHlink>
        <a:srgbClr val="D9AC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5211</TotalTime>
  <Words>625</Words>
  <Application>Microsoft Office PowerPoint</Application>
  <PresentationFormat>Widescreen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Inter</vt:lpstr>
      <vt:lpstr>Arial</vt:lpstr>
      <vt:lpstr>Inter Medium</vt:lpstr>
      <vt:lpstr>Calibri</vt:lpstr>
      <vt:lpstr>AdvOT863180fb</vt:lpstr>
      <vt:lpstr>Inter Black</vt:lpstr>
      <vt:lpstr>AdvOT863180fb+20</vt:lpstr>
      <vt:lpstr>Cambria</vt:lpstr>
      <vt:lpstr>Wingdings</vt:lpstr>
      <vt:lpstr>1_Office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Khaleda Akter</cp:lastModifiedBy>
  <cp:revision>36</cp:revision>
  <dcterms:created xsi:type="dcterms:W3CDTF">2024-07-08T21:05:20Z</dcterms:created>
  <dcterms:modified xsi:type="dcterms:W3CDTF">2025-05-09T02:06:06Z</dcterms:modified>
</cp:coreProperties>
</file>