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0" r:id="rId4"/>
    <p:sldId id="265" r:id="rId5"/>
    <p:sldId id="258" r:id="rId6"/>
    <p:sldId id="262"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85470" autoAdjust="0"/>
  </p:normalViewPr>
  <p:slideViewPr>
    <p:cSldViewPr snapToGrid="0">
      <p:cViewPr>
        <p:scale>
          <a:sx n="51" d="100"/>
          <a:sy n="51" d="100"/>
        </p:scale>
        <p:origin x="908" y="36"/>
      </p:cViewPr>
      <p:guideLst/>
    </p:cSldViewPr>
  </p:slid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330FB7-AB89-435C-B92D-98EC8CD17E71}" type="datetimeFigureOut">
              <a:rPr lang="en-US" smtClean="0"/>
              <a:t>4/20/2025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93279-E95B-4357-A25F-41AB7B058EFF}" type="slidenum">
              <a:rPr lang="en-US" smtClean="0"/>
              <a:t>‹#›</a:t>
            </a:fld>
            <a:endParaRPr lang="en-US"/>
          </a:p>
        </p:txBody>
      </p:sp>
    </p:spTree>
    <p:extLst>
      <p:ext uri="{BB962C8B-B14F-4D97-AF65-F5344CB8AC3E}">
        <p14:creationId xmlns:p14="http://schemas.microsoft.com/office/powerpoint/2010/main" val="2941749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inionLT-Regular"/>
              </a:rPr>
              <a:t>Good morning. </a:t>
            </a:r>
            <a:endParaRPr lang="en-US" dirty="0"/>
          </a:p>
        </p:txBody>
      </p:sp>
      <p:sp>
        <p:nvSpPr>
          <p:cNvPr id="4" name="Slide Number Placeholder 3"/>
          <p:cNvSpPr>
            <a:spLocks noGrp="1"/>
          </p:cNvSpPr>
          <p:nvPr>
            <p:ph type="sldNum" sz="quarter" idx="5"/>
          </p:nvPr>
        </p:nvSpPr>
        <p:spPr/>
        <p:txBody>
          <a:bodyPr/>
          <a:lstStyle/>
          <a:p>
            <a:fld id="{E0A93279-E95B-4357-A25F-41AB7B058EFF}" type="slidenum">
              <a:rPr lang="en-US" smtClean="0"/>
              <a:t>1</a:t>
            </a:fld>
            <a:endParaRPr lang="en-US"/>
          </a:p>
        </p:txBody>
      </p:sp>
    </p:spTree>
    <p:extLst>
      <p:ext uri="{BB962C8B-B14F-4D97-AF65-F5344CB8AC3E}">
        <p14:creationId xmlns:p14="http://schemas.microsoft.com/office/powerpoint/2010/main" val="163081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sz="4800" dirty="0">
                <a:latin typeface="Times New Roman" panose="02020603050405020304" pitchFamily="18" charset="0"/>
                <a:cs typeface="Times New Roman" panose="02020603050405020304" pitchFamily="18" charset="0"/>
              </a:rPr>
              <a:t>which incorporates detailed representations of each component, including electrode particles, electrolyte-filled pores, and conductive binders. </a:t>
            </a:r>
            <a:r>
              <a:rPr lang="en-US" sz="3600" dirty="0">
                <a:latin typeface="Times New Roman" panose="02020603050405020304" pitchFamily="18" charset="0"/>
                <a:cs typeface="Times New Roman" panose="02020603050405020304" pitchFamily="18" charset="0"/>
              </a:rPr>
              <a:t>Although this model is the most detailed, it is also computationally expensive.</a:t>
            </a:r>
          </a:p>
        </p:txBody>
      </p:sp>
      <p:sp>
        <p:nvSpPr>
          <p:cNvPr id="4" name="Slide Number Placeholder 3"/>
          <p:cNvSpPr>
            <a:spLocks noGrp="1"/>
          </p:cNvSpPr>
          <p:nvPr>
            <p:ph type="sldNum" sz="quarter" idx="5"/>
          </p:nvPr>
        </p:nvSpPr>
        <p:spPr/>
        <p:txBody>
          <a:bodyPr/>
          <a:lstStyle/>
          <a:p>
            <a:fld id="{E0A93279-E95B-4357-A25F-41AB7B058EFF}" type="slidenum">
              <a:rPr lang="en-US" smtClean="0"/>
              <a:t>2</a:t>
            </a:fld>
            <a:endParaRPr lang="en-US"/>
          </a:p>
        </p:txBody>
      </p:sp>
    </p:spTree>
    <p:extLst>
      <p:ext uri="{BB962C8B-B14F-4D97-AF65-F5344CB8AC3E}">
        <p14:creationId xmlns:p14="http://schemas.microsoft.com/office/powerpoint/2010/main" val="1869075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8247F-691A-DEEF-D921-D9085A0894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B7D-B917-AE5F-157E-A86781F622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DF7BA3-7ECB-77C4-3DA7-07831DBAB829}"/>
              </a:ext>
            </a:extLst>
          </p:cNvPr>
          <p:cNvSpPr>
            <a:spLocks noGrp="1"/>
          </p:cNvSpPr>
          <p:nvPr>
            <p:ph type="body" idx="1"/>
          </p:nvPr>
        </p:nvSpPr>
        <p:spPr/>
        <p:txBody>
          <a:bodyPr/>
          <a:lstStyle/>
          <a:p>
            <a:pPr>
              <a:buNone/>
            </a:pPr>
            <a:r>
              <a:rPr lang="en-US" dirty="0"/>
              <a:t>The Doyle–Fuller–Newman, or DFN, model is one of the most influential and widely used physics-based models for lithium-ion batteries. Developed in the early 1990s, this model represents a major advancement in our ability to simulate and understand battery behavior from a mechanistic perspective. It simplifies the three-dimensional complexity of a battery’s internal microstructure into a one-dimensional domain that spans across the thickness of the cell. This domain is divided into three regions: the negative electrode or anode, the separator, and the positive electrode or cathode. </a:t>
            </a:r>
            <a:r>
              <a:rPr lang="en-US" i="1" dirty="0"/>
              <a:t>Within the electrodes, the model assumes a </a:t>
            </a:r>
            <a:r>
              <a:rPr lang="en-US" i="1" dirty="0" err="1"/>
              <a:t>homogenised</a:t>
            </a:r>
            <a:r>
              <a:rPr lang="en-US" i="1" dirty="0"/>
              <a:t> porous structure, where the active material particles are treated as uniformly distributed and spherical. This assumption allows the model to capture solid-state lithium diffusion within individual particles and ion transport through the electrolyte and the electrochemical reactions at the interfaces.</a:t>
            </a:r>
            <a:endParaRPr lang="en-US" dirty="0"/>
          </a:p>
          <a:p>
            <a:pPr>
              <a:buNone/>
            </a:pPr>
            <a:r>
              <a:rPr lang="en-US" i="1" dirty="0"/>
              <a:t>These reactions are governed by the Butler–Volmer equation, which links the overpotential at the interface to the current density produced by the reaction. In addition to electrochemical kinetics, the model solves for conservation of charge in both the solid and electrolyte phases.</a:t>
            </a:r>
            <a:endParaRPr lang="en-US" dirty="0"/>
          </a:p>
          <a:p>
            <a:r>
              <a:rPr lang="en-US" i="1" dirty="0"/>
              <a:t>The DFN model’s accuracy and comprehensiveness make it ideal for high-fidelity simulations. It’s used extensively in cell and pack-level simulations, thermal management, internal state estimation, and even degradation analysis</a:t>
            </a:r>
            <a:endParaRPr lang="en-US" dirty="0"/>
          </a:p>
          <a:p>
            <a:endParaRPr lang="en-US" dirty="0"/>
          </a:p>
        </p:txBody>
      </p:sp>
      <p:sp>
        <p:nvSpPr>
          <p:cNvPr id="4" name="Slide Number Placeholder 3">
            <a:extLst>
              <a:ext uri="{FF2B5EF4-FFF2-40B4-BE49-F238E27FC236}">
                <a16:creationId xmlns:a16="http://schemas.microsoft.com/office/drawing/2014/main" id="{345038DA-5B88-F2FE-E4C1-538AEF3F0A98}"/>
              </a:ext>
            </a:extLst>
          </p:cNvPr>
          <p:cNvSpPr>
            <a:spLocks noGrp="1"/>
          </p:cNvSpPr>
          <p:nvPr>
            <p:ph type="sldNum" sz="quarter" idx="5"/>
          </p:nvPr>
        </p:nvSpPr>
        <p:spPr/>
        <p:txBody>
          <a:bodyPr/>
          <a:lstStyle/>
          <a:p>
            <a:fld id="{E0A93279-E95B-4357-A25F-41AB7B058EFF}" type="slidenum">
              <a:rPr lang="en-US" smtClean="0"/>
              <a:t>3</a:t>
            </a:fld>
            <a:endParaRPr lang="en-US"/>
          </a:p>
        </p:txBody>
      </p:sp>
    </p:spTree>
    <p:extLst>
      <p:ext uri="{BB962C8B-B14F-4D97-AF65-F5344CB8AC3E}">
        <p14:creationId xmlns:p14="http://schemas.microsoft.com/office/powerpoint/2010/main" val="763273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A71F5-62F0-5506-175A-876A321A66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A7DA68-00B1-D8F2-9503-5D32998067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079EAC-2CDF-A35E-A1A6-E5B219714541}"/>
              </a:ext>
            </a:extLst>
          </p:cNvPr>
          <p:cNvSpPr>
            <a:spLocks noGrp="1"/>
          </p:cNvSpPr>
          <p:nvPr>
            <p:ph type="body" idx="1"/>
          </p:nvPr>
        </p:nvSpPr>
        <p:spPr/>
        <p:txBody>
          <a:bodyPr/>
          <a:lstStyle/>
          <a:p>
            <a:pPr>
              <a:buNone/>
            </a:pPr>
            <a:endParaRPr lang="en-US" dirty="0"/>
          </a:p>
        </p:txBody>
      </p:sp>
      <p:sp>
        <p:nvSpPr>
          <p:cNvPr id="4" name="Slide Number Placeholder 3">
            <a:extLst>
              <a:ext uri="{FF2B5EF4-FFF2-40B4-BE49-F238E27FC236}">
                <a16:creationId xmlns:a16="http://schemas.microsoft.com/office/drawing/2014/main" id="{78D8B36A-58BA-E9D3-AE97-BA15484A1F61}"/>
              </a:ext>
            </a:extLst>
          </p:cNvPr>
          <p:cNvSpPr>
            <a:spLocks noGrp="1"/>
          </p:cNvSpPr>
          <p:nvPr>
            <p:ph type="sldNum" sz="quarter" idx="5"/>
          </p:nvPr>
        </p:nvSpPr>
        <p:spPr/>
        <p:txBody>
          <a:bodyPr/>
          <a:lstStyle/>
          <a:p>
            <a:fld id="{E0A93279-E95B-4357-A25F-41AB7B058EFF}" type="slidenum">
              <a:rPr lang="en-US" smtClean="0"/>
              <a:t>4</a:t>
            </a:fld>
            <a:endParaRPr lang="en-US"/>
          </a:p>
        </p:txBody>
      </p:sp>
    </p:spTree>
    <p:extLst>
      <p:ext uri="{BB962C8B-B14F-4D97-AF65-F5344CB8AC3E}">
        <p14:creationId xmlns:p14="http://schemas.microsoft.com/office/powerpoint/2010/main" val="143932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45C3D-3F59-49B7-41AF-34027EB0F9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446F26-5CE3-891F-72BA-E58EC36A78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C03489-4987-3B56-C9DE-A0C8259D6C81}"/>
              </a:ext>
            </a:extLst>
          </p:cNvPr>
          <p:cNvSpPr>
            <a:spLocks noGrp="1"/>
          </p:cNvSpPr>
          <p:nvPr>
            <p:ph type="body" idx="1"/>
          </p:nvPr>
        </p:nvSpPr>
        <p:spPr/>
        <p:txBody>
          <a:bodyPr/>
          <a:lstStyle/>
          <a:p>
            <a:r>
              <a:rPr lang="en-US" dirty="0"/>
              <a:t>This is a modified version of microstructure model</a:t>
            </a:r>
          </a:p>
        </p:txBody>
      </p:sp>
      <p:sp>
        <p:nvSpPr>
          <p:cNvPr id="4" name="Slide Number Placeholder 3">
            <a:extLst>
              <a:ext uri="{FF2B5EF4-FFF2-40B4-BE49-F238E27FC236}">
                <a16:creationId xmlns:a16="http://schemas.microsoft.com/office/drawing/2014/main" id="{2F57D245-D467-9286-887B-7DD86FE6EDA7}"/>
              </a:ext>
            </a:extLst>
          </p:cNvPr>
          <p:cNvSpPr>
            <a:spLocks noGrp="1"/>
          </p:cNvSpPr>
          <p:nvPr>
            <p:ph type="sldNum" sz="quarter" idx="5"/>
          </p:nvPr>
        </p:nvSpPr>
        <p:spPr/>
        <p:txBody>
          <a:bodyPr/>
          <a:lstStyle/>
          <a:p>
            <a:fld id="{E0A93279-E95B-4357-A25F-41AB7B058EFF}" type="slidenum">
              <a:rPr lang="en-US" smtClean="0"/>
              <a:t>6</a:t>
            </a:fld>
            <a:endParaRPr lang="en-US"/>
          </a:p>
        </p:txBody>
      </p:sp>
    </p:spTree>
    <p:extLst>
      <p:ext uri="{BB962C8B-B14F-4D97-AF65-F5344CB8AC3E}">
        <p14:creationId xmlns:p14="http://schemas.microsoft.com/office/powerpoint/2010/main" val="3532384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DF578-D147-69CF-712F-EB20D493B2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7B9798-6D2A-C9FB-962D-995A15E302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1E2F73-743D-18A4-CAE3-2350C2E7838F}"/>
              </a:ext>
            </a:extLst>
          </p:cNvPr>
          <p:cNvSpPr>
            <a:spLocks noGrp="1"/>
          </p:cNvSpPr>
          <p:nvPr>
            <p:ph type="dt" sz="half" idx="10"/>
          </p:nvPr>
        </p:nvSpPr>
        <p:spPr/>
        <p:txBody>
          <a:bodyPr/>
          <a:lstStyle/>
          <a:p>
            <a:fld id="{BF56C6E6-FA0B-4D59-852A-409DAC808407}" type="datetimeFigureOut">
              <a:rPr lang="en-US" smtClean="0"/>
              <a:t>4/20/2025</a:t>
            </a:fld>
            <a:endParaRPr lang="en-US"/>
          </a:p>
        </p:txBody>
      </p:sp>
      <p:sp>
        <p:nvSpPr>
          <p:cNvPr id="5" name="Footer Placeholder 4">
            <a:extLst>
              <a:ext uri="{FF2B5EF4-FFF2-40B4-BE49-F238E27FC236}">
                <a16:creationId xmlns:a16="http://schemas.microsoft.com/office/drawing/2014/main" id="{EEC466CF-37F5-260F-07B9-2C3358F90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8B9E8-EAB7-DCF3-D419-41EAEEEC3A4D}"/>
              </a:ext>
            </a:extLst>
          </p:cNvPr>
          <p:cNvSpPr>
            <a:spLocks noGrp="1"/>
          </p:cNvSpPr>
          <p:nvPr>
            <p:ph type="sldNum" sz="quarter" idx="12"/>
          </p:nvPr>
        </p:nvSpPr>
        <p:spPr/>
        <p:txBody>
          <a:bodyPr/>
          <a:lstStyle/>
          <a:p>
            <a:fld id="{E49D33A1-816F-4A81-AAAE-2AFFAC72024E}" type="slidenum">
              <a:rPr lang="en-US" smtClean="0"/>
              <a:t>‹#›</a:t>
            </a:fld>
            <a:endParaRPr lang="en-US"/>
          </a:p>
        </p:txBody>
      </p:sp>
    </p:spTree>
    <p:extLst>
      <p:ext uri="{BB962C8B-B14F-4D97-AF65-F5344CB8AC3E}">
        <p14:creationId xmlns:p14="http://schemas.microsoft.com/office/powerpoint/2010/main" val="78586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F039-FCCA-1979-439D-159A2B6BED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68DF65-6EB7-2EAF-6FDB-6F5CB71455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1B6EC-DE79-9CC9-1B57-A0DEBBF9EA96}"/>
              </a:ext>
            </a:extLst>
          </p:cNvPr>
          <p:cNvSpPr>
            <a:spLocks noGrp="1"/>
          </p:cNvSpPr>
          <p:nvPr>
            <p:ph type="dt" sz="half" idx="10"/>
          </p:nvPr>
        </p:nvSpPr>
        <p:spPr/>
        <p:txBody>
          <a:bodyPr/>
          <a:lstStyle/>
          <a:p>
            <a:fld id="{BF56C6E6-FA0B-4D59-852A-409DAC808407}" type="datetimeFigureOut">
              <a:rPr lang="en-US" smtClean="0"/>
              <a:t>4/20/2025</a:t>
            </a:fld>
            <a:endParaRPr lang="en-US"/>
          </a:p>
        </p:txBody>
      </p:sp>
      <p:sp>
        <p:nvSpPr>
          <p:cNvPr id="5" name="Footer Placeholder 4">
            <a:extLst>
              <a:ext uri="{FF2B5EF4-FFF2-40B4-BE49-F238E27FC236}">
                <a16:creationId xmlns:a16="http://schemas.microsoft.com/office/drawing/2014/main" id="{BB082DD1-2D16-447F-43A5-F818C0DE3A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3B241-AE2B-93BB-7F1B-0D6F888488BB}"/>
              </a:ext>
            </a:extLst>
          </p:cNvPr>
          <p:cNvSpPr>
            <a:spLocks noGrp="1"/>
          </p:cNvSpPr>
          <p:nvPr>
            <p:ph type="sldNum" sz="quarter" idx="12"/>
          </p:nvPr>
        </p:nvSpPr>
        <p:spPr/>
        <p:txBody>
          <a:bodyPr/>
          <a:lstStyle/>
          <a:p>
            <a:fld id="{E49D33A1-816F-4A81-AAAE-2AFFAC72024E}" type="slidenum">
              <a:rPr lang="en-US" smtClean="0"/>
              <a:t>‹#›</a:t>
            </a:fld>
            <a:endParaRPr lang="en-US"/>
          </a:p>
        </p:txBody>
      </p:sp>
    </p:spTree>
    <p:extLst>
      <p:ext uri="{BB962C8B-B14F-4D97-AF65-F5344CB8AC3E}">
        <p14:creationId xmlns:p14="http://schemas.microsoft.com/office/powerpoint/2010/main" val="2196467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18BA7B-2AB6-4174-79C4-D43E0608C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E51770-BA49-52F7-0792-9ED8C97D1D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86C2F-13F7-BF0F-40D1-AC9A1F0F20C7}"/>
              </a:ext>
            </a:extLst>
          </p:cNvPr>
          <p:cNvSpPr>
            <a:spLocks noGrp="1"/>
          </p:cNvSpPr>
          <p:nvPr>
            <p:ph type="dt" sz="half" idx="10"/>
          </p:nvPr>
        </p:nvSpPr>
        <p:spPr/>
        <p:txBody>
          <a:bodyPr/>
          <a:lstStyle/>
          <a:p>
            <a:fld id="{BF56C6E6-FA0B-4D59-852A-409DAC808407}" type="datetimeFigureOut">
              <a:rPr lang="en-US" smtClean="0"/>
              <a:t>4/20/2025</a:t>
            </a:fld>
            <a:endParaRPr lang="en-US"/>
          </a:p>
        </p:txBody>
      </p:sp>
      <p:sp>
        <p:nvSpPr>
          <p:cNvPr id="5" name="Footer Placeholder 4">
            <a:extLst>
              <a:ext uri="{FF2B5EF4-FFF2-40B4-BE49-F238E27FC236}">
                <a16:creationId xmlns:a16="http://schemas.microsoft.com/office/drawing/2014/main" id="{1AA3D8B6-30A2-83CF-18DB-AAE022274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C038B-DC84-58DA-C413-D4DAFBBBBB6C}"/>
              </a:ext>
            </a:extLst>
          </p:cNvPr>
          <p:cNvSpPr>
            <a:spLocks noGrp="1"/>
          </p:cNvSpPr>
          <p:nvPr>
            <p:ph type="sldNum" sz="quarter" idx="12"/>
          </p:nvPr>
        </p:nvSpPr>
        <p:spPr/>
        <p:txBody>
          <a:bodyPr/>
          <a:lstStyle/>
          <a:p>
            <a:fld id="{E49D33A1-816F-4A81-AAAE-2AFFAC72024E}" type="slidenum">
              <a:rPr lang="en-US" smtClean="0"/>
              <a:t>‹#›</a:t>
            </a:fld>
            <a:endParaRPr lang="en-US"/>
          </a:p>
        </p:txBody>
      </p:sp>
    </p:spTree>
    <p:extLst>
      <p:ext uri="{BB962C8B-B14F-4D97-AF65-F5344CB8AC3E}">
        <p14:creationId xmlns:p14="http://schemas.microsoft.com/office/powerpoint/2010/main" val="3184207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BDA8E-8F1A-DDB6-0101-DFFDFCE47A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304B59-DEBB-E996-AAD3-08F51F34F5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037EDB-ECBE-A116-39CF-E56DC9754203}"/>
              </a:ext>
            </a:extLst>
          </p:cNvPr>
          <p:cNvSpPr>
            <a:spLocks noGrp="1"/>
          </p:cNvSpPr>
          <p:nvPr>
            <p:ph type="dt" sz="half" idx="10"/>
          </p:nvPr>
        </p:nvSpPr>
        <p:spPr/>
        <p:txBody>
          <a:bodyPr/>
          <a:lstStyle/>
          <a:p>
            <a:fld id="{BF56C6E6-FA0B-4D59-852A-409DAC808407}" type="datetimeFigureOut">
              <a:rPr lang="en-US" smtClean="0"/>
              <a:t>4/20/2025</a:t>
            </a:fld>
            <a:endParaRPr lang="en-US"/>
          </a:p>
        </p:txBody>
      </p:sp>
      <p:sp>
        <p:nvSpPr>
          <p:cNvPr id="5" name="Footer Placeholder 4">
            <a:extLst>
              <a:ext uri="{FF2B5EF4-FFF2-40B4-BE49-F238E27FC236}">
                <a16:creationId xmlns:a16="http://schemas.microsoft.com/office/drawing/2014/main" id="{25995D89-83D9-50B0-C241-16C4FA179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C8775-72E5-1442-9818-644DB5654674}"/>
              </a:ext>
            </a:extLst>
          </p:cNvPr>
          <p:cNvSpPr>
            <a:spLocks noGrp="1"/>
          </p:cNvSpPr>
          <p:nvPr>
            <p:ph type="sldNum" sz="quarter" idx="12"/>
          </p:nvPr>
        </p:nvSpPr>
        <p:spPr/>
        <p:txBody>
          <a:bodyPr/>
          <a:lstStyle/>
          <a:p>
            <a:fld id="{E49D33A1-816F-4A81-AAAE-2AFFAC72024E}" type="slidenum">
              <a:rPr lang="en-US" smtClean="0"/>
              <a:t>‹#›</a:t>
            </a:fld>
            <a:endParaRPr lang="en-US"/>
          </a:p>
        </p:txBody>
      </p:sp>
    </p:spTree>
    <p:extLst>
      <p:ext uri="{BB962C8B-B14F-4D97-AF65-F5344CB8AC3E}">
        <p14:creationId xmlns:p14="http://schemas.microsoft.com/office/powerpoint/2010/main" val="380440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CC914-2ECD-8EBA-2806-19FCF7979A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76F1F7-72CF-4898-4126-1D5D3E270A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F40AAF-FD7F-9102-4C76-2EB4D249F160}"/>
              </a:ext>
            </a:extLst>
          </p:cNvPr>
          <p:cNvSpPr>
            <a:spLocks noGrp="1"/>
          </p:cNvSpPr>
          <p:nvPr>
            <p:ph type="dt" sz="half" idx="10"/>
          </p:nvPr>
        </p:nvSpPr>
        <p:spPr/>
        <p:txBody>
          <a:bodyPr/>
          <a:lstStyle/>
          <a:p>
            <a:fld id="{BF56C6E6-FA0B-4D59-852A-409DAC808407}" type="datetimeFigureOut">
              <a:rPr lang="en-US" smtClean="0"/>
              <a:t>4/20/2025</a:t>
            </a:fld>
            <a:endParaRPr lang="en-US"/>
          </a:p>
        </p:txBody>
      </p:sp>
      <p:sp>
        <p:nvSpPr>
          <p:cNvPr id="5" name="Footer Placeholder 4">
            <a:extLst>
              <a:ext uri="{FF2B5EF4-FFF2-40B4-BE49-F238E27FC236}">
                <a16:creationId xmlns:a16="http://schemas.microsoft.com/office/drawing/2014/main" id="{E092A9D1-260E-6A29-C268-EB98061C5F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2AB03-970A-984A-B45A-5C961AE6311E}"/>
              </a:ext>
            </a:extLst>
          </p:cNvPr>
          <p:cNvSpPr>
            <a:spLocks noGrp="1"/>
          </p:cNvSpPr>
          <p:nvPr>
            <p:ph type="sldNum" sz="quarter" idx="12"/>
          </p:nvPr>
        </p:nvSpPr>
        <p:spPr/>
        <p:txBody>
          <a:bodyPr/>
          <a:lstStyle/>
          <a:p>
            <a:fld id="{E49D33A1-816F-4A81-AAAE-2AFFAC72024E}" type="slidenum">
              <a:rPr lang="en-US" smtClean="0"/>
              <a:t>‹#›</a:t>
            </a:fld>
            <a:endParaRPr lang="en-US"/>
          </a:p>
        </p:txBody>
      </p:sp>
    </p:spTree>
    <p:extLst>
      <p:ext uri="{BB962C8B-B14F-4D97-AF65-F5344CB8AC3E}">
        <p14:creationId xmlns:p14="http://schemas.microsoft.com/office/powerpoint/2010/main" val="839710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42F3E-5256-5ACD-425C-FF734D6B32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9CFC17-9BCE-0036-83CE-B48DB1D5E3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5C9741-9E0C-7FF0-D7B9-CEDA5506E0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FBAB30-4144-8B4C-A58D-2F52F79C488B}"/>
              </a:ext>
            </a:extLst>
          </p:cNvPr>
          <p:cNvSpPr>
            <a:spLocks noGrp="1"/>
          </p:cNvSpPr>
          <p:nvPr>
            <p:ph type="dt" sz="half" idx="10"/>
          </p:nvPr>
        </p:nvSpPr>
        <p:spPr/>
        <p:txBody>
          <a:bodyPr/>
          <a:lstStyle/>
          <a:p>
            <a:fld id="{BF56C6E6-FA0B-4D59-852A-409DAC808407}" type="datetimeFigureOut">
              <a:rPr lang="en-US" smtClean="0"/>
              <a:t>4/20/2025</a:t>
            </a:fld>
            <a:endParaRPr lang="en-US"/>
          </a:p>
        </p:txBody>
      </p:sp>
      <p:sp>
        <p:nvSpPr>
          <p:cNvPr id="6" name="Footer Placeholder 5">
            <a:extLst>
              <a:ext uri="{FF2B5EF4-FFF2-40B4-BE49-F238E27FC236}">
                <a16:creationId xmlns:a16="http://schemas.microsoft.com/office/drawing/2014/main" id="{79FF336C-AC63-5EF3-3EE3-6AB490801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DD575-CF94-AB88-926E-03F806A25B4B}"/>
              </a:ext>
            </a:extLst>
          </p:cNvPr>
          <p:cNvSpPr>
            <a:spLocks noGrp="1"/>
          </p:cNvSpPr>
          <p:nvPr>
            <p:ph type="sldNum" sz="quarter" idx="12"/>
          </p:nvPr>
        </p:nvSpPr>
        <p:spPr/>
        <p:txBody>
          <a:bodyPr/>
          <a:lstStyle/>
          <a:p>
            <a:fld id="{E49D33A1-816F-4A81-AAAE-2AFFAC72024E}" type="slidenum">
              <a:rPr lang="en-US" smtClean="0"/>
              <a:t>‹#›</a:t>
            </a:fld>
            <a:endParaRPr lang="en-US"/>
          </a:p>
        </p:txBody>
      </p:sp>
    </p:spTree>
    <p:extLst>
      <p:ext uri="{BB962C8B-B14F-4D97-AF65-F5344CB8AC3E}">
        <p14:creationId xmlns:p14="http://schemas.microsoft.com/office/powerpoint/2010/main" val="192638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766CA-A342-5255-ECE3-3665003A95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1960F8-10B7-B74C-1305-D39BD36F90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65D1FB-7C1D-B130-CE57-F162C8862E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4A6890-8F12-B336-0730-A8DEEFB574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C734BC-CDC5-B299-C110-A5C8570957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96EC5B-8537-E6AE-1D5B-D0103AA93A45}"/>
              </a:ext>
            </a:extLst>
          </p:cNvPr>
          <p:cNvSpPr>
            <a:spLocks noGrp="1"/>
          </p:cNvSpPr>
          <p:nvPr>
            <p:ph type="dt" sz="half" idx="10"/>
          </p:nvPr>
        </p:nvSpPr>
        <p:spPr/>
        <p:txBody>
          <a:bodyPr/>
          <a:lstStyle/>
          <a:p>
            <a:fld id="{BF56C6E6-FA0B-4D59-852A-409DAC808407}" type="datetimeFigureOut">
              <a:rPr lang="en-US" smtClean="0"/>
              <a:t>4/20/2025</a:t>
            </a:fld>
            <a:endParaRPr lang="en-US"/>
          </a:p>
        </p:txBody>
      </p:sp>
      <p:sp>
        <p:nvSpPr>
          <p:cNvPr id="8" name="Footer Placeholder 7">
            <a:extLst>
              <a:ext uri="{FF2B5EF4-FFF2-40B4-BE49-F238E27FC236}">
                <a16:creationId xmlns:a16="http://schemas.microsoft.com/office/drawing/2014/main" id="{5E7FA39B-5C4D-5A04-D731-C860298C82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F38E76-776A-093D-F3E1-001027AF3A35}"/>
              </a:ext>
            </a:extLst>
          </p:cNvPr>
          <p:cNvSpPr>
            <a:spLocks noGrp="1"/>
          </p:cNvSpPr>
          <p:nvPr>
            <p:ph type="sldNum" sz="quarter" idx="12"/>
          </p:nvPr>
        </p:nvSpPr>
        <p:spPr/>
        <p:txBody>
          <a:bodyPr/>
          <a:lstStyle/>
          <a:p>
            <a:fld id="{E49D33A1-816F-4A81-AAAE-2AFFAC72024E}" type="slidenum">
              <a:rPr lang="en-US" smtClean="0"/>
              <a:t>‹#›</a:t>
            </a:fld>
            <a:endParaRPr lang="en-US"/>
          </a:p>
        </p:txBody>
      </p:sp>
    </p:spTree>
    <p:extLst>
      <p:ext uri="{BB962C8B-B14F-4D97-AF65-F5344CB8AC3E}">
        <p14:creationId xmlns:p14="http://schemas.microsoft.com/office/powerpoint/2010/main" val="239247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2F88E-BC2F-7D3D-DF34-71CAA36437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9C8CBF-EF0E-CEE4-EF0E-70C3493F0707}"/>
              </a:ext>
            </a:extLst>
          </p:cNvPr>
          <p:cNvSpPr>
            <a:spLocks noGrp="1"/>
          </p:cNvSpPr>
          <p:nvPr>
            <p:ph type="dt" sz="half" idx="10"/>
          </p:nvPr>
        </p:nvSpPr>
        <p:spPr/>
        <p:txBody>
          <a:bodyPr/>
          <a:lstStyle/>
          <a:p>
            <a:fld id="{BF56C6E6-FA0B-4D59-852A-409DAC808407}" type="datetimeFigureOut">
              <a:rPr lang="en-US" smtClean="0"/>
              <a:t>4/20/2025</a:t>
            </a:fld>
            <a:endParaRPr lang="en-US"/>
          </a:p>
        </p:txBody>
      </p:sp>
      <p:sp>
        <p:nvSpPr>
          <p:cNvPr id="4" name="Footer Placeholder 3">
            <a:extLst>
              <a:ext uri="{FF2B5EF4-FFF2-40B4-BE49-F238E27FC236}">
                <a16:creationId xmlns:a16="http://schemas.microsoft.com/office/drawing/2014/main" id="{3A01F429-0428-B55A-3E31-7CA7F29EB9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D4A7C6-0D36-5CA8-3935-718E798E38DD}"/>
              </a:ext>
            </a:extLst>
          </p:cNvPr>
          <p:cNvSpPr>
            <a:spLocks noGrp="1"/>
          </p:cNvSpPr>
          <p:nvPr>
            <p:ph type="sldNum" sz="quarter" idx="12"/>
          </p:nvPr>
        </p:nvSpPr>
        <p:spPr/>
        <p:txBody>
          <a:bodyPr/>
          <a:lstStyle/>
          <a:p>
            <a:fld id="{E49D33A1-816F-4A81-AAAE-2AFFAC72024E}" type="slidenum">
              <a:rPr lang="en-US" smtClean="0"/>
              <a:t>‹#›</a:t>
            </a:fld>
            <a:endParaRPr lang="en-US"/>
          </a:p>
        </p:txBody>
      </p:sp>
    </p:spTree>
    <p:extLst>
      <p:ext uri="{BB962C8B-B14F-4D97-AF65-F5344CB8AC3E}">
        <p14:creationId xmlns:p14="http://schemas.microsoft.com/office/powerpoint/2010/main" val="2257106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97496F-B1C2-D965-58CE-5CD13946793F}"/>
              </a:ext>
            </a:extLst>
          </p:cNvPr>
          <p:cNvSpPr>
            <a:spLocks noGrp="1"/>
          </p:cNvSpPr>
          <p:nvPr>
            <p:ph type="dt" sz="half" idx="10"/>
          </p:nvPr>
        </p:nvSpPr>
        <p:spPr/>
        <p:txBody>
          <a:bodyPr/>
          <a:lstStyle/>
          <a:p>
            <a:fld id="{BF56C6E6-FA0B-4D59-852A-409DAC808407}" type="datetimeFigureOut">
              <a:rPr lang="en-US" smtClean="0"/>
              <a:t>4/20/2025</a:t>
            </a:fld>
            <a:endParaRPr lang="en-US"/>
          </a:p>
        </p:txBody>
      </p:sp>
      <p:sp>
        <p:nvSpPr>
          <p:cNvPr id="3" name="Footer Placeholder 2">
            <a:extLst>
              <a:ext uri="{FF2B5EF4-FFF2-40B4-BE49-F238E27FC236}">
                <a16:creationId xmlns:a16="http://schemas.microsoft.com/office/drawing/2014/main" id="{E1400D9E-43C5-9D5C-46D0-1A494E2899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25CBCB-3752-0A26-846D-4F58C2CA6F7B}"/>
              </a:ext>
            </a:extLst>
          </p:cNvPr>
          <p:cNvSpPr>
            <a:spLocks noGrp="1"/>
          </p:cNvSpPr>
          <p:nvPr>
            <p:ph type="sldNum" sz="quarter" idx="12"/>
          </p:nvPr>
        </p:nvSpPr>
        <p:spPr/>
        <p:txBody>
          <a:bodyPr/>
          <a:lstStyle/>
          <a:p>
            <a:fld id="{E49D33A1-816F-4A81-AAAE-2AFFAC72024E}" type="slidenum">
              <a:rPr lang="en-US" smtClean="0"/>
              <a:t>‹#›</a:t>
            </a:fld>
            <a:endParaRPr lang="en-US"/>
          </a:p>
        </p:txBody>
      </p:sp>
    </p:spTree>
    <p:extLst>
      <p:ext uri="{BB962C8B-B14F-4D97-AF65-F5344CB8AC3E}">
        <p14:creationId xmlns:p14="http://schemas.microsoft.com/office/powerpoint/2010/main" val="424091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CBEF7-167C-D03D-C341-0FCF5D1A50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518616-0776-3EC8-EA81-2A021DACDC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63B5DF-8EC7-59AE-C8D7-CE6C8795E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78E485-8462-A7E5-8BB3-886AD59EA772}"/>
              </a:ext>
            </a:extLst>
          </p:cNvPr>
          <p:cNvSpPr>
            <a:spLocks noGrp="1"/>
          </p:cNvSpPr>
          <p:nvPr>
            <p:ph type="dt" sz="half" idx="10"/>
          </p:nvPr>
        </p:nvSpPr>
        <p:spPr/>
        <p:txBody>
          <a:bodyPr/>
          <a:lstStyle/>
          <a:p>
            <a:fld id="{BF56C6E6-FA0B-4D59-852A-409DAC808407}" type="datetimeFigureOut">
              <a:rPr lang="en-US" smtClean="0"/>
              <a:t>4/20/2025</a:t>
            </a:fld>
            <a:endParaRPr lang="en-US"/>
          </a:p>
        </p:txBody>
      </p:sp>
      <p:sp>
        <p:nvSpPr>
          <p:cNvPr id="6" name="Footer Placeholder 5">
            <a:extLst>
              <a:ext uri="{FF2B5EF4-FFF2-40B4-BE49-F238E27FC236}">
                <a16:creationId xmlns:a16="http://schemas.microsoft.com/office/drawing/2014/main" id="{EE72C738-C6A6-0EF6-D0BA-AC152604D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699BCE-C5D6-92DF-6F1A-110473FCD0AE}"/>
              </a:ext>
            </a:extLst>
          </p:cNvPr>
          <p:cNvSpPr>
            <a:spLocks noGrp="1"/>
          </p:cNvSpPr>
          <p:nvPr>
            <p:ph type="sldNum" sz="quarter" idx="12"/>
          </p:nvPr>
        </p:nvSpPr>
        <p:spPr/>
        <p:txBody>
          <a:bodyPr/>
          <a:lstStyle/>
          <a:p>
            <a:fld id="{E49D33A1-816F-4A81-AAAE-2AFFAC72024E}" type="slidenum">
              <a:rPr lang="en-US" smtClean="0"/>
              <a:t>‹#›</a:t>
            </a:fld>
            <a:endParaRPr lang="en-US"/>
          </a:p>
        </p:txBody>
      </p:sp>
    </p:spTree>
    <p:extLst>
      <p:ext uri="{BB962C8B-B14F-4D97-AF65-F5344CB8AC3E}">
        <p14:creationId xmlns:p14="http://schemas.microsoft.com/office/powerpoint/2010/main" val="108839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BA85F-3F21-96B3-7D80-F0F5C38EF4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80BDF8-D10E-6581-5AF6-E76F35B700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2FBD06-5A78-1AC8-C525-FABA3507C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747C82-303C-8BC7-D9F6-BA3B84BFD4CC}"/>
              </a:ext>
            </a:extLst>
          </p:cNvPr>
          <p:cNvSpPr>
            <a:spLocks noGrp="1"/>
          </p:cNvSpPr>
          <p:nvPr>
            <p:ph type="dt" sz="half" idx="10"/>
          </p:nvPr>
        </p:nvSpPr>
        <p:spPr/>
        <p:txBody>
          <a:bodyPr/>
          <a:lstStyle/>
          <a:p>
            <a:fld id="{BF56C6E6-FA0B-4D59-852A-409DAC808407}" type="datetimeFigureOut">
              <a:rPr lang="en-US" smtClean="0"/>
              <a:t>4/20/2025</a:t>
            </a:fld>
            <a:endParaRPr lang="en-US"/>
          </a:p>
        </p:txBody>
      </p:sp>
      <p:sp>
        <p:nvSpPr>
          <p:cNvPr id="6" name="Footer Placeholder 5">
            <a:extLst>
              <a:ext uri="{FF2B5EF4-FFF2-40B4-BE49-F238E27FC236}">
                <a16:creationId xmlns:a16="http://schemas.microsoft.com/office/drawing/2014/main" id="{64C0FE9F-F06E-6C15-E6DF-0733AD228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3D174E-BC12-6E2B-BA4C-7B2D22B6509A}"/>
              </a:ext>
            </a:extLst>
          </p:cNvPr>
          <p:cNvSpPr>
            <a:spLocks noGrp="1"/>
          </p:cNvSpPr>
          <p:nvPr>
            <p:ph type="sldNum" sz="quarter" idx="12"/>
          </p:nvPr>
        </p:nvSpPr>
        <p:spPr/>
        <p:txBody>
          <a:bodyPr/>
          <a:lstStyle/>
          <a:p>
            <a:fld id="{E49D33A1-816F-4A81-AAAE-2AFFAC72024E}" type="slidenum">
              <a:rPr lang="en-US" smtClean="0"/>
              <a:t>‹#›</a:t>
            </a:fld>
            <a:endParaRPr lang="en-US"/>
          </a:p>
        </p:txBody>
      </p:sp>
    </p:spTree>
    <p:extLst>
      <p:ext uri="{BB962C8B-B14F-4D97-AF65-F5344CB8AC3E}">
        <p14:creationId xmlns:p14="http://schemas.microsoft.com/office/powerpoint/2010/main" val="221285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1A1553-C841-7370-740D-034A78AD57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D8F999-4B5F-9F16-75CD-18E0B756C4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B635C85-8594-4A89-3A3B-ABE643BF91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56C6E6-FA0B-4D59-852A-409DAC808407}" type="datetimeFigureOut">
              <a:rPr lang="en-US" smtClean="0"/>
              <a:t>4/20/2025</a:t>
            </a:fld>
            <a:endParaRPr lang="en-US"/>
          </a:p>
        </p:txBody>
      </p:sp>
      <p:sp>
        <p:nvSpPr>
          <p:cNvPr id="5" name="Footer Placeholder 4">
            <a:extLst>
              <a:ext uri="{FF2B5EF4-FFF2-40B4-BE49-F238E27FC236}">
                <a16:creationId xmlns:a16="http://schemas.microsoft.com/office/drawing/2014/main" id="{ABC7D275-F6E9-73A2-7332-A3F718416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2D67512-E193-A3FB-ECEC-9DE1EE39D6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9D33A1-816F-4A81-AAAE-2AFFAC72024E}" type="slidenum">
              <a:rPr lang="en-US" smtClean="0"/>
              <a:t>‹#›</a:t>
            </a:fld>
            <a:endParaRPr lang="en-US"/>
          </a:p>
        </p:txBody>
      </p:sp>
    </p:spTree>
    <p:extLst>
      <p:ext uri="{BB962C8B-B14F-4D97-AF65-F5344CB8AC3E}">
        <p14:creationId xmlns:p14="http://schemas.microsoft.com/office/powerpoint/2010/main" val="3165886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8A541FE1-CD2B-2761-D0D9-B56D46ABB5DB}"/>
              </a:ext>
            </a:extLst>
          </p:cNvPr>
          <p:cNvSpPr>
            <a:spLocks noGrp="1"/>
          </p:cNvSpPr>
          <p:nvPr>
            <p:ph type="subTitle" idx="1"/>
          </p:nvPr>
        </p:nvSpPr>
        <p:spPr>
          <a:xfrm>
            <a:off x="688930" y="1046728"/>
            <a:ext cx="10058401" cy="1655762"/>
          </a:xfrm>
        </p:spPr>
        <p:txBody>
          <a:bodyPr>
            <a:normAutofit fontScale="92500" lnSpcReduction="20000"/>
          </a:bodyPr>
          <a:lstStyle/>
          <a:p>
            <a:r>
              <a:rPr lang="en-US" sz="3200" i="1" dirty="0"/>
              <a:t>“A continuum of physics-based lithium-ion battery models reviewed”</a:t>
            </a:r>
          </a:p>
          <a:p>
            <a:r>
              <a:rPr lang="en-US" sz="3200" dirty="0"/>
              <a:t>By </a:t>
            </a:r>
          </a:p>
          <a:p>
            <a:r>
              <a:rPr lang="en-US" sz="3200" dirty="0" err="1"/>
              <a:t>Brosa</a:t>
            </a:r>
            <a:r>
              <a:rPr lang="en-US" sz="3200" dirty="0"/>
              <a:t> </a:t>
            </a:r>
            <a:r>
              <a:rPr lang="en-US" sz="3200" dirty="0" err="1"/>
              <a:t>Planella</a:t>
            </a:r>
            <a:r>
              <a:rPr lang="en-US" sz="3200" dirty="0"/>
              <a:t> et al.</a:t>
            </a:r>
          </a:p>
        </p:txBody>
      </p:sp>
      <p:sp>
        <p:nvSpPr>
          <p:cNvPr id="5" name="Subtitle 3">
            <a:extLst>
              <a:ext uri="{FF2B5EF4-FFF2-40B4-BE49-F238E27FC236}">
                <a16:creationId xmlns:a16="http://schemas.microsoft.com/office/drawing/2014/main" id="{B5BBEF07-041B-13ED-8CB4-3B7B435E3DCF}"/>
              </a:ext>
            </a:extLst>
          </p:cNvPr>
          <p:cNvSpPr txBox="1">
            <a:spLocks/>
          </p:cNvSpPr>
          <p:nvPr/>
        </p:nvSpPr>
        <p:spPr>
          <a:xfrm>
            <a:off x="1338197" y="330350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a:t>MENG 7891 </a:t>
            </a:r>
          </a:p>
          <a:p>
            <a:r>
              <a:rPr lang="en-US" sz="3600" dirty="0"/>
              <a:t>Battery &amp; Fuel Cell Fundamentals</a:t>
            </a:r>
          </a:p>
        </p:txBody>
      </p:sp>
      <p:sp>
        <p:nvSpPr>
          <p:cNvPr id="6" name="TextBox 5">
            <a:extLst>
              <a:ext uri="{FF2B5EF4-FFF2-40B4-BE49-F238E27FC236}">
                <a16:creationId xmlns:a16="http://schemas.microsoft.com/office/drawing/2014/main" id="{D8776B6D-EBAD-0774-C6A1-08D05B4851D9}"/>
              </a:ext>
            </a:extLst>
          </p:cNvPr>
          <p:cNvSpPr txBox="1"/>
          <p:nvPr/>
        </p:nvSpPr>
        <p:spPr>
          <a:xfrm>
            <a:off x="3056350" y="4851175"/>
            <a:ext cx="4860099" cy="830997"/>
          </a:xfrm>
          <a:prstGeom prst="rect">
            <a:avLst/>
          </a:prstGeom>
          <a:noFill/>
        </p:spPr>
        <p:txBody>
          <a:bodyPr wrap="square" rtlCol="0">
            <a:spAutoFit/>
          </a:bodyPr>
          <a:lstStyle/>
          <a:p>
            <a:pPr algn="ctr"/>
            <a:r>
              <a:rPr lang="en-US" sz="2400" dirty="0"/>
              <a:t>Presenting by </a:t>
            </a:r>
          </a:p>
          <a:p>
            <a:pPr algn="ctr"/>
            <a:r>
              <a:rPr lang="en-US" sz="2400" dirty="0"/>
              <a:t>Khaleda Akter</a:t>
            </a:r>
          </a:p>
        </p:txBody>
      </p:sp>
    </p:spTree>
    <p:extLst>
      <p:ext uri="{BB962C8B-B14F-4D97-AF65-F5344CB8AC3E}">
        <p14:creationId xmlns:p14="http://schemas.microsoft.com/office/powerpoint/2010/main" val="204616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019B58-5C5F-A2CF-64B4-02F0AB411FBB}"/>
              </a:ext>
            </a:extLst>
          </p:cNvPr>
          <p:cNvPicPr>
            <a:picLocks noChangeAspect="1"/>
          </p:cNvPicPr>
          <p:nvPr/>
        </p:nvPicPr>
        <p:blipFill>
          <a:blip r:embed="rId3"/>
          <a:stretch>
            <a:fillRect/>
          </a:stretch>
        </p:blipFill>
        <p:spPr>
          <a:xfrm>
            <a:off x="517381" y="1277003"/>
            <a:ext cx="4897539" cy="2338391"/>
          </a:xfrm>
          <a:prstGeom prst="rect">
            <a:avLst/>
          </a:prstGeom>
        </p:spPr>
      </p:pic>
      <p:sp>
        <p:nvSpPr>
          <p:cNvPr id="6" name="Title 1">
            <a:extLst>
              <a:ext uri="{FF2B5EF4-FFF2-40B4-BE49-F238E27FC236}">
                <a16:creationId xmlns:a16="http://schemas.microsoft.com/office/drawing/2014/main" id="{29D757B3-628F-BD8F-AE37-EA59457617E2}"/>
              </a:ext>
            </a:extLst>
          </p:cNvPr>
          <p:cNvSpPr>
            <a:spLocks noGrp="1"/>
          </p:cNvSpPr>
          <p:nvPr>
            <p:ph type="title"/>
          </p:nvPr>
        </p:nvSpPr>
        <p:spPr>
          <a:xfrm>
            <a:off x="838200" y="365125"/>
            <a:ext cx="10515600" cy="1325563"/>
          </a:xfrm>
        </p:spPr>
        <p:txBody>
          <a:bodyPr>
            <a:normAutofit/>
          </a:bodyPr>
          <a:lstStyle/>
          <a:p>
            <a:r>
              <a:rPr lang="en-US" sz="3600" dirty="0"/>
              <a:t>Overview of physics-based Lithium-Ions Battery Models</a:t>
            </a:r>
          </a:p>
        </p:txBody>
      </p:sp>
      <p:sp>
        <p:nvSpPr>
          <p:cNvPr id="7" name="TextBox 6">
            <a:extLst>
              <a:ext uri="{FF2B5EF4-FFF2-40B4-BE49-F238E27FC236}">
                <a16:creationId xmlns:a16="http://schemas.microsoft.com/office/drawing/2014/main" id="{78BD15BB-6241-25C1-7090-D833916E0D42}"/>
              </a:ext>
            </a:extLst>
          </p:cNvPr>
          <p:cNvSpPr txBox="1"/>
          <p:nvPr/>
        </p:nvSpPr>
        <p:spPr>
          <a:xfrm rot="16200000">
            <a:off x="-1131746" y="5010686"/>
            <a:ext cx="3027680" cy="461665"/>
          </a:xfrm>
          <a:prstGeom prst="rect">
            <a:avLst/>
          </a:prstGeom>
          <a:solidFill>
            <a:schemeClr val="accent3">
              <a:lumMod val="20000"/>
              <a:lumOff val="80000"/>
            </a:schemeClr>
          </a:solidFill>
        </p:spPr>
        <p:txBody>
          <a:bodyPr wrap="square" rtlCol="0">
            <a:spAutoFit/>
          </a:bodyPr>
          <a:lstStyle/>
          <a:p>
            <a:pPr algn="ctr"/>
            <a:r>
              <a:rPr lang="en-US" sz="2400" dirty="0"/>
              <a:t>Microscale Model</a:t>
            </a:r>
          </a:p>
        </p:txBody>
      </p:sp>
      <p:sp>
        <p:nvSpPr>
          <p:cNvPr id="12" name="TextBox 11">
            <a:extLst>
              <a:ext uri="{FF2B5EF4-FFF2-40B4-BE49-F238E27FC236}">
                <a16:creationId xmlns:a16="http://schemas.microsoft.com/office/drawing/2014/main" id="{69463A44-2F9B-BCFA-5034-B17CE08FE15E}"/>
              </a:ext>
            </a:extLst>
          </p:cNvPr>
          <p:cNvSpPr txBox="1"/>
          <p:nvPr/>
        </p:nvSpPr>
        <p:spPr>
          <a:xfrm>
            <a:off x="663290" y="4119058"/>
            <a:ext cx="4897539" cy="2616101"/>
          </a:xfrm>
          <a:prstGeom prst="rect">
            <a:avLst/>
          </a:prstGeom>
          <a:solidFill>
            <a:schemeClr val="bg1">
              <a:lumMod val="95000"/>
            </a:schemeClr>
          </a:solidFill>
        </p:spPr>
        <p:txBody>
          <a:bodyPr wrap="square">
            <a:spAutoFit/>
          </a:bodyPr>
          <a:lstStyle/>
          <a:p>
            <a:pPr marL="285750" indent="-285750">
              <a:buFontTx/>
              <a:buChar char="-"/>
            </a:pPr>
            <a:r>
              <a:rPr lang="en-US" sz="2000" dirty="0"/>
              <a:t>It provides detailed </a:t>
            </a:r>
            <a:r>
              <a:rPr lang="en-US" sz="2000" dirty="0">
                <a:latin typeface="Times New Roman" panose="02020603050405020304" pitchFamily="18" charset="0"/>
                <a:cs typeface="Times New Roman" panose="02020603050405020304" pitchFamily="18" charset="0"/>
              </a:rPr>
              <a:t>representations of each component, including electrode particles, electrolyte-filled pores, and conductive binders.</a:t>
            </a:r>
            <a:endParaRPr lang="en-US" sz="2000" dirty="0"/>
          </a:p>
          <a:p>
            <a:pPr marL="285750" indent="-285750">
              <a:buFontTx/>
              <a:buChar char="-"/>
            </a:pPr>
            <a:r>
              <a:rPr lang="en-US" sz="2000" dirty="0"/>
              <a:t>It can model lithium transport, charge conservation, and electrochemical reactions with spatial accuracy</a:t>
            </a:r>
            <a:r>
              <a:rPr lang="en-US" sz="1600" dirty="0"/>
              <a:t>.</a:t>
            </a:r>
          </a:p>
          <a:p>
            <a:pPr marL="285750" indent="-285750">
              <a:buFontTx/>
              <a:buChar char="-"/>
            </a:pPr>
            <a:r>
              <a:rPr lang="en-US" altLang="en-US" sz="2000" dirty="0"/>
              <a:t>Computationally expensive</a:t>
            </a:r>
            <a:endParaRPr lang="en-US" sz="1600" dirty="0"/>
          </a:p>
        </p:txBody>
      </p:sp>
      <p:grpSp>
        <p:nvGrpSpPr>
          <p:cNvPr id="8" name="Group 7">
            <a:extLst>
              <a:ext uri="{FF2B5EF4-FFF2-40B4-BE49-F238E27FC236}">
                <a16:creationId xmlns:a16="http://schemas.microsoft.com/office/drawing/2014/main" id="{1074D59B-D7FF-4EE2-44D3-75676318D242}"/>
              </a:ext>
            </a:extLst>
          </p:cNvPr>
          <p:cNvGrpSpPr/>
          <p:nvPr/>
        </p:nvGrpSpPr>
        <p:grpSpPr>
          <a:xfrm>
            <a:off x="5459236" y="1277003"/>
            <a:ext cx="6732764" cy="5458156"/>
            <a:chOff x="5459236" y="1277003"/>
            <a:chExt cx="6732764" cy="5458156"/>
          </a:xfrm>
        </p:grpSpPr>
        <p:pic>
          <p:nvPicPr>
            <p:cNvPr id="2" name="Picture 1">
              <a:extLst>
                <a:ext uri="{FF2B5EF4-FFF2-40B4-BE49-F238E27FC236}">
                  <a16:creationId xmlns:a16="http://schemas.microsoft.com/office/drawing/2014/main" id="{DADC80DD-709C-3335-7D6C-2FE7889812F8}"/>
                </a:ext>
              </a:extLst>
            </p:cNvPr>
            <p:cNvPicPr>
              <a:picLocks noChangeAspect="1"/>
            </p:cNvPicPr>
            <p:nvPr/>
          </p:nvPicPr>
          <p:blipFill>
            <a:blip r:embed="rId4"/>
            <a:stretch>
              <a:fillRect/>
            </a:stretch>
          </p:blipFill>
          <p:spPr>
            <a:xfrm>
              <a:off x="6432931" y="1277003"/>
              <a:ext cx="4920869" cy="3222191"/>
            </a:xfrm>
            <a:prstGeom prst="rect">
              <a:avLst/>
            </a:prstGeom>
          </p:spPr>
        </p:pic>
        <p:sp>
          <p:nvSpPr>
            <p:cNvPr id="3" name="TextBox 2">
              <a:extLst>
                <a:ext uri="{FF2B5EF4-FFF2-40B4-BE49-F238E27FC236}">
                  <a16:creationId xmlns:a16="http://schemas.microsoft.com/office/drawing/2014/main" id="{CD0BFD23-C44C-3C13-2625-F8EFD6476738}"/>
                </a:ext>
              </a:extLst>
            </p:cNvPr>
            <p:cNvSpPr txBox="1"/>
            <p:nvPr/>
          </p:nvSpPr>
          <p:spPr>
            <a:xfrm>
              <a:off x="5876341" y="4426835"/>
              <a:ext cx="6315659" cy="2308324"/>
            </a:xfrm>
            <a:prstGeom prst="rect">
              <a:avLst/>
            </a:prstGeom>
            <a:solidFill>
              <a:schemeClr val="bg1">
                <a:lumMod val="95000"/>
              </a:schemeClr>
            </a:solidFill>
          </p:spPr>
          <p:txBody>
            <a:bodyPr wrap="square">
              <a:spAutoFit/>
            </a:bodyPr>
            <a:lstStyle/>
            <a:p>
              <a:pPr marL="285750" indent="-285750">
                <a:buFontTx/>
                <a:buChar char="-"/>
              </a:pPr>
              <a:r>
                <a:rPr lang="en-US" dirty="0"/>
                <a:t>It simplifies the complex microscale geometry (like individual particles and pores) into a continuum represent</a:t>
              </a:r>
            </a:p>
            <a:p>
              <a:r>
                <a:rPr lang="en-US" dirty="0"/>
                <a:t>-    This allows for capturing average properties of the porous electrodes and electrolyte without explicitly modeling every particle. </a:t>
              </a:r>
            </a:p>
            <a:p>
              <a:pPr marL="285750" indent="-285750">
                <a:buFontTx/>
                <a:buChar char="-"/>
              </a:pPr>
              <a:r>
                <a:rPr lang="en-US" dirty="0"/>
                <a:t>Key parameters includes effective diffusivity (De), effective conductivity (</a:t>
              </a:r>
              <a:r>
                <a:rPr lang="el-GR" dirty="0"/>
                <a:t>σ</a:t>
              </a:r>
              <a:r>
                <a:rPr lang="en-US" dirty="0"/>
                <a:t>e), porosity (</a:t>
              </a:r>
              <a:r>
                <a:rPr lang="el-GR" dirty="0"/>
                <a:t>ε), </a:t>
              </a:r>
              <a:r>
                <a:rPr lang="en-US" dirty="0"/>
                <a:t>surface area (b).</a:t>
              </a:r>
            </a:p>
            <a:p>
              <a:pPr marL="285750" indent="-285750">
                <a:buFontTx/>
                <a:buChar char="-"/>
              </a:pPr>
              <a:r>
                <a:rPr lang="en-US" dirty="0"/>
                <a:t>Reduces Computational Cost</a:t>
              </a:r>
            </a:p>
          </p:txBody>
        </p:sp>
        <p:sp>
          <p:nvSpPr>
            <p:cNvPr id="4" name="TextBox 3">
              <a:extLst>
                <a:ext uri="{FF2B5EF4-FFF2-40B4-BE49-F238E27FC236}">
                  <a16:creationId xmlns:a16="http://schemas.microsoft.com/office/drawing/2014/main" id="{6ED3D56C-D69F-35F0-1F55-18027DDA125E}"/>
                </a:ext>
              </a:extLst>
            </p:cNvPr>
            <p:cNvSpPr txBox="1"/>
            <p:nvPr/>
          </p:nvSpPr>
          <p:spPr>
            <a:xfrm rot="16200000">
              <a:off x="4187752" y="4999161"/>
              <a:ext cx="3004633" cy="461666"/>
            </a:xfrm>
            <a:prstGeom prst="rect">
              <a:avLst/>
            </a:prstGeom>
            <a:solidFill>
              <a:schemeClr val="accent3">
                <a:lumMod val="20000"/>
                <a:lumOff val="80000"/>
              </a:schemeClr>
            </a:solidFill>
          </p:spPr>
          <p:txBody>
            <a:bodyPr wrap="square" rtlCol="0">
              <a:spAutoFit/>
            </a:bodyPr>
            <a:lstStyle/>
            <a:p>
              <a:pPr algn="ctr"/>
              <a:r>
                <a:rPr lang="en-US" sz="2400" dirty="0"/>
                <a:t>Homogenized Model</a:t>
              </a:r>
            </a:p>
          </p:txBody>
        </p:sp>
      </p:grpSp>
    </p:spTree>
    <p:extLst>
      <p:ext uri="{BB962C8B-B14F-4D97-AF65-F5344CB8AC3E}">
        <p14:creationId xmlns:p14="http://schemas.microsoft.com/office/powerpoint/2010/main" val="32521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B69AA-7284-DCC8-8C0C-654B28219BD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47DB3316-52F7-60D3-DB85-9D22E94F8F91}"/>
              </a:ext>
            </a:extLst>
          </p:cNvPr>
          <p:cNvSpPr>
            <a:spLocks noGrp="1"/>
          </p:cNvSpPr>
          <p:nvPr>
            <p:ph type="title"/>
          </p:nvPr>
        </p:nvSpPr>
        <p:spPr>
          <a:xfrm>
            <a:off x="838200" y="365125"/>
            <a:ext cx="10515600" cy="1325563"/>
          </a:xfrm>
        </p:spPr>
        <p:txBody>
          <a:bodyPr>
            <a:normAutofit/>
          </a:bodyPr>
          <a:lstStyle/>
          <a:p>
            <a:r>
              <a:rPr lang="en-US" sz="3600" dirty="0"/>
              <a:t>Overview of physics-based Lithium-Ions Battery Models</a:t>
            </a:r>
          </a:p>
        </p:txBody>
      </p:sp>
      <p:sp>
        <p:nvSpPr>
          <p:cNvPr id="7" name="TextBox 6">
            <a:extLst>
              <a:ext uri="{FF2B5EF4-FFF2-40B4-BE49-F238E27FC236}">
                <a16:creationId xmlns:a16="http://schemas.microsoft.com/office/drawing/2014/main" id="{22CA08AD-CF25-784D-B30B-3099390BC3B6}"/>
              </a:ext>
            </a:extLst>
          </p:cNvPr>
          <p:cNvSpPr txBox="1"/>
          <p:nvPr/>
        </p:nvSpPr>
        <p:spPr>
          <a:xfrm>
            <a:off x="655475" y="1546529"/>
            <a:ext cx="4943659" cy="461665"/>
          </a:xfrm>
          <a:prstGeom prst="rect">
            <a:avLst/>
          </a:prstGeom>
          <a:solidFill>
            <a:schemeClr val="accent3">
              <a:lumMod val="20000"/>
              <a:lumOff val="80000"/>
            </a:schemeClr>
          </a:solidFill>
        </p:spPr>
        <p:txBody>
          <a:bodyPr wrap="square" rtlCol="0">
            <a:spAutoFit/>
          </a:bodyPr>
          <a:lstStyle/>
          <a:p>
            <a:pPr algn="ctr"/>
            <a:r>
              <a:rPr lang="en-US" sz="2400" dirty="0"/>
              <a:t>DFN(Doyle-Fuller-Newman) Model</a:t>
            </a:r>
          </a:p>
        </p:txBody>
      </p:sp>
      <p:sp>
        <p:nvSpPr>
          <p:cNvPr id="12" name="TextBox 11">
            <a:extLst>
              <a:ext uri="{FF2B5EF4-FFF2-40B4-BE49-F238E27FC236}">
                <a16:creationId xmlns:a16="http://schemas.microsoft.com/office/drawing/2014/main" id="{20E5ECF9-B775-3A1E-C12C-196E34A20318}"/>
              </a:ext>
            </a:extLst>
          </p:cNvPr>
          <p:cNvSpPr txBox="1"/>
          <p:nvPr/>
        </p:nvSpPr>
        <p:spPr>
          <a:xfrm>
            <a:off x="300624" y="2217568"/>
            <a:ext cx="4947919" cy="3970318"/>
          </a:xfrm>
          <a:prstGeom prst="rect">
            <a:avLst/>
          </a:prstGeom>
          <a:solidFill>
            <a:schemeClr val="bg1">
              <a:lumMod val="95000"/>
            </a:schemeClr>
          </a:solidFill>
        </p:spPr>
        <p:txBody>
          <a:bodyPr wrap="square">
            <a:spAutoFit/>
          </a:bodyPr>
          <a:lstStyle/>
          <a:p>
            <a:pPr marL="285750" indent="-285750">
              <a:buFontTx/>
              <a:buChar char="-"/>
            </a:pPr>
            <a:r>
              <a:rPr lang="en-US" dirty="0"/>
              <a:t>It simplifies the 3D complexity of a battery’s internal microstructure into a 1D domain that spans across the thickness of the cell.</a:t>
            </a:r>
          </a:p>
          <a:p>
            <a:pPr marL="285750" indent="-285750">
              <a:buFontTx/>
              <a:buChar char="-"/>
            </a:pPr>
            <a:r>
              <a:rPr lang="en-US" dirty="0"/>
              <a:t>Within the electrodes, the model assumes a homogenized porous structure, where the active material particles are treated as uniformly distributed and spherical.</a:t>
            </a:r>
          </a:p>
          <a:p>
            <a:pPr marL="285750" indent="-285750">
              <a:buFontTx/>
              <a:buChar char="-"/>
            </a:pPr>
            <a:r>
              <a:rPr lang="en-US" dirty="0"/>
              <a:t>This assumption allows the model to capture solid-state lithium diffusion within individual particles and ion transport through the electrolyte and the electrochemical reactions at the interfaces.</a:t>
            </a:r>
          </a:p>
          <a:p>
            <a:pPr marL="285750" indent="-285750">
              <a:buFontTx/>
              <a:buChar char="-"/>
            </a:pPr>
            <a:r>
              <a:rPr lang="en-US" dirty="0"/>
              <a:t>DFN model is appropriate for accurate cell-level simulations in research and industry.</a:t>
            </a:r>
          </a:p>
        </p:txBody>
      </p:sp>
      <p:pic>
        <p:nvPicPr>
          <p:cNvPr id="4" name="Picture 3">
            <a:extLst>
              <a:ext uri="{FF2B5EF4-FFF2-40B4-BE49-F238E27FC236}">
                <a16:creationId xmlns:a16="http://schemas.microsoft.com/office/drawing/2014/main" id="{5ED6563E-CBA9-3DE1-31A2-4654803F4A82}"/>
              </a:ext>
            </a:extLst>
          </p:cNvPr>
          <p:cNvPicPr>
            <a:picLocks noChangeAspect="1"/>
          </p:cNvPicPr>
          <p:nvPr/>
        </p:nvPicPr>
        <p:blipFill>
          <a:blip r:embed="rId3"/>
          <a:stretch>
            <a:fillRect/>
          </a:stretch>
        </p:blipFill>
        <p:spPr>
          <a:xfrm>
            <a:off x="5714237" y="2120890"/>
            <a:ext cx="6313704" cy="3377702"/>
          </a:xfrm>
          <a:prstGeom prst="rect">
            <a:avLst/>
          </a:prstGeom>
        </p:spPr>
      </p:pic>
    </p:spTree>
    <p:extLst>
      <p:ext uri="{BB962C8B-B14F-4D97-AF65-F5344CB8AC3E}">
        <p14:creationId xmlns:p14="http://schemas.microsoft.com/office/powerpoint/2010/main" val="9595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F9020-1E00-CF0F-BBBF-504991898BF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A7E41FFA-1A9F-F205-5553-0B806C44DE52}"/>
              </a:ext>
            </a:extLst>
          </p:cNvPr>
          <p:cNvSpPr>
            <a:spLocks noGrp="1"/>
          </p:cNvSpPr>
          <p:nvPr>
            <p:ph type="title"/>
          </p:nvPr>
        </p:nvSpPr>
        <p:spPr>
          <a:xfrm>
            <a:off x="387263" y="133369"/>
            <a:ext cx="10515600" cy="1325563"/>
          </a:xfrm>
        </p:spPr>
        <p:txBody>
          <a:bodyPr>
            <a:normAutofit/>
          </a:bodyPr>
          <a:lstStyle/>
          <a:p>
            <a:r>
              <a:rPr lang="en-US" sz="3600" dirty="0"/>
              <a:t>Overview of physics-based Lithium-Ions Battery Models</a:t>
            </a:r>
          </a:p>
        </p:txBody>
      </p:sp>
      <p:sp>
        <p:nvSpPr>
          <p:cNvPr id="12" name="TextBox 11">
            <a:extLst>
              <a:ext uri="{FF2B5EF4-FFF2-40B4-BE49-F238E27FC236}">
                <a16:creationId xmlns:a16="http://schemas.microsoft.com/office/drawing/2014/main" id="{81E42A11-5182-0F4D-5686-EEF24D16212E}"/>
              </a:ext>
            </a:extLst>
          </p:cNvPr>
          <p:cNvSpPr txBox="1"/>
          <p:nvPr/>
        </p:nvSpPr>
        <p:spPr>
          <a:xfrm>
            <a:off x="7754037" y="2052661"/>
            <a:ext cx="4270949" cy="3785652"/>
          </a:xfrm>
          <a:prstGeom prst="rect">
            <a:avLst/>
          </a:prstGeom>
          <a:solidFill>
            <a:schemeClr val="bg1">
              <a:lumMod val="95000"/>
            </a:schemeClr>
          </a:solidFill>
        </p:spPr>
        <p:txBody>
          <a:bodyPr wrap="square">
            <a:spAutoFit/>
          </a:bodyPr>
          <a:lstStyle/>
          <a:p>
            <a:pPr marL="285750" indent="-285750">
              <a:buFontTx/>
              <a:buChar char="-"/>
            </a:pPr>
            <a:r>
              <a:rPr lang="en-US" sz="2000" dirty="0"/>
              <a:t>A reduced-order physics-based model derived from the DFN model.</a:t>
            </a:r>
          </a:p>
          <a:p>
            <a:pPr marL="285750" indent="-285750">
              <a:buFontTx/>
              <a:buChar char="-"/>
            </a:pPr>
            <a:r>
              <a:rPr lang="en-US" sz="2000" dirty="0"/>
              <a:t>simplifies each electrode by representing it with a single spherical particle.</a:t>
            </a:r>
          </a:p>
          <a:p>
            <a:pPr marL="285750" indent="-285750">
              <a:buFontTx/>
              <a:buChar char="-"/>
            </a:pPr>
            <a:r>
              <a:rPr lang="en-US" sz="2000" dirty="0"/>
              <a:t>. These particles capture the lithium diffusion within the solid phase, solving a radial diffusion equation that reflects intercalation and deintercalation processes during battery operation.</a:t>
            </a:r>
          </a:p>
        </p:txBody>
      </p:sp>
      <p:pic>
        <p:nvPicPr>
          <p:cNvPr id="3" name="Picture 2">
            <a:extLst>
              <a:ext uri="{FF2B5EF4-FFF2-40B4-BE49-F238E27FC236}">
                <a16:creationId xmlns:a16="http://schemas.microsoft.com/office/drawing/2014/main" id="{9E40B76E-72E9-05D2-4EC1-6E26A9E58166}"/>
              </a:ext>
            </a:extLst>
          </p:cNvPr>
          <p:cNvPicPr>
            <a:picLocks noChangeAspect="1"/>
          </p:cNvPicPr>
          <p:nvPr/>
        </p:nvPicPr>
        <p:blipFill>
          <a:blip r:embed="rId3"/>
          <a:stretch>
            <a:fillRect/>
          </a:stretch>
        </p:blipFill>
        <p:spPr>
          <a:xfrm>
            <a:off x="57354" y="1619708"/>
            <a:ext cx="7471213" cy="3728229"/>
          </a:xfrm>
          <a:prstGeom prst="rect">
            <a:avLst/>
          </a:prstGeom>
        </p:spPr>
      </p:pic>
      <p:sp>
        <p:nvSpPr>
          <p:cNvPr id="8" name="TextBox 7">
            <a:extLst>
              <a:ext uri="{FF2B5EF4-FFF2-40B4-BE49-F238E27FC236}">
                <a16:creationId xmlns:a16="http://schemas.microsoft.com/office/drawing/2014/main" id="{636F8A54-3008-24B7-5D9B-FE01525E504D}"/>
              </a:ext>
            </a:extLst>
          </p:cNvPr>
          <p:cNvSpPr txBox="1"/>
          <p:nvPr/>
        </p:nvSpPr>
        <p:spPr>
          <a:xfrm>
            <a:off x="437792" y="1119310"/>
            <a:ext cx="7629873" cy="461665"/>
          </a:xfrm>
          <a:prstGeom prst="rect">
            <a:avLst/>
          </a:prstGeom>
          <a:solidFill>
            <a:schemeClr val="accent3">
              <a:lumMod val="20000"/>
              <a:lumOff val="80000"/>
            </a:schemeClr>
          </a:solidFill>
        </p:spPr>
        <p:txBody>
          <a:bodyPr wrap="square" rtlCol="0">
            <a:spAutoFit/>
          </a:bodyPr>
          <a:lstStyle/>
          <a:p>
            <a:r>
              <a:rPr lang="en-US" sz="2400" dirty="0"/>
              <a:t>SPMe Model (Single Particle Model with Electrolyte)</a:t>
            </a:r>
          </a:p>
        </p:txBody>
      </p:sp>
      <p:grpSp>
        <p:nvGrpSpPr>
          <p:cNvPr id="9" name="Group 8">
            <a:extLst>
              <a:ext uri="{FF2B5EF4-FFF2-40B4-BE49-F238E27FC236}">
                <a16:creationId xmlns:a16="http://schemas.microsoft.com/office/drawing/2014/main" id="{627BF9F4-CAA5-AB81-02A4-3E498135E812}"/>
              </a:ext>
            </a:extLst>
          </p:cNvPr>
          <p:cNvGrpSpPr/>
          <p:nvPr/>
        </p:nvGrpSpPr>
        <p:grpSpPr>
          <a:xfrm>
            <a:off x="497194" y="5094048"/>
            <a:ext cx="7031373" cy="1667484"/>
            <a:chOff x="497194" y="5094048"/>
            <a:chExt cx="7031373" cy="1667484"/>
          </a:xfrm>
        </p:grpSpPr>
        <p:sp>
          <p:nvSpPr>
            <p:cNvPr id="5" name="TextBox 4">
              <a:extLst>
                <a:ext uri="{FF2B5EF4-FFF2-40B4-BE49-F238E27FC236}">
                  <a16:creationId xmlns:a16="http://schemas.microsoft.com/office/drawing/2014/main" id="{165D9B71-964C-C932-1B72-3F7C0A2BF16B}"/>
                </a:ext>
              </a:extLst>
            </p:cNvPr>
            <p:cNvSpPr txBox="1"/>
            <p:nvPr/>
          </p:nvSpPr>
          <p:spPr>
            <a:xfrm>
              <a:off x="1091996" y="5382808"/>
              <a:ext cx="6436571" cy="1323439"/>
            </a:xfrm>
            <a:prstGeom prst="rect">
              <a:avLst/>
            </a:prstGeom>
            <a:solidFill>
              <a:schemeClr val="bg1">
                <a:lumMod val="95000"/>
              </a:schemeClr>
            </a:solidFill>
          </p:spPr>
          <p:txBody>
            <a:bodyPr wrap="square">
              <a:spAutoFit/>
            </a:bodyPr>
            <a:lstStyle/>
            <a:p>
              <a:pPr marL="285750" indent="-285750">
                <a:buFontTx/>
                <a:buChar char="-"/>
              </a:pPr>
              <a:r>
                <a:rPr lang="en-US" sz="2000" dirty="0"/>
                <a:t>It is a simplified version of  SPMe</a:t>
              </a:r>
            </a:p>
            <a:p>
              <a:pPr marL="285750" indent="-285750">
                <a:buFontTx/>
                <a:buChar char="-"/>
              </a:pPr>
              <a:r>
                <a:rPr lang="en-US" sz="2000" dirty="0"/>
                <a:t>It neglects the potential drops across the electrolyte.</a:t>
              </a:r>
            </a:p>
            <a:p>
              <a:pPr marL="285750" indent="-285750">
                <a:buFontTx/>
                <a:buChar char="-"/>
              </a:pPr>
              <a:r>
                <a:rPr lang="en-US" sz="2000" dirty="0"/>
                <a:t>It can be applied with relative accuracy</a:t>
              </a:r>
            </a:p>
            <a:p>
              <a:pPr marL="285750" indent="-285750">
                <a:buFontTx/>
                <a:buChar char="-"/>
              </a:pPr>
              <a:r>
                <a:rPr lang="en-US" sz="2000" dirty="0"/>
                <a:t>Ideal for embedded systems or rapid prototyping</a:t>
              </a:r>
            </a:p>
          </p:txBody>
        </p:sp>
        <p:sp>
          <p:nvSpPr>
            <p:cNvPr id="4" name="TextBox 3">
              <a:extLst>
                <a:ext uri="{FF2B5EF4-FFF2-40B4-BE49-F238E27FC236}">
                  <a16:creationId xmlns:a16="http://schemas.microsoft.com/office/drawing/2014/main" id="{8F6EDC2E-CFF9-7111-578E-9C9B62169000}"/>
                </a:ext>
              </a:extLst>
            </p:cNvPr>
            <p:cNvSpPr txBox="1"/>
            <p:nvPr/>
          </p:nvSpPr>
          <p:spPr>
            <a:xfrm rot="16200000">
              <a:off x="-151882" y="5743124"/>
              <a:ext cx="1667484" cy="369332"/>
            </a:xfrm>
            <a:prstGeom prst="rect">
              <a:avLst/>
            </a:prstGeom>
            <a:solidFill>
              <a:schemeClr val="accent3">
                <a:lumMod val="20000"/>
                <a:lumOff val="80000"/>
              </a:schemeClr>
            </a:solidFill>
          </p:spPr>
          <p:txBody>
            <a:bodyPr wrap="square">
              <a:spAutoFit/>
            </a:bodyPr>
            <a:lstStyle/>
            <a:p>
              <a:pPr algn="ctr"/>
              <a:r>
                <a:rPr lang="en-US" sz="1800" dirty="0"/>
                <a:t>SPM Model </a:t>
              </a:r>
              <a:endParaRPr lang="en-US" dirty="0"/>
            </a:p>
          </p:txBody>
        </p:sp>
      </p:grpSp>
    </p:spTree>
    <p:extLst>
      <p:ext uri="{BB962C8B-B14F-4D97-AF65-F5344CB8AC3E}">
        <p14:creationId xmlns:p14="http://schemas.microsoft.com/office/powerpoint/2010/main" val="69866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256E35-E9A8-FD7E-AA10-EF40088189DF}"/>
              </a:ext>
            </a:extLst>
          </p:cNvPr>
          <p:cNvPicPr>
            <a:picLocks noChangeAspect="1"/>
          </p:cNvPicPr>
          <p:nvPr/>
        </p:nvPicPr>
        <p:blipFill>
          <a:blip r:embed="rId2"/>
          <a:stretch>
            <a:fillRect/>
          </a:stretch>
        </p:blipFill>
        <p:spPr>
          <a:xfrm>
            <a:off x="528119" y="1083278"/>
            <a:ext cx="11135762" cy="3597177"/>
          </a:xfrm>
          <a:prstGeom prst="rect">
            <a:avLst/>
          </a:prstGeom>
        </p:spPr>
      </p:pic>
      <p:grpSp>
        <p:nvGrpSpPr>
          <p:cNvPr id="12" name="Group 11">
            <a:extLst>
              <a:ext uri="{FF2B5EF4-FFF2-40B4-BE49-F238E27FC236}">
                <a16:creationId xmlns:a16="http://schemas.microsoft.com/office/drawing/2014/main" id="{BE5D45C1-BA67-3337-E49A-3ED598E4C4CA}"/>
              </a:ext>
            </a:extLst>
          </p:cNvPr>
          <p:cNvGrpSpPr/>
          <p:nvPr/>
        </p:nvGrpSpPr>
        <p:grpSpPr>
          <a:xfrm>
            <a:off x="772313" y="4680455"/>
            <a:ext cx="11210923" cy="2031326"/>
            <a:chOff x="659579" y="4283179"/>
            <a:chExt cx="11210923" cy="2031326"/>
          </a:xfrm>
        </p:grpSpPr>
        <p:sp>
          <p:nvSpPr>
            <p:cNvPr id="7" name="TextBox 6">
              <a:extLst>
                <a:ext uri="{FF2B5EF4-FFF2-40B4-BE49-F238E27FC236}">
                  <a16:creationId xmlns:a16="http://schemas.microsoft.com/office/drawing/2014/main" id="{5E646989-A76A-28F1-8302-005729325AEA}"/>
                </a:ext>
              </a:extLst>
            </p:cNvPr>
            <p:cNvSpPr txBox="1"/>
            <p:nvPr/>
          </p:nvSpPr>
          <p:spPr>
            <a:xfrm>
              <a:off x="659579" y="4283180"/>
              <a:ext cx="3373802" cy="2031325"/>
            </a:xfrm>
            <a:prstGeom prst="rect">
              <a:avLst/>
            </a:prstGeom>
            <a:noFill/>
          </p:spPr>
          <p:txBody>
            <a:bodyPr wrap="square">
              <a:spAutoFit/>
            </a:bodyPr>
            <a:lstStyle/>
            <a:p>
              <a:pPr>
                <a:buNone/>
              </a:pPr>
              <a:r>
                <a:rPr lang="en-US" b="1" dirty="0"/>
                <a:t>SPM </a:t>
              </a:r>
              <a:endParaRPr lang="en-US" dirty="0"/>
            </a:p>
            <a:p>
              <a:pPr>
                <a:buFont typeface="Arial" panose="020B0604020202020204" pitchFamily="34" charset="0"/>
                <a:buChar char="•"/>
              </a:pPr>
              <a:r>
                <a:rPr lang="en-US" dirty="0"/>
                <a:t>Only includes OCV and reaction overpotential</a:t>
              </a:r>
            </a:p>
            <a:p>
              <a:pPr>
                <a:buFont typeface="Arial" panose="020B0604020202020204" pitchFamily="34" charset="0"/>
                <a:buChar char="•"/>
              </a:pPr>
              <a:r>
                <a:rPr lang="en-US" dirty="0"/>
                <a:t>Assumes ideal transport and no resistive losses</a:t>
              </a:r>
            </a:p>
            <a:p>
              <a:pPr>
                <a:buFont typeface="Arial" panose="020B0604020202020204" pitchFamily="34" charset="0"/>
                <a:buChar char="•"/>
              </a:pPr>
              <a:r>
                <a:rPr lang="en-US" dirty="0"/>
                <a:t>Terminal voltage is overestimated</a:t>
              </a:r>
            </a:p>
          </p:txBody>
        </p:sp>
        <p:sp>
          <p:nvSpPr>
            <p:cNvPr id="9" name="TextBox 8">
              <a:extLst>
                <a:ext uri="{FF2B5EF4-FFF2-40B4-BE49-F238E27FC236}">
                  <a16:creationId xmlns:a16="http://schemas.microsoft.com/office/drawing/2014/main" id="{FB82B273-E7ED-8BA4-AD3D-443F4252A820}"/>
                </a:ext>
              </a:extLst>
            </p:cNvPr>
            <p:cNvSpPr txBox="1"/>
            <p:nvPr/>
          </p:nvSpPr>
          <p:spPr>
            <a:xfrm>
              <a:off x="4660478" y="4283179"/>
              <a:ext cx="3235096" cy="2031325"/>
            </a:xfrm>
            <a:prstGeom prst="rect">
              <a:avLst/>
            </a:prstGeom>
            <a:noFill/>
          </p:spPr>
          <p:txBody>
            <a:bodyPr wrap="square">
              <a:spAutoFit/>
            </a:bodyPr>
            <a:lstStyle/>
            <a:p>
              <a:pPr>
                <a:buNone/>
              </a:pPr>
              <a:r>
                <a:rPr lang="en-US" b="1" dirty="0"/>
                <a:t>SPMe :</a:t>
              </a:r>
              <a:endParaRPr lang="en-US" dirty="0"/>
            </a:p>
            <a:p>
              <a:pPr>
                <a:buFont typeface="Arial" panose="020B0604020202020204" pitchFamily="34" charset="0"/>
                <a:buChar char="•"/>
              </a:pPr>
              <a:r>
                <a:rPr lang="en-US" dirty="0"/>
                <a:t>Includes electrolyte dynamics and ohmic losses</a:t>
              </a:r>
            </a:p>
            <a:p>
              <a:pPr>
                <a:buFont typeface="Arial" panose="020B0604020202020204" pitchFamily="34" charset="0"/>
                <a:buChar char="•"/>
              </a:pPr>
              <a:r>
                <a:rPr lang="en-US" dirty="0"/>
                <a:t>Accounts for concentration gradients and resistances</a:t>
              </a:r>
            </a:p>
            <a:p>
              <a:pPr>
                <a:buFont typeface="Arial" panose="020B0604020202020204" pitchFamily="34" charset="0"/>
                <a:buChar char="•"/>
              </a:pPr>
              <a:r>
                <a:rPr lang="en-US" dirty="0"/>
                <a:t>Terminal voltage matches DFN closely</a:t>
              </a:r>
            </a:p>
          </p:txBody>
        </p:sp>
        <p:sp>
          <p:nvSpPr>
            <p:cNvPr id="11" name="TextBox 10">
              <a:extLst>
                <a:ext uri="{FF2B5EF4-FFF2-40B4-BE49-F238E27FC236}">
                  <a16:creationId xmlns:a16="http://schemas.microsoft.com/office/drawing/2014/main" id="{A559ACE8-37FE-F98B-FE28-51AC7CB12422}"/>
                </a:ext>
              </a:extLst>
            </p:cNvPr>
            <p:cNvSpPr txBox="1"/>
            <p:nvPr/>
          </p:nvSpPr>
          <p:spPr>
            <a:xfrm>
              <a:off x="8635406" y="4283179"/>
              <a:ext cx="3235096" cy="1477328"/>
            </a:xfrm>
            <a:prstGeom prst="rect">
              <a:avLst/>
            </a:prstGeom>
            <a:noFill/>
          </p:spPr>
          <p:txBody>
            <a:bodyPr wrap="square">
              <a:spAutoFit/>
            </a:bodyPr>
            <a:lstStyle/>
            <a:p>
              <a:pPr>
                <a:buNone/>
              </a:pPr>
              <a:r>
                <a:rPr lang="en-US" b="1" dirty="0"/>
                <a:t>DFN:</a:t>
              </a:r>
              <a:endParaRPr lang="en-US" dirty="0"/>
            </a:p>
            <a:p>
              <a:pPr>
                <a:buFont typeface="Arial" panose="020B0604020202020204" pitchFamily="34" charset="0"/>
                <a:buChar char="•"/>
              </a:pPr>
              <a:r>
                <a:rPr lang="en-US" dirty="0"/>
                <a:t>Full physics-based model</a:t>
              </a:r>
            </a:p>
            <a:p>
              <a:pPr>
                <a:buFont typeface="Arial" panose="020B0604020202020204" pitchFamily="34" charset="0"/>
                <a:buChar char="•"/>
              </a:pPr>
              <a:r>
                <a:rPr lang="en-US" dirty="0"/>
                <a:t>Captures all loss mechanisms accurately</a:t>
              </a:r>
            </a:p>
            <a:p>
              <a:pPr>
                <a:buFont typeface="Arial" panose="020B0604020202020204" pitchFamily="34" charset="0"/>
                <a:buChar char="•"/>
              </a:pPr>
              <a:r>
                <a:rPr lang="en-US" dirty="0"/>
                <a:t>Used as reference standard</a:t>
              </a:r>
            </a:p>
          </p:txBody>
        </p:sp>
      </p:grpSp>
      <p:sp>
        <p:nvSpPr>
          <p:cNvPr id="13" name="Title 1">
            <a:extLst>
              <a:ext uri="{FF2B5EF4-FFF2-40B4-BE49-F238E27FC236}">
                <a16:creationId xmlns:a16="http://schemas.microsoft.com/office/drawing/2014/main" id="{E213CBF1-8B98-6D2A-0178-271E3DD5809D}"/>
              </a:ext>
            </a:extLst>
          </p:cNvPr>
          <p:cNvSpPr>
            <a:spLocks noGrp="1"/>
          </p:cNvSpPr>
          <p:nvPr>
            <p:ph type="title"/>
          </p:nvPr>
        </p:nvSpPr>
        <p:spPr>
          <a:xfrm>
            <a:off x="387263" y="133369"/>
            <a:ext cx="10515600" cy="1325563"/>
          </a:xfrm>
        </p:spPr>
        <p:txBody>
          <a:bodyPr>
            <a:normAutofit/>
          </a:bodyPr>
          <a:lstStyle/>
          <a:p>
            <a:r>
              <a:rPr lang="en-US" sz="3600" dirty="0"/>
              <a:t>Contributions to the Terminal Voltage with 2C Discharge</a:t>
            </a:r>
          </a:p>
        </p:txBody>
      </p:sp>
    </p:spTree>
    <p:extLst>
      <p:ext uri="{BB962C8B-B14F-4D97-AF65-F5344CB8AC3E}">
        <p14:creationId xmlns:p14="http://schemas.microsoft.com/office/powerpoint/2010/main" val="242954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6BB89-CC2A-FA1F-48F9-4DF707511AD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B0493F3-18F9-AACA-3937-F8FAACC218EF}"/>
              </a:ext>
            </a:extLst>
          </p:cNvPr>
          <p:cNvSpPr>
            <a:spLocks noGrp="1"/>
          </p:cNvSpPr>
          <p:nvPr>
            <p:ph type="title"/>
          </p:nvPr>
        </p:nvSpPr>
        <p:spPr>
          <a:xfrm>
            <a:off x="838200" y="365125"/>
            <a:ext cx="10515600" cy="1325563"/>
          </a:xfrm>
        </p:spPr>
        <p:txBody>
          <a:bodyPr>
            <a:normAutofit/>
          </a:bodyPr>
          <a:lstStyle/>
          <a:p>
            <a:r>
              <a:rPr lang="en-US" sz="3600" dirty="0"/>
              <a:t>Coupled Thermal-Electrochemical Models of Lithium-Ions Battery </a:t>
            </a:r>
          </a:p>
        </p:txBody>
      </p:sp>
      <p:sp>
        <p:nvSpPr>
          <p:cNvPr id="7" name="TextBox 6">
            <a:extLst>
              <a:ext uri="{FF2B5EF4-FFF2-40B4-BE49-F238E27FC236}">
                <a16:creationId xmlns:a16="http://schemas.microsoft.com/office/drawing/2014/main" id="{A4ED5263-4D64-10E7-12BC-BE0261FED242}"/>
              </a:ext>
            </a:extLst>
          </p:cNvPr>
          <p:cNvSpPr txBox="1"/>
          <p:nvPr/>
        </p:nvSpPr>
        <p:spPr>
          <a:xfrm>
            <a:off x="880983" y="1548384"/>
            <a:ext cx="2435241" cy="523220"/>
          </a:xfrm>
          <a:prstGeom prst="rect">
            <a:avLst/>
          </a:prstGeom>
          <a:noFill/>
        </p:spPr>
        <p:txBody>
          <a:bodyPr wrap="square" rtlCol="0">
            <a:spAutoFit/>
          </a:bodyPr>
          <a:lstStyle/>
          <a:p>
            <a:r>
              <a:rPr lang="en-US" sz="2800" dirty="0"/>
              <a:t>Why it matters</a:t>
            </a:r>
          </a:p>
        </p:txBody>
      </p:sp>
      <p:sp>
        <p:nvSpPr>
          <p:cNvPr id="2" name="TextBox 1">
            <a:extLst>
              <a:ext uri="{FF2B5EF4-FFF2-40B4-BE49-F238E27FC236}">
                <a16:creationId xmlns:a16="http://schemas.microsoft.com/office/drawing/2014/main" id="{9A0071BD-75C2-3AFD-08F2-F6E9F687E3E8}"/>
              </a:ext>
            </a:extLst>
          </p:cNvPr>
          <p:cNvSpPr txBox="1"/>
          <p:nvPr/>
        </p:nvSpPr>
        <p:spPr>
          <a:xfrm>
            <a:off x="3791712" y="1536192"/>
            <a:ext cx="8058912" cy="923330"/>
          </a:xfrm>
          <a:prstGeom prst="rect">
            <a:avLst/>
          </a:prstGeom>
          <a:noFill/>
        </p:spPr>
        <p:txBody>
          <a:bodyPr wrap="square" rtlCol="0">
            <a:spAutoFit/>
          </a:bodyPr>
          <a:lstStyle/>
          <a:p>
            <a:r>
              <a:rPr lang="en-US" dirty="0"/>
              <a:t>- As batteries operate, they generate heat. This heat affects how fast ions move, how much energy is lost, and how quickly the battery degrades. If the battery gets too hot or too cold, it won’t perform well or might even become unsafe.</a:t>
            </a:r>
          </a:p>
        </p:txBody>
      </p:sp>
      <p:sp>
        <p:nvSpPr>
          <p:cNvPr id="4" name="TextBox 3">
            <a:extLst>
              <a:ext uri="{FF2B5EF4-FFF2-40B4-BE49-F238E27FC236}">
                <a16:creationId xmlns:a16="http://schemas.microsoft.com/office/drawing/2014/main" id="{F0515408-E9D3-A5F8-4972-2848B9E1CD5B}"/>
              </a:ext>
            </a:extLst>
          </p:cNvPr>
          <p:cNvSpPr txBox="1"/>
          <p:nvPr/>
        </p:nvSpPr>
        <p:spPr>
          <a:xfrm>
            <a:off x="880983" y="3254863"/>
            <a:ext cx="2435241" cy="523220"/>
          </a:xfrm>
          <a:prstGeom prst="rect">
            <a:avLst/>
          </a:prstGeom>
          <a:noFill/>
        </p:spPr>
        <p:txBody>
          <a:bodyPr wrap="square" rtlCol="0">
            <a:spAutoFit/>
          </a:bodyPr>
          <a:lstStyle/>
          <a:p>
            <a:r>
              <a:rPr lang="en-US" sz="2800" dirty="0"/>
              <a:t>How it works</a:t>
            </a:r>
          </a:p>
        </p:txBody>
      </p:sp>
      <p:sp>
        <p:nvSpPr>
          <p:cNvPr id="8" name="TextBox 7">
            <a:extLst>
              <a:ext uri="{FF2B5EF4-FFF2-40B4-BE49-F238E27FC236}">
                <a16:creationId xmlns:a16="http://schemas.microsoft.com/office/drawing/2014/main" id="{9B23AA79-1927-48F9-884C-1D5A941F8BBE}"/>
              </a:ext>
            </a:extLst>
          </p:cNvPr>
          <p:cNvSpPr txBox="1"/>
          <p:nvPr/>
        </p:nvSpPr>
        <p:spPr>
          <a:xfrm>
            <a:off x="3791712" y="3039419"/>
            <a:ext cx="8058912" cy="1477328"/>
          </a:xfrm>
          <a:prstGeom prst="rect">
            <a:avLst/>
          </a:prstGeom>
          <a:noFill/>
        </p:spPr>
        <p:txBody>
          <a:bodyPr wrap="square">
            <a:spAutoFit/>
          </a:bodyPr>
          <a:lstStyle/>
          <a:p>
            <a:r>
              <a:rPr lang="en-US" dirty="0"/>
              <a:t>  - To simulate real battery behavior more accurately, thermal model is combined with the electrochemical model. </a:t>
            </a:r>
          </a:p>
          <a:p>
            <a:pPr marL="285750" indent="-285750">
              <a:buFontTx/>
              <a:buChar char="-"/>
            </a:pPr>
            <a:r>
              <a:rPr lang="en-US" dirty="0"/>
              <a:t>The thermal model tracks how heat moves and changes in the battery </a:t>
            </a:r>
          </a:p>
          <a:p>
            <a:pPr marL="285750" indent="-285750">
              <a:buFontTx/>
              <a:buChar char="-"/>
            </a:pPr>
            <a:r>
              <a:rPr lang="en-US" dirty="0"/>
              <a:t>The electrochemical model which tracks lithium-ion movement and reactions.</a:t>
            </a:r>
          </a:p>
        </p:txBody>
      </p:sp>
      <p:sp>
        <p:nvSpPr>
          <p:cNvPr id="10" name="TextBox 9">
            <a:extLst>
              <a:ext uri="{FF2B5EF4-FFF2-40B4-BE49-F238E27FC236}">
                <a16:creationId xmlns:a16="http://schemas.microsoft.com/office/drawing/2014/main" id="{9ABE3B0B-1626-1FAD-BEC4-E71E02EBCCE5}"/>
              </a:ext>
            </a:extLst>
          </p:cNvPr>
          <p:cNvSpPr txBox="1"/>
          <p:nvPr/>
        </p:nvSpPr>
        <p:spPr>
          <a:xfrm>
            <a:off x="3791712" y="4786397"/>
            <a:ext cx="7778496" cy="1754326"/>
          </a:xfrm>
          <a:prstGeom prst="rect">
            <a:avLst/>
          </a:prstGeom>
          <a:noFill/>
        </p:spPr>
        <p:txBody>
          <a:bodyPr wrap="square">
            <a:spAutoFit/>
          </a:bodyPr>
          <a:lstStyle/>
          <a:p>
            <a:pPr>
              <a:buFont typeface="+mj-lt"/>
              <a:buAutoNum type="arabicPeriod"/>
            </a:pPr>
            <a:r>
              <a:rPr lang="en-US" dirty="0"/>
              <a:t>Fully Coupled Model – Detailed but computationally heavy. It treats temperature as a variable that influences all battery processes in real-time.</a:t>
            </a:r>
          </a:p>
          <a:p>
            <a:pPr>
              <a:buFont typeface="+mj-lt"/>
              <a:buAutoNum type="arabicPeriod"/>
            </a:pPr>
            <a:endParaRPr lang="en-US" dirty="0"/>
          </a:p>
          <a:p>
            <a:pPr>
              <a:buFont typeface="+mj-lt"/>
              <a:buAutoNum type="arabicPeriod"/>
            </a:pPr>
            <a:r>
              <a:rPr lang="en-US" dirty="0"/>
              <a:t>Lumped Model – Simpler and faster. It assumes the whole battery has the same temperature and estimates heat based on total energy input and losses.</a:t>
            </a:r>
          </a:p>
        </p:txBody>
      </p:sp>
      <p:sp>
        <p:nvSpPr>
          <p:cNvPr id="11" name="TextBox 10">
            <a:extLst>
              <a:ext uri="{FF2B5EF4-FFF2-40B4-BE49-F238E27FC236}">
                <a16:creationId xmlns:a16="http://schemas.microsoft.com/office/drawing/2014/main" id="{FD3249C4-2425-7E78-D0D0-8ECF65CC00C9}"/>
              </a:ext>
            </a:extLst>
          </p:cNvPr>
          <p:cNvSpPr txBox="1"/>
          <p:nvPr/>
        </p:nvSpPr>
        <p:spPr>
          <a:xfrm>
            <a:off x="887079" y="4786397"/>
            <a:ext cx="3148474" cy="954107"/>
          </a:xfrm>
          <a:prstGeom prst="rect">
            <a:avLst/>
          </a:prstGeom>
          <a:noFill/>
        </p:spPr>
        <p:txBody>
          <a:bodyPr wrap="square" rtlCol="0">
            <a:spAutoFit/>
          </a:bodyPr>
          <a:lstStyle/>
          <a:p>
            <a:r>
              <a:rPr lang="en-US" sz="2800" dirty="0"/>
              <a:t>Modeling Approaches</a:t>
            </a:r>
          </a:p>
        </p:txBody>
      </p:sp>
    </p:spTree>
    <p:extLst>
      <p:ext uri="{BB962C8B-B14F-4D97-AF65-F5344CB8AC3E}">
        <p14:creationId xmlns:p14="http://schemas.microsoft.com/office/powerpoint/2010/main" val="2140726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AAC6-0A6D-0777-A32F-F6A009CAE8B9}"/>
              </a:ext>
            </a:extLst>
          </p:cNvPr>
          <p:cNvSpPr>
            <a:spLocks noGrp="1"/>
          </p:cNvSpPr>
          <p:nvPr>
            <p:ph type="title"/>
          </p:nvPr>
        </p:nvSpPr>
        <p:spPr/>
        <p:txBody>
          <a:bodyPr/>
          <a:lstStyle/>
          <a:p>
            <a:pPr algn="ctr"/>
            <a:r>
              <a:rPr lang="en-US" dirty="0"/>
              <a:t>Thank You.</a:t>
            </a:r>
          </a:p>
        </p:txBody>
      </p:sp>
      <p:sp>
        <p:nvSpPr>
          <p:cNvPr id="3" name="Text Placeholder 2">
            <a:extLst>
              <a:ext uri="{FF2B5EF4-FFF2-40B4-BE49-F238E27FC236}">
                <a16:creationId xmlns:a16="http://schemas.microsoft.com/office/drawing/2014/main" id="{71C1D00D-F45A-F3EF-13DD-4D292855FE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9965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6954</TotalTime>
  <Words>829</Words>
  <Application>Microsoft Office PowerPoint</Application>
  <PresentationFormat>Widescreen</PresentationFormat>
  <Paragraphs>69</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Aptos Display</vt:lpstr>
      <vt:lpstr>Arial</vt:lpstr>
      <vt:lpstr>MinionLT-Regular</vt:lpstr>
      <vt:lpstr>Times New Roman</vt:lpstr>
      <vt:lpstr>Office Theme</vt:lpstr>
      <vt:lpstr>PowerPoint Presentation</vt:lpstr>
      <vt:lpstr>Overview of physics-based Lithium-Ions Battery Models</vt:lpstr>
      <vt:lpstr>Overview of physics-based Lithium-Ions Battery Models</vt:lpstr>
      <vt:lpstr>Overview of physics-based Lithium-Ions Battery Models</vt:lpstr>
      <vt:lpstr>Contributions to the Terminal Voltage with 2C Discharge</vt:lpstr>
      <vt:lpstr>Coupled Thermal-Electrochemical Models of Lithium-Ions Battery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Khaleda Akter</dc:creator>
  <cp:lastModifiedBy>Khaleda Akter</cp:lastModifiedBy>
  <cp:revision>26</cp:revision>
  <dcterms:created xsi:type="dcterms:W3CDTF">2025-04-06T17:01:09Z</dcterms:created>
  <dcterms:modified xsi:type="dcterms:W3CDTF">2025-04-21T03:18:44Z</dcterms:modified>
</cp:coreProperties>
</file>