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58" r:id="rId5"/>
    <p:sldId id="267" r:id="rId6"/>
    <p:sldId id="268" r:id="rId7"/>
    <p:sldId id="262" r:id="rId8"/>
    <p:sldId id="273" r:id="rId9"/>
    <p:sldId id="269" r:id="rId10"/>
    <p:sldId id="270" r:id="rId11"/>
    <p:sldId id="271" r:id="rId12"/>
    <p:sldId id="274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6"/>
    <p:restoredTop sz="94590"/>
  </p:normalViewPr>
  <p:slideViewPr>
    <p:cSldViewPr snapToGrid="0" snapToObjects="1">
      <p:cViewPr varScale="1">
        <p:scale>
          <a:sx n="107" d="100"/>
          <a:sy n="107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317/txs?tag=action='submit-proposal'" TargetMode="External"/><Relationship Id="rId2" Type="http://schemas.openxmlformats.org/officeDocument/2006/relationships/hyperlink" Target="http://localhost:1317/swagger-u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1317/txs?tag=proposal-id%3e1%20and%20proposal-id%3c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335E2-6CAF-C54F-9DC0-6175B378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31136"/>
            <a:ext cx="8359603" cy="1819700"/>
          </a:xfrm>
        </p:spPr>
        <p:txBody>
          <a:bodyPr/>
          <a:lstStyle/>
          <a:p>
            <a:r>
              <a:rPr kumimoji="1" lang="en-US" altLang="zh-CN" dirty="0"/>
              <a:t>Cosmos</a:t>
            </a:r>
            <a:r>
              <a:rPr kumimoji="1" lang="en-US" altLang="zh-Hans" dirty="0"/>
              <a:t>/</a:t>
            </a:r>
            <a:r>
              <a:rPr kumimoji="1" lang="en-US" altLang="zh-Hans" dirty="0" err="1"/>
              <a:t>Tendermint</a:t>
            </a:r>
            <a:r>
              <a:rPr kumimoji="1" lang="zh-Hans" altLang="en-US" dirty="0"/>
              <a:t> </a:t>
            </a:r>
            <a:r>
              <a:rPr kumimoji="1" lang="zh-CN" altLang="en-US" dirty="0"/>
              <a:t>之</a:t>
            </a:r>
            <a:r>
              <a:rPr kumimoji="1" lang="en-US" altLang="zh-Hans" dirty="0"/>
              <a:t>Tag</a:t>
            </a:r>
            <a:r>
              <a:rPr kumimoji="1" lang="zh-Hans" altLang="en-US" dirty="0"/>
              <a:t> </a:t>
            </a:r>
            <a:r>
              <a:rPr kumimoji="1" lang="zh-CN" altLang="en-US" dirty="0"/>
              <a:t>设计和使用场景分享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D0E617-F04B-9B45-A903-1813B0E03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徐嘉城</a:t>
            </a:r>
            <a:r>
              <a:rPr kumimoji="1" lang="zh-Hans" altLang="en-US" dirty="0"/>
              <a:t>     </a:t>
            </a:r>
            <a:r>
              <a:rPr kumimoji="1" lang="en-US" altLang="zh-CN" dirty="0"/>
              <a:t>1</a:t>
            </a:r>
            <a:r>
              <a:rPr kumimoji="1" lang="en-US" altLang="zh-Hans" dirty="0"/>
              <a:t>0.18.2018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24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FD3AB-4673-8A4D-B80F-ACE01752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90C226"/>
                </a:solidFill>
              </a:rPr>
              <a:t>Tag</a:t>
            </a:r>
            <a:r>
              <a:rPr kumimoji="1" lang="zh-CN" altLang="en-US" dirty="0">
                <a:solidFill>
                  <a:srgbClr val="90C226"/>
                </a:solidFill>
              </a:rPr>
              <a:t>索引的详细构建流程</a:t>
            </a:r>
            <a:br>
              <a:rPr kumimoji="1" lang="en-US" altLang="zh-CN" dirty="0">
                <a:solidFill>
                  <a:srgbClr val="90C226"/>
                </a:solidFill>
              </a:rPr>
            </a:br>
            <a:r>
              <a:rPr kumimoji="1" lang="zh-Hans" altLang="en-US" sz="1800" dirty="0">
                <a:solidFill>
                  <a:srgbClr val="90C226"/>
                </a:solidFill>
              </a:rPr>
              <a:t>                                                              </a:t>
            </a:r>
            <a:r>
              <a:rPr kumimoji="1" lang="zh-CN" altLang="en-US" sz="1800" dirty="0">
                <a:solidFill>
                  <a:srgbClr val="90C226"/>
                </a:solidFill>
              </a:rPr>
              <a:t>以</a:t>
            </a:r>
            <a:r>
              <a:rPr kumimoji="1" lang="en-US" altLang="zh-CN" sz="1800" dirty="0">
                <a:solidFill>
                  <a:srgbClr val="90C226"/>
                </a:solidFill>
              </a:rPr>
              <a:t>submit</a:t>
            </a:r>
            <a:r>
              <a:rPr kumimoji="1" lang="en-US" altLang="zh-Hans" sz="1800" dirty="0">
                <a:solidFill>
                  <a:srgbClr val="90C226"/>
                </a:solidFill>
              </a:rPr>
              <a:t>-proposal</a:t>
            </a:r>
            <a:r>
              <a:rPr kumimoji="1" lang="zh-CN" altLang="en-US" sz="1800" dirty="0">
                <a:solidFill>
                  <a:srgbClr val="90C226"/>
                </a:solidFill>
              </a:rPr>
              <a:t>为例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418BE-F85B-4E49-BE98-3B859177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6731"/>
            <a:ext cx="8596668" cy="3880773"/>
          </a:xfrm>
        </p:spPr>
        <p:txBody>
          <a:bodyPr/>
          <a:lstStyle/>
          <a:p>
            <a:r>
              <a:rPr kumimoji="1" lang="zh-CN" altLang="en-US" dirty="0"/>
              <a:t>接着</a:t>
            </a:r>
            <a:r>
              <a:rPr kumimoji="1" lang="en-US" altLang="zh-CN" dirty="0"/>
              <a:t>publish</a:t>
            </a:r>
            <a:r>
              <a:rPr kumimoji="1" lang="zh-CN" altLang="en-US" dirty="0"/>
              <a:t>整个区块的交易结果（</a:t>
            </a:r>
            <a:r>
              <a:rPr kumimoji="1" lang="en-US" altLang="zh-CN" dirty="0">
                <a:solidFill>
                  <a:srgbClr val="FF0000"/>
                </a:solidFill>
              </a:rPr>
              <a:t>in </a:t>
            </a:r>
            <a:r>
              <a:rPr kumimoji="1" lang="en-US" altLang="zh-CN" dirty="0" err="1">
                <a:solidFill>
                  <a:srgbClr val="FF0000"/>
                </a:solidFill>
              </a:rPr>
              <a:t>fireEvents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触发订阅</a:t>
            </a:r>
            <a:r>
              <a:rPr lang="en" altLang="zh-CN" dirty="0" err="1"/>
              <a:t>types.</a:t>
            </a:r>
            <a:r>
              <a:rPr lang="en" altLang="zh-CN" i="1" dirty="0" err="1"/>
              <a:t>EventQueryNewBlockHeader</a:t>
            </a:r>
            <a:endParaRPr lang="en" altLang="zh-CN" i="1" dirty="0"/>
          </a:p>
          <a:p>
            <a:pPr marL="0" indent="0">
              <a:buNone/>
            </a:pPr>
            <a:r>
              <a:rPr lang="zh-Hans" altLang="en-US" i="1" dirty="0"/>
              <a:t>     </a:t>
            </a:r>
            <a:r>
              <a:rPr lang="zh-CN" altLang="en" i="1" dirty="0"/>
              <a:t>和</a:t>
            </a:r>
            <a:r>
              <a:rPr lang="en" altLang="zh-CN" dirty="0" err="1"/>
              <a:t>types.</a:t>
            </a:r>
            <a:r>
              <a:rPr lang="en" altLang="zh-CN" i="1" dirty="0" err="1"/>
              <a:t>EventQueryTx</a:t>
            </a:r>
            <a:r>
              <a:rPr lang="zh-CN" altLang="en" i="1" dirty="0"/>
              <a:t>事件</a:t>
            </a:r>
            <a:r>
              <a:rPr lang="zh-CN" altLang="en-US" i="1" dirty="0"/>
              <a:t>的</a:t>
            </a:r>
            <a:r>
              <a:rPr lang="en" altLang="zh-CN" dirty="0" err="1"/>
              <a:t>IndexerService</a:t>
            </a:r>
            <a:endParaRPr lang="en" altLang="zh-CN" dirty="0"/>
          </a:p>
          <a:p>
            <a:pPr marL="0" indent="0">
              <a:buNone/>
            </a:pPr>
            <a:r>
              <a:rPr lang="zh-Hans" altLang="en-US" dirty="0"/>
              <a:t>     </a:t>
            </a:r>
            <a:r>
              <a:rPr lang="zh-CN" altLang="en-US" dirty="0"/>
              <a:t>来构建</a:t>
            </a:r>
            <a:r>
              <a:rPr lang="en-US" altLang="zh-CN" dirty="0" err="1"/>
              <a:t>txIndexer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7A9694-543E-8144-AB40-16CBB83A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03" y="1930400"/>
            <a:ext cx="8320893" cy="19561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CA4D1B-E08B-0644-BD06-57D11B129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982" y="3886572"/>
            <a:ext cx="5737283" cy="29714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DD938A-866C-0545-A6E0-0E387AAC4871}"/>
              </a:ext>
            </a:extLst>
          </p:cNvPr>
          <p:cNvSpPr txBox="1"/>
          <p:nvPr/>
        </p:nvSpPr>
        <p:spPr>
          <a:xfrm>
            <a:off x="6340710" y="2723820"/>
            <a:ext cx="251791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循环</a:t>
            </a:r>
            <a:r>
              <a:rPr kumimoji="1" lang="zh-Hans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Pubilsh</a:t>
            </a:r>
            <a:r>
              <a:rPr kumimoji="1" lang="zh-Hans" altLang="en-US" dirty="0">
                <a:solidFill>
                  <a:schemeClr val="bg1"/>
                </a:solidFill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</a:rPr>
              <a:t>交易的</a:t>
            </a:r>
            <a:r>
              <a:rPr kumimoji="1" lang="en-US" altLang="zh-CN" dirty="0" err="1">
                <a:solidFill>
                  <a:schemeClr val="bg1"/>
                </a:solidFill>
              </a:rPr>
              <a:t>TxResult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B3804648-5DCB-E647-9C52-D66903B28DA7}"/>
              </a:ext>
            </a:extLst>
          </p:cNvPr>
          <p:cNvCxnSpPr/>
          <p:nvPr/>
        </p:nvCxnSpPr>
        <p:spPr>
          <a:xfrm>
            <a:off x="4081670" y="2908486"/>
            <a:ext cx="2080591" cy="18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E1A9A5C-DAF9-3941-A73B-26C8A57BCE2A}"/>
              </a:ext>
            </a:extLst>
          </p:cNvPr>
          <p:cNvSpPr txBox="1"/>
          <p:nvPr/>
        </p:nvSpPr>
        <p:spPr>
          <a:xfrm>
            <a:off x="3054626" y="4989975"/>
            <a:ext cx="251791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构建整个块交易</a:t>
            </a:r>
            <a:r>
              <a:rPr kumimoji="1" lang="en-US" altLang="zh-CN" dirty="0" err="1">
                <a:solidFill>
                  <a:schemeClr val="bg1"/>
                </a:solidFill>
              </a:rPr>
              <a:t>TxResult</a:t>
            </a:r>
            <a:r>
              <a:rPr kumimoji="1" lang="zh-CN" altLang="en-US" dirty="0">
                <a:solidFill>
                  <a:schemeClr val="bg1"/>
                </a:solidFill>
              </a:rPr>
              <a:t>的</a:t>
            </a:r>
            <a:r>
              <a:rPr kumimoji="1" lang="en-US" altLang="zh-CN" dirty="0">
                <a:solidFill>
                  <a:schemeClr val="bg1"/>
                </a:solidFill>
              </a:rPr>
              <a:t>Batch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3BB2B36-0F8C-1E46-95F7-8701E24AF58D}"/>
              </a:ext>
            </a:extLst>
          </p:cNvPr>
          <p:cNvCxnSpPr/>
          <p:nvPr/>
        </p:nvCxnSpPr>
        <p:spPr>
          <a:xfrm flipH="1" flipV="1">
            <a:off x="5572539" y="5551638"/>
            <a:ext cx="1424609" cy="50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F0E944A-CD5F-4E45-8D99-6AFC9B700857}"/>
              </a:ext>
            </a:extLst>
          </p:cNvPr>
          <p:cNvSpPr txBox="1"/>
          <p:nvPr/>
        </p:nvSpPr>
        <p:spPr>
          <a:xfrm>
            <a:off x="2604052" y="5884575"/>
            <a:ext cx="251791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输入</a:t>
            </a:r>
            <a:r>
              <a:rPr kumimoji="1" lang="en-US" altLang="zh-CN" dirty="0">
                <a:solidFill>
                  <a:schemeClr val="bg1"/>
                </a:solidFill>
              </a:rPr>
              <a:t>Batch</a:t>
            </a:r>
            <a:r>
              <a:rPr kumimoji="1" lang="zh-CN" altLang="en-US" dirty="0">
                <a:solidFill>
                  <a:schemeClr val="bg1"/>
                </a:solidFill>
              </a:rPr>
              <a:t>构建</a:t>
            </a:r>
            <a:r>
              <a:rPr kumimoji="1" lang="en-US" altLang="zh-CN" dirty="0" err="1">
                <a:solidFill>
                  <a:schemeClr val="bg1"/>
                </a:solidFill>
              </a:rPr>
              <a:t>txIndexer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212304B-BFC3-6E42-8DFA-8C17EBC0C93B}"/>
              </a:ext>
            </a:extLst>
          </p:cNvPr>
          <p:cNvCxnSpPr/>
          <p:nvPr/>
        </p:nvCxnSpPr>
        <p:spPr>
          <a:xfrm flipH="1">
            <a:off x="5121965" y="6364635"/>
            <a:ext cx="1702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4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2017B-3FEE-8B46-AB4D-8DB8D089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90C226"/>
                </a:solidFill>
              </a:rPr>
              <a:t>Tag</a:t>
            </a:r>
            <a:r>
              <a:rPr kumimoji="1" lang="zh-CN" altLang="en-US" dirty="0">
                <a:solidFill>
                  <a:srgbClr val="90C226"/>
                </a:solidFill>
              </a:rPr>
              <a:t>索引的详细构建流程</a:t>
            </a:r>
            <a:br>
              <a:rPr kumimoji="1" lang="en-US" altLang="zh-CN" dirty="0">
                <a:solidFill>
                  <a:srgbClr val="90C226"/>
                </a:solidFill>
              </a:rPr>
            </a:br>
            <a:r>
              <a:rPr kumimoji="1" lang="zh-Hans" altLang="en-US" sz="1800" dirty="0">
                <a:solidFill>
                  <a:srgbClr val="90C226"/>
                </a:solidFill>
              </a:rPr>
              <a:t>                                                              </a:t>
            </a:r>
            <a:r>
              <a:rPr kumimoji="1" lang="zh-CN" altLang="en-US" sz="1800" dirty="0">
                <a:solidFill>
                  <a:srgbClr val="90C226"/>
                </a:solidFill>
              </a:rPr>
              <a:t>以</a:t>
            </a:r>
            <a:r>
              <a:rPr kumimoji="1" lang="en-US" altLang="zh-CN" sz="1800" dirty="0">
                <a:solidFill>
                  <a:srgbClr val="90C226"/>
                </a:solidFill>
              </a:rPr>
              <a:t>submit</a:t>
            </a:r>
            <a:r>
              <a:rPr kumimoji="1" lang="en-US" altLang="zh-Hans" sz="1800" dirty="0">
                <a:solidFill>
                  <a:srgbClr val="90C226"/>
                </a:solidFill>
              </a:rPr>
              <a:t>-proposal</a:t>
            </a:r>
            <a:r>
              <a:rPr kumimoji="1" lang="zh-CN" altLang="en-US" sz="1800" dirty="0">
                <a:solidFill>
                  <a:srgbClr val="90C226"/>
                </a:solidFill>
              </a:rPr>
              <a:t>为例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E6063-85EF-C848-9EA0-A91B65A9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63"/>
            <a:ext cx="8596668" cy="3880773"/>
          </a:xfrm>
        </p:spPr>
        <p:txBody>
          <a:bodyPr/>
          <a:lstStyle/>
          <a:p>
            <a:r>
              <a:rPr kumimoji="1" lang="zh-CN" altLang="en-US" dirty="0"/>
              <a:t>构建</a:t>
            </a:r>
            <a:r>
              <a:rPr kumimoji="1" lang="en-US" altLang="zh-CN" dirty="0" err="1"/>
              <a:t>txIndexerDB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3CA859-CABD-7E4A-AB03-9AB484BC9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9" y="2055039"/>
            <a:ext cx="7394714" cy="45056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BC61474-75DB-E446-909C-BAFCDFADF152}"/>
              </a:ext>
            </a:extLst>
          </p:cNvPr>
          <p:cNvSpPr txBox="1"/>
          <p:nvPr/>
        </p:nvSpPr>
        <p:spPr>
          <a:xfrm>
            <a:off x="7041010" y="4612367"/>
            <a:ext cx="251791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存储</a:t>
            </a:r>
            <a:r>
              <a:rPr kumimoji="1" lang="zh-Hans" altLang="en-US" dirty="0">
                <a:solidFill>
                  <a:schemeClr val="bg1"/>
                </a:solidFill>
              </a:rPr>
              <a:t> </a:t>
            </a:r>
            <a:r>
              <a:rPr kumimoji="1" lang="en-US" altLang="zh-Hans" dirty="0">
                <a:solidFill>
                  <a:schemeClr val="bg1"/>
                </a:solidFill>
              </a:rPr>
              <a:t>key</a:t>
            </a:r>
            <a:r>
              <a:rPr kumimoji="1" lang="zh-CN" altLang="en-US" dirty="0">
                <a:solidFill>
                  <a:schemeClr val="bg1"/>
                </a:solidFill>
              </a:rPr>
              <a:t>为</a:t>
            </a:r>
            <a:r>
              <a:rPr kumimoji="1" lang="en-US" altLang="zh-CN" dirty="0" err="1">
                <a:solidFill>
                  <a:schemeClr val="bg1"/>
                </a:solidFill>
              </a:rPr>
              <a:t>tx</a:t>
            </a:r>
            <a:r>
              <a:rPr kumimoji="1" lang="zh-CN" altLang="en-US" dirty="0">
                <a:solidFill>
                  <a:schemeClr val="bg1"/>
                </a:solidFill>
              </a:rPr>
              <a:t>的</a:t>
            </a:r>
            <a:r>
              <a:rPr kumimoji="1" lang="en-US" altLang="zh-CN" dirty="0">
                <a:solidFill>
                  <a:schemeClr val="bg1"/>
                </a:solidFill>
              </a:rPr>
              <a:t>hash</a:t>
            </a:r>
            <a:r>
              <a:rPr kumimoji="1" lang="zh-Hans" altLang="en-US" dirty="0">
                <a:solidFill>
                  <a:schemeClr val="bg1"/>
                </a:solidFill>
              </a:rPr>
              <a:t> </a:t>
            </a:r>
            <a:r>
              <a:rPr kumimoji="1" lang="en-US" altLang="zh-Hans" dirty="0">
                <a:solidFill>
                  <a:schemeClr val="bg1"/>
                </a:solidFill>
              </a:rPr>
              <a:t>value</a:t>
            </a:r>
            <a:r>
              <a:rPr kumimoji="1" lang="zh-CN" altLang="en-US" dirty="0">
                <a:solidFill>
                  <a:schemeClr val="bg1"/>
                </a:solidFill>
              </a:rPr>
              <a:t>为</a:t>
            </a:r>
            <a:r>
              <a:rPr kumimoji="1" lang="en-US" altLang="zh-CN" dirty="0" err="1">
                <a:solidFill>
                  <a:schemeClr val="bg1"/>
                </a:solidFill>
              </a:rPr>
              <a:t>txResult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A09FE4-954F-D548-AA60-4155878DCB4B}"/>
              </a:ext>
            </a:extLst>
          </p:cNvPr>
          <p:cNvSpPr txBox="1"/>
          <p:nvPr/>
        </p:nvSpPr>
        <p:spPr>
          <a:xfrm>
            <a:off x="6480313" y="2694397"/>
            <a:ext cx="251791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生成以</a:t>
            </a:r>
            <a:r>
              <a:rPr kumimoji="1" lang="en-US" altLang="zh-CN" dirty="0">
                <a:solidFill>
                  <a:schemeClr val="bg1"/>
                </a:solidFill>
              </a:rPr>
              <a:t>tag</a:t>
            </a:r>
            <a:r>
              <a:rPr kumimoji="1" lang="zh-CN" altLang="en-US" dirty="0">
                <a:solidFill>
                  <a:schemeClr val="bg1"/>
                </a:solidFill>
              </a:rPr>
              <a:t>为组成部分的</a:t>
            </a:r>
            <a:r>
              <a:rPr kumimoji="1" lang="en-US" altLang="zh-CN" dirty="0">
                <a:solidFill>
                  <a:schemeClr val="bg1"/>
                </a:solidFill>
              </a:rPr>
              <a:t>key</a:t>
            </a:r>
            <a:r>
              <a:rPr kumimoji="1" lang="zh-Hans" altLang="en-US" dirty="0">
                <a:solidFill>
                  <a:schemeClr val="bg1"/>
                </a:solidFill>
              </a:rPr>
              <a:t>，</a:t>
            </a:r>
            <a:r>
              <a:rPr kumimoji="1" lang="en-US" altLang="zh-CN" dirty="0">
                <a:solidFill>
                  <a:schemeClr val="bg1"/>
                </a:solidFill>
              </a:rPr>
              <a:t>value</a:t>
            </a:r>
            <a:r>
              <a:rPr kumimoji="1" lang="zh-CN" altLang="en-US" dirty="0">
                <a:solidFill>
                  <a:schemeClr val="bg1"/>
                </a:solidFill>
              </a:rPr>
              <a:t>为</a:t>
            </a:r>
            <a:r>
              <a:rPr kumimoji="1" lang="en-US" altLang="zh-CN" dirty="0" err="1">
                <a:solidFill>
                  <a:schemeClr val="bg1"/>
                </a:solidFill>
              </a:rPr>
              <a:t>tx</a:t>
            </a:r>
            <a:r>
              <a:rPr kumimoji="1" lang="zh-CN" altLang="en-US" dirty="0">
                <a:solidFill>
                  <a:schemeClr val="bg1"/>
                </a:solidFill>
              </a:rPr>
              <a:t>的</a:t>
            </a:r>
            <a:r>
              <a:rPr kumimoji="1" lang="en-US" altLang="zh-CN" dirty="0">
                <a:solidFill>
                  <a:schemeClr val="bg1"/>
                </a:solidFill>
              </a:rPr>
              <a:t>hash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DA6E916D-C57C-414E-8A82-0FE14246E3EC}"/>
              </a:ext>
            </a:extLst>
          </p:cNvPr>
          <p:cNvCxnSpPr/>
          <p:nvPr/>
        </p:nvCxnSpPr>
        <p:spPr>
          <a:xfrm flipV="1">
            <a:off x="4552858" y="3423604"/>
            <a:ext cx="1749287" cy="38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5E6E4DF-6B6F-EB49-BAAF-621697305205}"/>
              </a:ext>
            </a:extLst>
          </p:cNvPr>
          <p:cNvCxnSpPr>
            <a:cxnSpLocks/>
          </p:cNvCxnSpPr>
          <p:nvPr/>
        </p:nvCxnSpPr>
        <p:spPr>
          <a:xfrm flipV="1">
            <a:off x="4433588" y="4899013"/>
            <a:ext cx="2607422" cy="553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31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2B281-F8DA-B84F-9CE2-6FF8E915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search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215A7-891F-A54E-80DA-44DDF97D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Look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hash</a:t>
            </a:r>
            <a:r>
              <a:rPr kumimoji="1" lang="zh-Hans" altLang="en-US" dirty="0"/>
              <a:t>   </a:t>
            </a:r>
            <a:r>
              <a:rPr kumimoji="1" lang="zh-CN" altLang="en-US" dirty="0"/>
              <a:t>直接匹配返回</a:t>
            </a:r>
            <a:endParaRPr kumimoji="1" lang="en-US" altLang="zh-Hans" dirty="0"/>
          </a:p>
          <a:p>
            <a:r>
              <a:rPr kumimoji="1" lang="en-US" altLang="zh-CN" dirty="0"/>
              <a:t>Look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range</a:t>
            </a:r>
            <a:r>
              <a:rPr kumimoji="1" lang="zh-Hans" altLang="en-US" dirty="0"/>
              <a:t> </a:t>
            </a:r>
            <a:r>
              <a:rPr kumimoji="1" lang="zh-CN" altLang="en-US" dirty="0"/>
              <a:t>前缀匹配</a:t>
            </a:r>
            <a:r>
              <a:rPr kumimoji="1" lang="en-US" altLang="zh-CN" dirty="0"/>
              <a:t>+</a:t>
            </a:r>
            <a:r>
              <a:rPr kumimoji="1" lang="zh-CN" altLang="en-US" dirty="0"/>
              <a:t>范围比较</a:t>
            </a:r>
            <a:endParaRPr kumimoji="1" lang="en-US" altLang="zh-Hans" dirty="0"/>
          </a:p>
          <a:p>
            <a:r>
              <a:rPr kumimoji="1" lang="en-US" altLang="zh-CN" dirty="0"/>
              <a:t>Other</a:t>
            </a:r>
            <a:r>
              <a:rPr kumimoji="1" lang="zh-Hans" altLang="en-US" dirty="0"/>
              <a:t> </a:t>
            </a:r>
            <a:r>
              <a:rPr kumimoji="1" lang="zh-CN" altLang="en-US" dirty="0"/>
              <a:t>前缀匹配</a:t>
            </a:r>
          </a:p>
        </p:txBody>
      </p:sp>
    </p:spTree>
    <p:extLst>
      <p:ext uri="{BB962C8B-B14F-4D97-AF65-F5344CB8AC3E}">
        <p14:creationId xmlns:p14="http://schemas.microsoft.com/office/powerpoint/2010/main" val="262851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8D239-1949-4E4F-9D5F-3EB01031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Tag</a:t>
            </a:r>
            <a:r>
              <a:rPr kumimoji="1" lang="zh-CN" altLang="en-US" dirty="0"/>
              <a:t>目前的限制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2FF97-CEDC-FA4F-98DA-65BFB5EEB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不支持</a:t>
            </a:r>
            <a:r>
              <a:rPr kumimoji="1" lang="en-US" altLang="zh-CN" dirty="0"/>
              <a:t>OR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只支持交集</a:t>
            </a:r>
            <a:endParaRPr kumimoji="1" lang="en-US" altLang="zh-CN" dirty="0"/>
          </a:p>
          <a:p>
            <a:r>
              <a:rPr kumimoji="1" lang="zh-CN" altLang="en-US" dirty="0"/>
              <a:t>目前不支持</a:t>
            </a:r>
            <a:r>
              <a:rPr kumimoji="1" lang="en-US" altLang="zh-CN" dirty="0" err="1"/>
              <a:t>beginblock</a:t>
            </a:r>
            <a:r>
              <a:rPr kumimoji="1" lang="zh-Hans" altLang="en-US" dirty="0"/>
              <a:t> 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endblock</a:t>
            </a:r>
            <a:r>
              <a:rPr kumimoji="1" lang="zh-CN" altLang="en-US" dirty="0"/>
              <a:t>的</a:t>
            </a:r>
            <a:r>
              <a:rPr kumimoji="1" lang="en-US" altLang="zh-CN" dirty="0"/>
              <a:t>tag</a:t>
            </a:r>
            <a:r>
              <a:rPr kumimoji="1" lang="zh-CN" altLang="en-US" dirty="0"/>
              <a:t>构建索引（本身也无交易对应）</a:t>
            </a:r>
            <a:endParaRPr kumimoji="1" lang="en-US" altLang="zh-CN" dirty="0"/>
          </a:p>
          <a:p>
            <a:r>
              <a:rPr kumimoji="1" lang="zh-CN" altLang="en-US"/>
              <a:t>讨论和文日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现在其他产品线是否用到过</a:t>
            </a:r>
            <a:r>
              <a:rPr kumimoji="1" lang="en-US" altLang="zh-CN" dirty="0"/>
              <a:t>tag</a:t>
            </a:r>
            <a:r>
              <a:rPr kumimoji="1" lang="zh-CN" altLang="en-US" dirty="0"/>
              <a:t>？是否对</a:t>
            </a:r>
            <a:r>
              <a:rPr kumimoji="1" lang="en-US" altLang="zh-CN" dirty="0" err="1"/>
              <a:t>iservice</a:t>
            </a:r>
            <a:r>
              <a:rPr kumimoji="1" lang="zh-CN" altLang="en-US" dirty="0"/>
              <a:t>浏览器查询有帮助？对</a:t>
            </a:r>
            <a:r>
              <a:rPr kumimoji="1" lang="en-US" altLang="zh-CN" dirty="0" err="1"/>
              <a:t>iservice</a:t>
            </a:r>
            <a:r>
              <a:rPr kumimoji="1" lang="zh-CN" altLang="en-US" dirty="0"/>
              <a:t>开发有何作用？</a:t>
            </a:r>
            <a:r>
              <a:rPr kumimoji="1" lang="en-US" altLang="zh-Hans" dirty="0"/>
              <a:t>Handler</a:t>
            </a:r>
            <a:r>
              <a:rPr kumimoji="1" lang="zh-CN" altLang="en-US" dirty="0"/>
              <a:t>中返回</a:t>
            </a:r>
            <a:r>
              <a:rPr kumimoji="1" lang="en-US" altLang="zh-Hans" dirty="0"/>
              <a:t>t</a:t>
            </a:r>
            <a:r>
              <a:rPr kumimoji="1" lang="en-US" altLang="zh-CN" dirty="0"/>
              <a:t>ag</a:t>
            </a:r>
            <a:r>
              <a:rPr kumimoji="1" lang="zh-CN" altLang="en-US" dirty="0"/>
              <a:t>的内容设计？</a:t>
            </a:r>
          </a:p>
        </p:txBody>
      </p:sp>
    </p:spTree>
    <p:extLst>
      <p:ext uri="{BB962C8B-B14F-4D97-AF65-F5344CB8AC3E}">
        <p14:creationId xmlns:p14="http://schemas.microsoft.com/office/powerpoint/2010/main" val="171578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4B5CC-212B-1842-875A-33BF6524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5E24F-C1F1-4D4D-8A56-36C366E0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Tag</a:t>
            </a:r>
            <a:r>
              <a:rPr kumimoji="1" lang="zh-CN" altLang="en-US" dirty="0"/>
              <a:t>定义与作用</a:t>
            </a:r>
            <a:endParaRPr kumimoji="1" lang="en-US" altLang="zh-CN" dirty="0"/>
          </a:p>
          <a:p>
            <a:r>
              <a:rPr kumimoji="1" lang="en-US" altLang="zh-CN" dirty="0"/>
              <a:t>Tag</a:t>
            </a:r>
            <a:r>
              <a:rPr kumimoji="1" lang="zh-CN" altLang="en-US" dirty="0"/>
              <a:t>搜索交易的方法（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接口</a:t>
            </a:r>
            <a:r>
              <a:rPr kumimoji="1" lang="en-US" altLang="zh-CN" dirty="0"/>
              <a:t>/swagger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UI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Tag</a:t>
            </a:r>
            <a:r>
              <a:rPr kumimoji="1" lang="zh-CN" altLang="en-US" dirty="0"/>
              <a:t>相关的数据结构和方法</a:t>
            </a:r>
            <a:endParaRPr kumimoji="1" lang="en-US" altLang="zh-CN" dirty="0"/>
          </a:p>
          <a:p>
            <a:r>
              <a:rPr kumimoji="1" lang="en-US" altLang="zh-CN" dirty="0"/>
              <a:t>Tag</a:t>
            </a:r>
            <a:r>
              <a:rPr kumimoji="1" lang="zh-CN" altLang="en-US" dirty="0"/>
              <a:t>索引的详细构建流程</a:t>
            </a:r>
            <a:endParaRPr kumimoji="1" lang="en-US" altLang="zh-CN" dirty="0"/>
          </a:p>
          <a:p>
            <a:r>
              <a:rPr kumimoji="1" lang="en-US" altLang="zh-CN" dirty="0"/>
              <a:t>Tag</a:t>
            </a:r>
            <a:r>
              <a:rPr kumimoji="1" lang="zh-CN" altLang="en-US" dirty="0"/>
              <a:t>目前的限制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829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77573-90E3-514D-B134-CE63137B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3248"/>
            <a:ext cx="8596668" cy="1347152"/>
          </a:xfrm>
        </p:spPr>
        <p:txBody>
          <a:bodyPr/>
          <a:lstStyle/>
          <a:p>
            <a:r>
              <a:rPr kumimoji="1" lang="en-US" altLang="zh-CN" dirty="0"/>
              <a:t>Tag</a:t>
            </a:r>
            <a:r>
              <a:rPr kumimoji="1" lang="zh-CN" altLang="en-US" dirty="0"/>
              <a:t>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1BDF6-371D-CB49-8BC6-6A1BB4E67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1078"/>
            <a:ext cx="7698570" cy="83864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Tag</a:t>
            </a:r>
            <a:r>
              <a:rPr kumimoji="1" lang="zh-CN" altLang="en-US" dirty="0"/>
              <a:t>在源码中本质就是键值对</a:t>
            </a:r>
            <a:r>
              <a:rPr kumimoji="1" lang="en-US" altLang="zh-CN" dirty="0"/>
              <a:t>, Tags</a:t>
            </a:r>
            <a:r>
              <a:rPr kumimoji="1" lang="zh-CN" altLang="en-US" dirty="0"/>
              <a:t>就是键值对的列表</a:t>
            </a:r>
            <a:endParaRPr kumimoji="1" lang="en-US" altLang="zh-CN" dirty="0"/>
          </a:p>
          <a:p>
            <a:r>
              <a:rPr kumimoji="1" lang="zh-CN" altLang="en-US" dirty="0"/>
              <a:t>例如投票提议的交易处理后生成的</a:t>
            </a:r>
            <a:r>
              <a:rPr kumimoji="1" lang="en-US" altLang="zh-CN" dirty="0"/>
              <a:t>tags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543EA0-F493-1B43-973D-B3B14C38FD36}"/>
              </a:ext>
            </a:extLst>
          </p:cNvPr>
          <p:cNvSpPr txBox="1"/>
          <p:nvPr/>
        </p:nvSpPr>
        <p:spPr>
          <a:xfrm>
            <a:off x="3020906" y="766556"/>
            <a:ext cx="352619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" altLang="zh-CN" i="1" dirty="0">
                <a:solidFill>
                  <a:srgbClr val="FF0000"/>
                </a:solidFill>
              </a:rPr>
              <a:t>Tags</a:t>
            </a:r>
            <a:r>
              <a:rPr lang="en" altLang="zh-CN" i="1" dirty="0">
                <a:solidFill>
                  <a:schemeClr val="bg1"/>
                </a:solidFill>
              </a:rPr>
              <a:t> </a:t>
            </a:r>
            <a:r>
              <a:rPr lang="zh-Hans" altLang="en-US" i="1" dirty="0">
                <a:solidFill>
                  <a:schemeClr val="bg1"/>
                </a:solidFill>
              </a:rPr>
              <a:t>     </a:t>
            </a:r>
            <a:r>
              <a:rPr lang="en" altLang="zh-CN" dirty="0">
                <a:solidFill>
                  <a:schemeClr val="bg1"/>
                </a:solidFill>
              </a:rPr>
              <a:t>[]</a:t>
            </a:r>
            <a:r>
              <a:rPr lang="en" altLang="zh-CN" dirty="0" err="1">
                <a:solidFill>
                  <a:schemeClr val="bg1"/>
                </a:solidFill>
              </a:rPr>
              <a:t>common.</a:t>
            </a:r>
            <a:r>
              <a:rPr lang="en" altLang="zh-CN" dirty="0" err="1">
                <a:solidFill>
                  <a:srgbClr val="00B0F0"/>
                </a:solidFill>
              </a:rPr>
              <a:t>KVPair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F914679-7182-0548-9C10-3FC43B173F81}"/>
              </a:ext>
            </a:extLst>
          </p:cNvPr>
          <p:cNvSpPr txBox="1">
            <a:spLocks/>
          </p:cNvSpPr>
          <p:nvPr/>
        </p:nvSpPr>
        <p:spPr>
          <a:xfrm>
            <a:off x="677334" y="241459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dirty="0"/>
              <a:t>Tag</a:t>
            </a:r>
            <a:r>
              <a:rPr kumimoji="1" lang="zh-CN" altLang="en-US" dirty="0"/>
              <a:t>的作用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C8201AF-BB44-E548-B09F-5590D5856E69}"/>
              </a:ext>
            </a:extLst>
          </p:cNvPr>
          <p:cNvSpPr txBox="1">
            <a:spLocks/>
          </p:cNvSpPr>
          <p:nvPr/>
        </p:nvSpPr>
        <p:spPr>
          <a:xfrm>
            <a:off x="762451" y="3290665"/>
            <a:ext cx="7918026" cy="7411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可以通过</a:t>
            </a:r>
            <a:r>
              <a:rPr kumimoji="1" lang="en-US" altLang="zh-CN" dirty="0"/>
              <a:t>tag</a:t>
            </a:r>
            <a:r>
              <a:rPr kumimoji="1" lang="zh-CN" altLang="en-US" dirty="0"/>
              <a:t>条件搜索交易和其执行后的结果</a:t>
            </a:r>
            <a:endParaRPr kumimoji="1" lang="en-US" altLang="zh-CN" dirty="0"/>
          </a:p>
          <a:p>
            <a:r>
              <a:rPr kumimoji="1" lang="zh-CN" altLang="en-US" dirty="0"/>
              <a:t>例如可以通过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可以找到各种类型的</a:t>
            </a:r>
            <a:r>
              <a:rPr kumimoji="1" lang="en-US" altLang="zh-CN" dirty="0"/>
              <a:t>transaction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13AB51-7A38-894E-B49F-7BCC56B0B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493" y="1861311"/>
            <a:ext cx="4089400" cy="17272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AD9B74B8-FE87-064E-A06E-5F2A02328DC5}"/>
              </a:ext>
            </a:extLst>
          </p:cNvPr>
          <p:cNvSpPr txBox="1">
            <a:spLocks/>
          </p:cNvSpPr>
          <p:nvPr/>
        </p:nvSpPr>
        <p:spPr>
          <a:xfrm>
            <a:off x="677334" y="432959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dirty="0"/>
              <a:t>Tag</a:t>
            </a:r>
            <a:r>
              <a:rPr kumimoji="1" lang="zh-CN" altLang="en-US" dirty="0"/>
              <a:t>构建索引的流程</a:t>
            </a:r>
            <a:endParaRPr kumimoji="1" lang="en-US" altLang="zh-CN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FC8B845-0ADE-9849-A935-6E504711C889}"/>
              </a:ext>
            </a:extLst>
          </p:cNvPr>
          <p:cNvSpPr txBox="1">
            <a:spLocks/>
          </p:cNvSpPr>
          <p:nvPr/>
        </p:nvSpPr>
        <p:spPr>
          <a:xfrm>
            <a:off x="677334" y="5286371"/>
            <a:ext cx="9490248" cy="1291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节点</a:t>
            </a:r>
            <a:r>
              <a:rPr kumimoji="1" lang="en-US" altLang="zh-CN" dirty="0"/>
              <a:t>V</a:t>
            </a:r>
            <a:r>
              <a:rPr kumimoji="1" lang="zh-CN" altLang="en-US" dirty="0"/>
              <a:t>执行区块</a:t>
            </a:r>
            <a:r>
              <a:rPr kumimoji="1" lang="en-US" altLang="zh-CN" dirty="0"/>
              <a:t>A</a:t>
            </a:r>
            <a:r>
              <a:rPr kumimoji="1" lang="zh-CN" altLang="en-US" dirty="0"/>
              <a:t>内所有的交易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每个交易的执行都会返回含有</a:t>
            </a:r>
            <a:r>
              <a:rPr kumimoji="1" lang="en-US" altLang="zh-CN" dirty="0"/>
              <a:t>tag</a:t>
            </a:r>
            <a:r>
              <a:rPr kumimoji="1" lang="zh-CN" altLang="en-US" dirty="0"/>
              <a:t>信息的</a:t>
            </a:r>
            <a:r>
              <a:rPr kumimoji="1" lang="en-US" altLang="zh-CN" dirty="0"/>
              <a:t>result</a:t>
            </a:r>
          </a:p>
          <a:p>
            <a:r>
              <a:rPr kumimoji="1" lang="zh-CN" altLang="en-US" dirty="0"/>
              <a:t>接着</a:t>
            </a:r>
            <a:r>
              <a:rPr lang="en" altLang="zh-CN" dirty="0" err="1"/>
              <a:t>IndexerService</a:t>
            </a:r>
            <a:r>
              <a:rPr kumimoji="1" lang="zh-CN" altLang="en-US" dirty="0"/>
              <a:t>会把区块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的交易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列表按照一定的规则存入</a:t>
            </a:r>
            <a:r>
              <a:rPr kumimoji="1" lang="en-US" altLang="zh-CN" dirty="0" err="1"/>
              <a:t>txIndexerDB</a:t>
            </a:r>
            <a:r>
              <a:rPr kumimoji="1" lang="zh-Hans" altLang="en-US" dirty="0"/>
              <a:t>（</a:t>
            </a:r>
            <a:r>
              <a:rPr kumimoji="1" lang="zh-CN" altLang="en-US" dirty="0"/>
              <a:t>本质是</a:t>
            </a:r>
            <a:r>
              <a:rPr kumimoji="1" lang="en-US" altLang="zh-CN" dirty="0" err="1"/>
              <a:t>levelDB</a:t>
            </a:r>
            <a:r>
              <a:rPr kumimoji="1" lang="zh-Hans" altLang="en-US" dirty="0"/>
              <a:t>）</a:t>
            </a:r>
            <a:endParaRPr kumimoji="1" lang="en-US" altLang="zh-CN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BCA4DE0-72F1-2046-AB9C-6E7E31003758}"/>
              </a:ext>
            </a:extLst>
          </p:cNvPr>
          <p:cNvCxnSpPr/>
          <p:nvPr/>
        </p:nvCxnSpPr>
        <p:spPr>
          <a:xfrm>
            <a:off x="5049672" y="2101755"/>
            <a:ext cx="1184821" cy="3128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6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5E488-A8B1-0A4C-9413-C115E970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Tag</a:t>
            </a:r>
            <a:r>
              <a:rPr kumimoji="1" lang="zh-CN" altLang="en-US" dirty="0"/>
              <a:t>搜索交易的使用方法（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接口</a:t>
            </a:r>
            <a:r>
              <a:rPr kumimoji="1" lang="en-US" altLang="zh-CN" dirty="0"/>
              <a:t>/swagger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UI</a:t>
            </a:r>
            <a:r>
              <a:rPr kumimoji="1" lang="zh-CN" altLang="en-US" dirty="0"/>
              <a:t>）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5EC92-2D9D-F842-AC05-21FDB39D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333"/>
            <a:ext cx="8596668" cy="3880773"/>
          </a:xfrm>
        </p:spPr>
        <p:txBody>
          <a:bodyPr/>
          <a:lstStyle/>
          <a:p>
            <a:r>
              <a:rPr kumimoji="1" lang="zh-CN" altLang="en-US" dirty="0"/>
              <a:t>首先启动</a:t>
            </a:r>
            <a:r>
              <a:rPr kumimoji="1" lang="en-US" altLang="zh-CN" dirty="0" err="1"/>
              <a:t>irislcd</a:t>
            </a:r>
            <a:endParaRPr kumimoji="1" lang="en-US" altLang="zh-CN" dirty="0"/>
          </a:p>
          <a:p>
            <a:r>
              <a:rPr kumimoji="1" lang="zh-CN" altLang="en-US" dirty="0"/>
              <a:t>然后登入</a:t>
            </a:r>
            <a:r>
              <a:rPr kumimoji="1" lang="en-US" altLang="zh-CN" dirty="0">
                <a:hlinkClick r:id="rId2"/>
              </a:rPr>
              <a:t>http://localhost:1317/swagger-ui/</a:t>
            </a:r>
            <a:endParaRPr kumimoji="1" lang="en-US" altLang="zh-CN" dirty="0"/>
          </a:p>
          <a:p>
            <a:r>
              <a:rPr kumimoji="1" lang="zh-CN" altLang="en-US" dirty="0"/>
              <a:t>输入条件执行</a:t>
            </a:r>
            <a:endParaRPr kumimoji="1" lang="en-US" altLang="zh-CN" dirty="0"/>
          </a:p>
          <a:p>
            <a:pPr lvl="1"/>
            <a:r>
              <a:rPr kumimoji="1" lang="en" altLang="zh-CN" dirty="0"/>
              <a:t>action='submit-proposal'</a:t>
            </a:r>
          </a:p>
          <a:p>
            <a:pPr lvl="1"/>
            <a:r>
              <a:rPr kumimoji="1" lang="en" altLang="zh-CN" dirty="0"/>
              <a:t>proposal-id=1 proposal-id&gt;1</a:t>
            </a:r>
          </a:p>
          <a:p>
            <a:pPr lvl="1"/>
            <a:r>
              <a:rPr kumimoji="1" lang="en" altLang="zh-CN" dirty="0"/>
              <a:t>proposal-id&gt;1 and proposal-id&lt;3</a:t>
            </a:r>
          </a:p>
          <a:p>
            <a:r>
              <a:rPr kumimoji="1" lang="zh-CN" altLang="en" dirty="0"/>
              <a:t>直接</a:t>
            </a:r>
            <a:r>
              <a:rPr kumimoji="1" lang="zh-CN" altLang="en-US" dirty="0"/>
              <a:t>浏览器访问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接口</a:t>
            </a:r>
            <a:endParaRPr kumimoji="1" lang="en-US" altLang="zh-CN" dirty="0"/>
          </a:p>
          <a:p>
            <a:pPr lvl="1"/>
            <a:r>
              <a:rPr kumimoji="1" lang="en" altLang="zh-CN" dirty="0">
                <a:hlinkClick r:id="rId3"/>
              </a:rPr>
              <a:t>http://localhost:1317/txs?tag=action='submit-proposal’</a:t>
            </a:r>
            <a:endParaRPr kumimoji="1" lang="en" altLang="zh-CN" dirty="0"/>
          </a:p>
          <a:p>
            <a:pPr lvl="1"/>
            <a:r>
              <a:rPr kumimoji="1" lang="en" altLang="zh-CN" dirty="0">
                <a:hlinkClick r:id="rId4"/>
              </a:rPr>
              <a:t>http://localhost:1317/txs?tag=proposal-id&gt;=1 and proposal-id&lt;3</a:t>
            </a:r>
            <a:endParaRPr kumimoji="1" lang="en" altLang="zh-CN" dirty="0"/>
          </a:p>
          <a:p>
            <a:pPr lvl="1"/>
            <a:endParaRPr kumimoji="1" lang="en" altLang="zh-CN" dirty="0"/>
          </a:p>
          <a:p>
            <a:pPr lvl="1"/>
            <a:endParaRPr kumimoji="1" lang="en" altLang="zh-CN" dirty="0"/>
          </a:p>
          <a:p>
            <a:pPr lvl="1"/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22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5E488-A8B1-0A4C-9413-C115E970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" dirty="0"/>
              <a:t>当</a:t>
            </a:r>
            <a:r>
              <a:rPr kumimoji="1" lang="zh-CN" altLang="en-US" dirty="0"/>
              <a:t>前可支持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的查询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5EC92-2D9D-F842-AC05-21FDB39D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0673"/>
            <a:ext cx="9613078" cy="5221667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Base</a:t>
            </a:r>
            <a:r>
              <a:rPr kumimoji="1" lang="zh-CN" altLang="en-US" dirty="0"/>
              <a:t>基本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tx.height</a:t>
            </a:r>
            <a:r>
              <a:rPr kumimoji="1" lang="zh-Hans" altLang="en-US" dirty="0"/>
              <a:t> </a:t>
            </a:r>
            <a:r>
              <a:rPr kumimoji="1" lang="zh-CN" altLang="en-US" dirty="0"/>
              <a:t>根据交易的存在的区块高度查询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tx.hash</a:t>
            </a:r>
            <a:r>
              <a:rPr kumimoji="1" lang="en-US" altLang="zh-CN" dirty="0"/>
              <a:t>   </a:t>
            </a:r>
            <a:r>
              <a:rPr kumimoji="1" lang="zh-CN" altLang="en-US" dirty="0"/>
              <a:t>根据交易的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直接查询</a:t>
            </a:r>
            <a:endParaRPr kumimoji="1" lang="en-US" altLang="zh-CN" dirty="0"/>
          </a:p>
          <a:p>
            <a:r>
              <a:rPr kumimoji="1" lang="en-US" altLang="zh-CN" dirty="0"/>
              <a:t>Bank</a:t>
            </a:r>
          </a:p>
          <a:p>
            <a:pPr lvl="1"/>
            <a:r>
              <a:rPr lang="en" altLang="zh-CN" dirty="0"/>
              <a:t>"sender" (</a:t>
            </a:r>
            <a:r>
              <a:rPr kumimoji="1" lang="en-US" altLang="zh-CN" dirty="0" err="1"/>
              <a:t>addr</a:t>
            </a:r>
            <a:r>
              <a:rPr kumimoji="1" lang="en-US" altLang="zh-CN" dirty="0"/>
              <a:t> string) </a:t>
            </a:r>
          </a:p>
          <a:p>
            <a:pPr lvl="1"/>
            <a:r>
              <a:rPr lang="en" altLang="zh-CN" dirty="0"/>
              <a:t>"recipient" (</a:t>
            </a:r>
            <a:r>
              <a:rPr kumimoji="1" lang="en-US" altLang="zh-CN" dirty="0" err="1"/>
              <a:t>addr</a:t>
            </a:r>
            <a:r>
              <a:rPr kumimoji="1" lang="en-US" altLang="zh-CN" dirty="0"/>
              <a:t> string)</a:t>
            </a:r>
          </a:p>
          <a:p>
            <a:r>
              <a:rPr kumimoji="1" lang="en-US" altLang="zh-CN" dirty="0"/>
              <a:t>Stake</a:t>
            </a:r>
          </a:p>
          <a:p>
            <a:pPr lvl="1"/>
            <a:r>
              <a:rPr lang="en" altLang="zh-CN" dirty="0"/>
              <a:t>"action"  ("create-validator","edit-validator","delegate","begin-unbonding","complete-unbonding","begin-redelegation","complete-redelegation")</a:t>
            </a:r>
          </a:p>
          <a:p>
            <a:pPr lvl="1"/>
            <a:r>
              <a:rPr lang="en" altLang="zh-CN" dirty="0"/>
              <a:t>"source-validator"(</a:t>
            </a:r>
            <a:r>
              <a:rPr kumimoji="1" lang="en-US" altLang="zh-CN" dirty="0" err="1"/>
              <a:t>addr</a:t>
            </a:r>
            <a:r>
              <a:rPr kumimoji="1" lang="en-US" altLang="zh-CN" dirty="0"/>
              <a:t> string) </a:t>
            </a:r>
            <a:endParaRPr lang="en" altLang="zh-CN" dirty="0"/>
          </a:p>
          <a:p>
            <a:pPr lvl="1"/>
            <a:r>
              <a:rPr lang="en" altLang="zh-CN" dirty="0"/>
              <a:t>"destination-validator"(</a:t>
            </a:r>
            <a:r>
              <a:rPr kumimoji="1" lang="en-US" altLang="zh-CN" dirty="0" err="1"/>
              <a:t>addr</a:t>
            </a:r>
            <a:r>
              <a:rPr kumimoji="1" lang="en-US" altLang="zh-CN" dirty="0"/>
              <a:t> string) </a:t>
            </a:r>
            <a:endParaRPr lang="en" altLang="zh-CN" dirty="0"/>
          </a:p>
          <a:p>
            <a:pPr lvl="1"/>
            <a:r>
              <a:rPr lang="en" altLang="zh-CN" dirty="0"/>
              <a:t>"delegator"(</a:t>
            </a:r>
            <a:r>
              <a:rPr kumimoji="1" lang="en-US" altLang="zh-CN" dirty="0" err="1"/>
              <a:t>addr</a:t>
            </a:r>
            <a:r>
              <a:rPr kumimoji="1" lang="en-US" altLang="zh-CN" dirty="0"/>
              <a:t> string) </a:t>
            </a:r>
            <a:endParaRPr lang="en" altLang="zh-CN" dirty="0"/>
          </a:p>
          <a:p>
            <a:pPr lvl="1"/>
            <a:r>
              <a:rPr lang="en" altLang="zh-CN" dirty="0"/>
              <a:t>"moniker"</a:t>
            </a:r>
          </a:p>
          <a:p>
            <a:pPr lvl="1"/>
            <a:r>
              <a:rPr lang="en" altLang="zh-CN" dirty="0"/>
              <a:t>"identity"</a:t>
            </a:r>
          </a:p>
          <a:p>
            <a:pPr lvl="1"/>
            <a:r>
              <a:rPr lang="en" altLang="zh-CN" dirty="0"/>
              <a:t>"end-time"</a:t>
            </a:r>
          </a:p>
          <a:p>
            <a:pPr lvl="1"/>
            <a:endParaRPr lang="en" altLang="zh-CN" dirty="0"/>
          </a:p>
          <a:p>
            <a:pPr lvl="1"/>
            <a:endParaRPr kumimoji="1" lang="en-US" altLang="zh-CN" dirty="0"/>
          </a:p>
          <a:p>
            <a:endParaRPr kumimoji="1" lang="en" altLang="zh-CN" dirty="0"/>
          </a:p>
          <a:p>
            <a:pPr lvl="1"/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47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BCD71-D848-4D4F-9718-AA03678B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" dirty="0"/>
              <a:t>当</a:t>
            </a:r>
            <a:r>
              <a:rPr kumimoji="1" lang="zh-CN" altLang="en-US" dirty="0"/>
              <a:t>前可支持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的查询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26C93-B280-F947-808C-BF3A460A8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623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err="1"/>
              <a:t>Gov</a:t>
            </a:r>
            <a:endParaRPr kumimoji="1" lang="en-US" altLang="zh-CN" dirty="0"/>
          </a:p>
          <a:p>
            <a:pPr lvl="1"/>
            <a:r>
              <a:rPr lang="en" altLang="zh-CN" dirty="0"/>
              <a:t>"action" ("submit-proposal","deposit","vote","proposal-dropped","proposal-passed","proposal-rejected")</a:t>
            </a:r>
          </a:p>
          <a:p>
            <a:pPr lvl="1"/>
            <a:r>
              <a:rPr lang="en" altLang="zh-CN" dirty="0"/>
              <a:t>"proposer" (</a:t>
            </a:r>
            <a:r>
              <a:rPr lang="en" altLang="zh-CN" dirty="0" err="1"/>
              <a:t>addr</a:t>
            </a:r>
            <a:r>
              <a:rPr lang="en" altLang="zh-CN" dirty="0"/>
              <a:t> string)</a:t>
            </a:r>
          </a:p>
          <a:p>
            <a:pPr lvl="1"/>
            <a:r>
              <a:rPr lang="en" altLang="zh-CN" dirty="0"/>
              <a:t>"proposal-id"</a:t>
            </a:r>
          </a:p>
          <a:p>
            <a:pPr lvl="1"/>
            <a:r>
              <a:rPr lang="en" altLang="zh-CN" dirty="0"/>
              <a:t>"voting-period-start"</a:t>
            </a:r>
          </a:p>
          <a:p>
            <a:pPr lvl="1"/>
            <a:r>
              <a:rPr lang="en" altLang="zh-CN" dirty="0"/>
              <a:t>"</a:t>
            </a:r>
            <a:r>
              <a:rPr lang="en" altLang="zh-CN" dirty="0" err="1"/>
              <a:t>depositer</a:t>
            </a:r>
            <a:r>
              <a:rPr lang="en" altLang="zh-CN" dirty="0"/>
              <a:t>"(</a:t>
            </a:r>
            <a:r>
              <a:rPr lang="en" altLang="zh-CN" dirty="0" err="1"/>
              <a:t>addr</a:t>
            </a:r>
            <a:r>
              <a:rPr lang="en" altLang="zh-CN" dirty="0"/>
              <a:t> string)</a:t>
            </a:r>
          </a:p>
          <a:p>
            <a:pPr lvl="1"/>
            <a:r>
              <a:rPr lang="en" altLang="zh-CN" dirty="0"/>
              <a:t>"voter"(</a:t>
            </a:r>
            <a:r>
              <a:rPr lang="en" altLang="zh-CN" dirty="0" err="1"/>
              <a:t>addr</a:t>
            </a:r>
            <a:r>
              <a:rPr lang="en" altLang="zh-CN" dirty="0"/>
              <a:t> string)</a:t>
            </a:r>
            <a:endParaRPr kumimoji="1" lang="en-US" altLang="zh-CN" dirty="0"/>
          </a:p>
          <a:p>
            <a:r>
              <a:rPr kumimoji="1" lang="en-US" altLang="zh-CN" dirty="0"/>
              <a:t>Slash</a:t>
            </a:r>
          </a:p>
          <a:p>
            <a:pPr lvl="1"/>
            <a:r>
              <a:rPr lang="en" altLang="zh-CN" dirty="0"/>
              <a:t>"action"("</a:t>
            </a:r>
            <a:r>
              <a:rPr lang="en" altLang="zh-CN" dirty="0" err="1"/>
              <a:t>unjail</a:t>
            </a:r>
            <a:r>
              <a:rPr lang="en" altLang="zh-CN" dirty="0"/>
              <a:t>")</a:t>
            </a:r>
          </a:p>
          <a:p>
            <a:pPr marL="0" indent="0">
              <a:buNone/>
            </a:pPr>
            <a:r>
              <a:rPr kumimoji="1" lang="zh-Hans" altLang="en-US" dirty="0"/>
              <a:t> 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92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E0A94-1521-0346-BBAC-E922E790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Tag</a:t>
            </a:r>
            <a:r>
              <a:rPr kumimoji="1" lang="zh-CN" altLang="en-US" dirty="0"/>
              <a:t>相关的数据结构和方法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62133-70A6-DA4B-9518-73E86C205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62" y="3007753"/>
            <a:ext cx="7524425" cy="3617097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TxIndex</a:t>
            </a:r>
            <a:r>
              <a:rPr kumimoji="1" lang="zh-CN" altLang="en-US" dirty="0"/>
              <a:t>用来存储</a:t>
            </a:r>
            <a:r>
              <a:rPr kumimoji="1" lang="en-US" altLang="zh-CN" dirty="0"/>
              <a:t>tag</a:t>
            </a:r>
            <a:r>
              <a:rPr kumimoji="1" lang="zh-CN" altLang="en-US" dirty="0"/>
              <a:t>索引信息的数据结构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Store </a:t>
            </a:r>
            <a:r>
              <a:rPr kumimoji="1" lang="zh-CN" altLang="en-US" dirty="0"/>
              <a:t>存储索引信息的</a:t>
            </a:r>
            <a:r>
              <a:rPr kumimoji="1" lang="en-US" altLang="zh-CN" dirty="0" err="1"/>
              <a:t>LevelDB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tagsToIndex</a:t>
            </a:r>
            <a:r>
              <a:rPr kumimoji="1" lang="zh-Hans" altLang="en-US" dirty="0"/>
              <a:t> </a:t>
            </a:r>
            <a:r>
              <a:rPr kumimoji="1" lang="zh-CN" altLang="en-US" dirty="0"/>
              <a:t>允许建立索引的</a:t>
            </a:r>
            <a:r>
              <a:rPr kumimoji="1" lang="en-US" altLang="zh-CN" dirty="0"/>
              <a:t>tags</a:t>
            </a:r>
            <a:r>
              <a:rPr kumimoji="1" lang="zh-Hans" altLang="en-US" dirty="0"/>
              <a:t>（</a:t>
            </a:r>
            <a:r>
              <a:rPr kumimoji="1" lang="zh-CN" altLang="en-US" dirty="0"/>
              <a:t>当</a:t>
            </a:r>
            <a:r>
              <a:rPr kumimoji="1" lang="en-US" altLang="zh-CN" dirty="0" err="1"/>
              <a:t>indexAllTags</a:t>
            </a:r>
            <a:r>
              <a:rPr kumimoji="1" lang="en-US" altLang="zh-Hans" dirty="0"/>
              <a:t>==false</a:t>
            </a:r>
            <a:r>
              <a:rPr kumimoji="1" lang="zh-Hans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indexAllTags</a:t>
            </a:r>
            <a:r>
              <a:rPr kumimoji="1" lang="zh-Hans" altLang="en-US" dirty="0"/>
              <a:t> </a:t>
            </a:r>
            <a:r>
              <a:rPr kumimoji="1" lang="zh-CN" altLang="en-US" dirty="0"/>
              <a:t>开启是否对所有</a:t>
            </a:r>
            <a:r>
              <a:rPr kumimoji="1" lang="en-US" altLang="zh-CN" dirty="0"/>
              <a:t>tag</a:t>
            </a:r>
            <a:r>
              <a:rPr kumimoji="1" lang="zh-CN" altLang="en-US" dirty="0"/>
              <a:t>建立索引</a:t>
            </a:r>
            <a:endParaRPr kumimoji="1" lang="en-US" altLang="zh-CN" dirty="0"/>
          </a:p>
          <a:p>
            <a:r>
              <a:rPr lang="en-US" altLang="zh-CN" dirty="0" err="1"/>
              <a:t>IndexerService</a:t>
            </a:r>
            <a:r>
              <a:rPr lang="zh-CN" altLang="en-US" dirty="0"/>
              <a:t>是建立索引</a:t>
            </a:r>
            <a:r>
              <a:rPr lang="en-US" altLang="zh-CN" dirty="0"/>
              <a:t>DB</a:t>
            </a:r>
            <a:r>
              <a:rPr lang="zh-CN" altLang="en-US" dirty="0"/>
              <a:t>的核心服务。</a:t>
            </a:r>
            <a:endParaRPr lang="en-US" altLang="zh-CN" dirty="0"/>
          </a:p>
          <a:p>
            <a:pPr lvl="1"/>
            <a:r>
              <a:rPr lang="en-US" altLang="zh-CN" dirty="0" err="1"/>
              <a:t>idr</a:t>
            </a:r>
            <a:r>
              <a:rPr lang="zh-Hans" altLang="en-US" dirty="0"/>
              <a:t> </a:t>
            </a:r>
            <a:r>
              <a:rPr lang="zh-CN" altLang="en-US" dirty="0"/>
              <a:t>就是上面讲到的</a:t>
            </a:r>
            <a:r>
              <a:rPr lang="en-US" altLang="zh-CN" dirty="0" err="1"/>
              <a:t>txIndex</a:t>
            </a:r>
            <a:endParaRPr lang="en-US" altLang="zh-CN" dirty="0"/>
          </a:p>
          <a:p>
            <a:pPr lvl="1"/>
            <a:r>
              <a:rPr lang="en-US" altLang="zh-Hans" dirty="0" err="1"/>
              <a:t>eventBus</a:t>
            </a:r>
            <a:r>
              <a:rPr lang="zh-Hans" altLang="en-US" dirty="0"/>
              <a:t> </a:t>
            </a:r>
            <a:r>
              <a:rPr lang="zh-CN" altLang="en-US" dirty="0"/>
              <a:t>是事件总线</a:t>
            </a:r>
            <a:endParaRPr lang="en-US" altLang="zh-CN" dirty="0"/>
          </a:p>
          <a:p>
            <a:pPr lvl="1"/>
            <a:r>
              <a:rPr lang="en-US" altLang="zh-CN" dirty="0" err="1"/>
              <a:t>OnStart</a:t>
            </a:r>
            <a:r>
              <a:rPr lang="en-US" altLang="zh-CN" dirty="0"/>
              <a:t>()</a:t>
            </a:r>
            <a:r>
              <a:rPr lang="zh-CN" altLang="en-US" dirty="0"/>
              <a:t>成员函数通过</a:t>
            </a:r>
            <a:r>
              <a:rPr lang="en-US" altLang="zh-CN" dirty="0" err="1"/>
              <a:t>eventbus</a:t>
            </a:r>
            <a:r>
              <a:rPr lang="zh-CN" altLang="en-US" dirty="0"/>
              <a:t>订阅事件，开启</a:t>
            </a:r>
            <a:r>
              <a:rPr lang="en-US" altLang="zh-CN" dirty="0"/>
              <a:t>go</a:t>
            </a:r>
            <a:r>
              <a:rPr lang="zh-Hans" altLang="en-US" dirty="0"/>
              <a:t> </a:t>
            </a:r>
            <a:r>
              <a:rPr lang="en-US" altLang="zh-CN" dirty="0"/>
              <a:t>routine</a:t>
            </a:r>
            <a:r>
              <a:rPr lang="zh-CN" altLang="en-US" dirty="0"/>
              <a:t>来监听新块，然后通过</a:t>
            </a:r>
            <a:r>
              <a:rPr lang="en-US" altLang="zh-CN" dirty="0" err="1"/>
              <a:t>idr</a:t>
            </a:r>
            <a:r>
              <a:rPr lang="zh-CN" altLang="en-US" dirty="0"/>
              <a:t>构建索引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3AAE53-AF46-1A46-B8CB-44E90DE68788}"/>
              </a:ext>
            </a:extLst>
          </p:cNvPr>
          <p:cNvSpPr/>
          <p:nvPr/>
        </p:nvSpPr>
        <p:spPr>
          <a:xfrm>
            <a:off x="787062" y="1428496"/>
            <a:ext cx="256573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F92672"/>
                </a:solidFill>
              </a:rPr>
              <a:t>type </a:t>
            </a:r>
            <a:r>
              <a:rPr lang="en" altLang="zh-CN" dirty="0" err="1">
                <a:solidFill>
                  <a:srgbClr val="A6E22E"/>
                </a:solidFill>
              </a:rPr>
              <a:t>TxIndex</a:t>
            </a:r>
            <a:r>
              <a:rPr lang="en" altLang="zh-CN" dirty="0">
                <a:solidFill>
                  <a:srgbClr val="A6E22E"/>
                </a:solidFill>
              </a:rPr>
              <a:t> </a:t>
            </a:r>
            <a:r>
              <a:rPr lang="en" altLang="zh-CN" dirty="0">
                <a:solidFill>
                  <a:srgbClr val="F92672"/>
                </a:solidFill>
              </a:rPr>
              <a:t>struct </a:t>
            </a:r>
            <a:r>
              <a:rPr lang="en" altLang="zh-CN" dirty="0">
                <a:solidFill>
                  <a:schemeClr val="bg1"/>
                </a:solidFill>
              </a:rPr>
              <a:t>{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i="1" dirty="0">
                <a:solidFill>
                  <a:srgbClr val="FD971F"/>
                </a:solidFill>
              </a:rPr>
              <a:t>store        </a:t>
            </a:r>
            <a:r>
              <a:rPr lang="en" altLang="zh-CN" dirty="0" err="1">
                <a:solidFill>
                  <a:schemeClr val="bg1"/>
                </a:solidFill>
              </a:rPr>
              <a:t>dbm.</a:t>
            </a:r>
            <a:r>
              <a:rPr lang="en" altLang="zh-CN" dirty="0" err="1">
                <a:solidFill>
                  <a:srgbClr val="769AA5"/>
                </a:solidFill>
              </a:rPr>
              <a:t>DB</a:t>
            </a:r>
            <a:br>
              <a:rPr lang="en" altLang="zh-CN" dirty="0">
                <a:solidFill>
                  <a:srgbClr val="769AA5"/>
                </a:solidFill>
              </a:rPr>
            </a:br>
            <a:r>
              <a:rPr lang="en" altLang="zh-CN" dirty="0">
                <a:solidFill>
                  <a:srgbClr val="769AA5"/>
                </a:solidFill>
              </a:rPr>
              <a:t>   </a:t>
            </a:r>
            <a:r>
              <a:rPr lang="en" altLang="zh-CN" i="1" dirty="0" err="1">
                <a:solidFill>
                  <a:srgbClr val="FD971F"/>
                </a:solidFill>
              </a:rPr>
              <a:t>tagsToIndex</a:t>
            </a:r>
            <a:r>
              <a:rPr lang="en" altLang="zh-CN" i="1" dirty="0">
                <a:solidFill>
                  <a:srgbClr val="FD971F"/>
                </a:solidFill>
              </a:rPr>
              <a:t>  </a:t>
            </a:r>
            <a:r>
              <a:rPr lang="en" altLang="zh-CN" dirty="0">
                <a:solidFill>
                  <a:schemeClr val="bg1"/>
                </a:solidFill>
              </a:rPr>
              <a:t>[]</a:t>
            </a:r>
            <a:r>
              <a:rPr lang="en" altLang="zh-CN" dirty="0">
                <a:solidFill>
                  <a:srgbClr val="769AA5"/>
                </a:solidFill>
              </a:rPr>
              <a:t>string</a:t>
            </a:r>
            <a:br>
              <a:rPr lang="en" altLang="zh-CN" dirty="0">
                <a:solidFill>
                  <a:srgbClr val="769AA5"/>
                </a:solidFill>
              </a:rPr>
            </a:br>
            <a:r>
              <a:rPr lang="en" altLang="zh-CN" dirty="0">
                <a:solidFill>
                  <a:srgbClr val="769AA5"/>
                </a:solidFill>
              </a:rPr>
              <a:t>   </a:t>
            </a:r>
            <a:r>
              <a:rPr lang="en" altLang="zh-CN" i="1" dirty="0" err="1">
                <a:solidFill>
                  <a:srgbClr val="FD971F"/>
                </a:solidFill>
              </a:rPr>
              <a:t>indexAllTags</a:t>
            </a:r>
            <a:r>
              <a:rPr lang="en" altLang="zh-CN" i="1" dirty="0">
                <a:solidFill>
                  <a:srgbClr val="FD971F"/>
                </a:solidFill>
              </a:rPr>
              <a:t> </a:t>
            </a:r>
            <a:r>
              <a:rPr lang="en" altLang="zh-CN" dirty="0">
                <a:solidFill>
                  <a:srgbClr val="769AA5"/>
                </a:solidFill>
              </a:rPr>
              <a:t>bool</a:t>
            </a:r>
            <a:br>
              <a:rPr lang="en" altLang="zh-CN" dirty="0">
                <a:solidFill>
                  <a:srgbClr val="769AA5"/>
                </a:solidFill>
              </a:rPr>
            </a:br>
            <a:r>
              <a:rPr lang="en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59CF03-610D-9A45-AB40-CE0A04B90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99" y="1428496"/>
            <a:ext cx="3070525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1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7E60F-A4DB-284B-98FB-07B9DD2F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TxIndex</a:t>
            </a:r>
            <a:r>
              <a:rPr kumimoji="1" lang="zh-CN" altLang="en-US" dirty="0"/>
              <a:t>中</a:t>
            </a:r>
            <a:r>
              <a:rPr kumimoji="1" lang="en-US" altLang="zh-CN" dirty="0"/>
              <a:t>DB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记作</a:t>
            </a:r>
            <a:r>
              <a:rPr kumimoji="1" lang="en-US" altLang="zh-CN" dirty="0" err="1"/>
              <a:t>txIndexDB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CDE20F-DDC0-714D-B91D-B39DEF5316AF}"/>
              </a:ext>
            </a:extLst>
          </p:cNvPr>
          <p:cNvSpPr/>
          <p:nvPr/>
        </p:nvSpPr>
        <p:spPr>
          <a:xfrm>
            <a:off x="766234" y="1538289"/>
            <a:ext cx="3996266" cy="200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dirty="0" err="1"/>
              <a:t>TxIndexDB</a:t>
            </a:r>
            <a:r>
              <a:rPr kumimoji="1" lang="zh-CN" altLang="en-US" dirty="0"/>
              <a:t>的两种键值对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E1A245-372D-2F40-8F26-281FD4E5E3E3}"/>
              </a:ext>
            </a:extLst>
          </p:cNvPr>
          <p:cNvSpPr/>
          <p:nvPr/>
        </p:nvSpPr>
        <p:spPr>
          <a:xfrm>
            <a:off x="1257300" y="2402683"/>
            <a:ext cx="685800" cy="4564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Key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CB5473B-B4DB-B847-8C5A-0D4E4CE5D2F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600200" y="2859089"/>
            <a:ext cx="1104900" cy="504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81A8E66-3A2A-A347-96F5-6C62941A0A77}"/>
              </a:ext>
            </a:extLst>
          </p:cNvPr>
          <p:cNvSpPr/>
          <p:nvPr/>
        </p:nvSpPr>
        <p:spPr>
          <a:xfrm>
            <a:off x="1943100" y="2402683"/>
            <a:ext cx="850900" cy="4564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value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5E3EBC-3B07-3242-87D9-644121F2983C}"/>
              </a:ext>
            </a:extLst>
          </p:cNvPr>
          <p:cNvSpPr/>
          <p:nvPr/>
        </p:nvSpPr>
        <p:spPr>
          <a:xfrm>
            <a:off x="3003550" y="2402683"/>
            <a:ext cx="685800" cy="4564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Key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B78C26D-ADBE-0C4A-9CD1-ACD0E01337CD}"/>
              </a:ext>
            </a:extLst>
          </p:cNvPr>
          <p:cNvSpPr/>
          <p:nvPr/>
        </p:nvSpPr>
        <p:spPr>
          <a:xfrm>
            <a:off x="3736975" y="2402683"/>
            <a:ext cx="850900" cy="4564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value</a:t>
            </a:r>
            <a:endParaRPr kumimoji="1"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0861FD9-A9E8-DD47-A1AD-79701CDF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5" y="5402460"/>
            <a:ext cx="9995505" cy="836331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69815A9-BD6B-A046-A9DC-A19D6CC4A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1235035"/>
            <a:ext cx="4872732" cy="172328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60940B0-C00A-F343-856D-3A7F1024E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929" y="3164442"/>
            <a:ext cx="3032934" cy="2001324"/>
          </a:xfrm>
          <a:prstGeom prst="rect">
            <a:avLst/>
          </a:prstGeom>
        </p:spPr>
      </p:pic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BC7F700-A265-E248-AB5F-A46BBFD67D2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052901" y="2859089"/>
            <a:ext cx="1993028" cy="13060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119679F-5919-194B-AA04-B43A077AA1D6}"/>
              </a:ext>
            </a:extLst>
          </p:cNvPr>
          <p:cNvCxnSpPr>
            <a:cxnSpLocks/>
          </p:cNvCxnSpPr>
          <p:nvPr/>
        </p:nvCxnSpPr>
        <p:spPr>
          <a:xfrm>
            <a:off x="1600200" y="2889316"/>
            <a:ext cx="0" cy="25131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0818C3D7-F2A8-0741-B3ED-D78AB64B52A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625975" y="2096677"/>
            <a:ext cx="822325" cy="5342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67479B1F-4DCE-ED48-A66A-A37934A7A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100" y="3757772"/>
            <a:ext cx="2349500" cy="266700"/>
          </a:xfrm>
          <a:prstGeom prst="rect">
            <a:avLst/>
          </a:prstGeom>
        </p:spPr>
      </p:pic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25094D6B-D524-044B-9D4D-7DCE56685AC9}"/>
              </a:ext>
            </a:extLst>
          </p:cNvPr>
          <p:cNvCxnSpPr>
            <a:cxnSpLocks/>
          </p:cNvCxnSpPr>
          <p:nvPr/>
        </p:nvCxnSpPr>
        <p:spPr>
          <a:xfrm>
            <a:off x="2353204" y="2870532"/>
            <a:ext cx="1007895" cy="9172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51A1AC5E-BADA-D84F-A5BC-E6972DD1C9E8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3350348" y="2898206"/>
            <a:ext cx="529502" cy="8595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97A29FC-3E96-1743-8AF2-CF696C607DE2}"/>
              </a:ext>
            </a:extLst>
          </p:cNvPr>
          <p:cNvSpPr/>
          <p:nvPr/>
        </p:nvSpPr>
        <p:spPr>
          <a:xfrm>
            <a:off x="4975668" y="30193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kumimoji="1" lang="en-US" altLang="zh-CN" dirty="0"/>
              <a:t>Height</a:t>
            </a:r>
            <a:r>
              <a:rPr kumimoji="1" lang="zh-Hans" altLang="en-US" dirty="0"/>
              <a:t> </a:t>
            </a:r>
            <a:r>
              <a:rPr kumimoji="1" lang="zh-CN" altLang="en-US" dirty="0"/>
              <a:t>交易所在区块的高度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Index</a:t>
            </a:r>
            <a:r>
              <a:rPr kumimoji="1" lang="zh-Hans" altLang="en-US" dirty="0"/>
              <a:t> </a:t>
            </a:r>
            <a:r>
              <a:rPr kumimoji="1" lang="zh-CN" altLang="en-US" dirty="0"/>
              <a:t>交易在区块中的位置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Tx</a:t>
            </a:r>
            <a:r>
              <a:rPr kumimoji="1" lang="zh-Hans" altLang="en-US" dirty="0"/>
              <a:t> </a:t>
            </a:r>
            <a:r>
              <a:rPr kumimoji="1" lang="zh-CN" altLang="en-US" dirty="0"/>
              <a:t>交易的</a:t>
            </a:r>
            <a:r>
              <a:rPr kumimoji="1" lang="en-US" altLang="zh-CN" dirty="0"/>
              <a:t>byte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array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Result</a:t>
            </a:r>
            <a:r>
              <a:rPr kumimoji="1" lang="zh-Hans" altLang="en-US" dirty="0"/>
              <a:t> </a:t>
            </a:r>
            <a:r>
              <a:rPr kumimoji="1" lang="zh-CN" altLang="en-US" dirty="0"/>
              <a:t>交易执行之后的结果（</a:t>
            </a:r>
            <a:r>
              <a:rPr kumimoji="1" lang="en-US" altLang="zh-CN" dirty="0"/>
              <a:t>Tags</a:t>
            </a:r>
            <a:r>
              <a:rPr kumimoji="1" lang="zh-CN" altLang="en-US" dirty="0"/>
              <a:t>就在其中）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962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A143B-8962-5C40-966C-454368A7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Tag</a:t>
            </a:r>
            <a:r>
              <a:rPr kumimoji="1" lang="zh-CN" altLang="en-US" dirty="0"/>
              <a:t>索引的详细构建流程</a:t>
            </a:r>
            <a:br>
              <a:rPr kumimoji="1" lang="en-US" altLang="zh-CN" dirty="0"/>
            </a:br>
            <a:r>
              <a:rPr kumimoji="1" lang="zh-Hans" altLang="en-US" sz="1800" dirty="0"/>
              <a:t>                                                              </a:t>
            </a:r>
            <a:r>
              <a:rPr kumimoji="1" lang="zh-CN" altLang="en-US" sz="1800" dirty="0"/>
              <a:t>以</a:t>
            </a:r>
            <a:r>
              <a:rPr kumimoji="1" lang="en-US" altLang="zh-CN" sz="1800" dirty="0"/>
              <a:t>submit</a:t>
            </a:r>
            <a:r>
              <a:rPr kumimoji="1" lang="en-US" altLang="zh-Hans" sz="1800" dirty="0"/>
              <a:t>-proposal</a:t>
            </a:r>
            <a:r>
              <a:rPr kumimoji="1" lang="zh-CN" altLang="en-US" sz="1800" dirty="0"/>
              <a:t>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376D3-526B-6348-9915-8CDF51ED7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51" y="1441979"/>
            <a:ext cx="8596668" cy="3880773"/>
          </a:xfrm>
        </p:spPr>
        <p:txBody>
          <a:bodyPr/>
          <a:lstStyle/>
          <a:p>
            <a:r>
              <a:rPr kumimoji="1" lang="zh-CN" altLang="en-US" dirty="0"/>
              <a:t>用户用</a:t>
            </a:r>
            <a:r>
              <a:rPr kumimoji="1" lang="en-US" altLang="zh-CN" dirty="0"/>
              <a:t>cli</a:t>
            </a:r>
            <a:r>
              <a:rPr kumimoji="1" lang="zh-CN" altLang="en-US" dirty="0"/>
              <a:t>发送</a:t>
            </a:r>
            <a:r>
              <a:rPr kumimoji="1" lang="en-US" altLang="zh-CN" dirty="0"/>
              <a:t>submit</a:t>
            </a:r>
            <a:r>
              <a:rPr kumimoji="1" lang="en-US" altLang="zh-Hans" dirty="0"/>
              <a:t>-proposal</a:t>
            </a:r>
            <a:r>
              <a:rPr kumimoji="1" lang="zh-CN" altLang="en-US" dirty="0"/>
              <a:t>交易，记作交易</a:t>
            </a:r>
            <a:r>
              <a:rPr kumimoji="1" lang="en-US" altLang="zh-CN" dirty="0"/>
              <a:t>A</a:t>
            </a:r>
            <a:r>
              <a:rPr kumimoji="1" lang="zh-Hans" altLang="en-US" dirty="0"/>
              <a:t>。</a:t>
            </a:r>
            <a:endParaRPr kumimoji="1" lang="en-US" altLang="zh-Hans" dirty="0"/>
          </a:p>
          <a:p>
            <a:r>
              <a:rPr kumimoji="1" lang="zh-CN" altLang="en-US" dirty="0"/>
              <a:t>节点执行包含了交易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的区块（</a:t>
            </a:r>
            <a:r>
              <a:rPr kumimoji="1" lang="en-US" altLang="zh-CN" dirty="0">
                <a:solidFill>
                  <a:srgbClr val="FF0000"/>
                </a:solidFill>
              </a:rPr>
              <a:t>in </a:t>
            </a:r>
            <a:r>
              <a:rPr kumimoji="1" lang="en-US" altLang="zh-CN" dirty="0" err="1">
                <a:solidFill>
                  <a:srgbClr val="FF0000"/>
                </a:solidFill>
              </a:rPr>
              <a:t>execBlockOnProxyApp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具体执行交易</a:t>
            </a:r>
            <a:r>
              <a:rPr kumimoji="1" lang="en-US" altLang="zh-CN" dirty="0"/>
              <a:t>A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生成</a:t>
            </a:r>
            <a:r>
              <a:rPr kumimoji="1" lang="en-US" altLang="zh-CN" dirty="0" err="1"/>
              <a:t>resTags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然后包含在</a:t>
            </a:r>
            <a:r>
              <a:rPr kumimoji="1" lang="en-US" altLang="zh-CN" dirty="0" err="1"/>
              <a:t>sdk.Result</a:t>
            </a:r>
            <a:r>
              <a:rPr kumimoji="1" lang="zh-CN" altLang="en-US" dirty="0"/>
              <a:t>返回。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B1FD31-7941-204B-AD88-67D12510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51" y="3787504"/>
            <a:ext cx="7196474" cy="30704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12445A-CDED-544E-A81A-E749A96C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52" y="2321715"/>
            <a:ext cx="9227952" cy="9424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E09C39-9BC3-CA46-80CC-D08DF465A82B}"/>
              </a:ext>
            </a:extLst>
          </p:cNvPr>
          <p:cNvSpPr txBox="1"/>
          <p:nvPr/>
        </p:nvSpPr>
        <p:spPr>
          <a:xfrm>
            <a:off x="5376529" y="4842266"/>
            <a:ext cx="25179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构建</a:t>
            </a:r>
            <a:r>
              <a:rPr kumimoji="1" lang="en-US" altLang="zh-CN" dirty="0">
                <a:solidFill>
                  <a:schemeClr val="bg1"/>
                </a:solidFill>
              </a:rPr>
              <a:t>tag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C2FDC3-F2FD-384B-A276-878780F405FB}"/>
              </a:ext>
            </a:extLst>
          </p:cNvPr>
          <p:cNvSpPr txBox="1"/>
          <p:nvPr/>
        </p:nvSpPr>
        <p:spPr>
          <a:xfrm>
            <a:off x="5121965" y="6140150"/>
            <a:ext cx="25179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使用</a:t>
            </a:r>
            <a:r>
              <a:rPr kumimoji="1" lang="en-US" altLang="zh-CN" dirty="0">
                <a:solidFill>
                  <a:schemeClr val="bg1"/>
                </a:solidFill>
              </a:rPr>
              <a:t>tag</a:t>
            </a:r>
            <a:r>
              <a:rPr kumimoji="1" lang="zh-CN" altLang="en-US" dirty="0">
                <a:solidFill>
                  <a:schemeClr val="bg1"/>
                </a:solidFill>
              </a:rPr>
              <a:t>构建</a:t>
            </a:r>
            <a:r>
              <a:rPr kumimoji="1" lang="en-US" altLang="zh-CN" dirty="0">
                <a:solidFill>
                  <a:schemeClr val="bg1"/>
                </a:solidFill>
              </a:rPr>
              <a:t>result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CD5DCB8-8396-A640-A835-1F693DDF98DC}"/>
              </a:ext>
            </a:extLst>
          </p:cNvPr>
          <p:cNvCxnSpPr/>
          <p:nvPr/>
        </p:nvCxnSpPr>
        <p:spPr>
          <a:xfrm flipV="1">
            <a:off x="4041913" y="5026932"/>
            <a:ext cx="1232452" cy="29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8483079-3343-1E44-B736-AEA4D591E168}"/>
              </a:ext>
            </a:extLst>
          </p:cNvPr>
          <p:cNvCxnSpPr>
            <a:cxnSpLocks/>
          </p:cNvCxnSpPr>
          <p:nvPr/>
        </p:nvCxnSpPr>
        <p:spPr>
          <a:xfrm flipV="1">
            <a:off x="2809461" y="6324816"/>
            <a:ext cx="2302187" cy="13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4451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3613</TotalTime>
  <Words>741</Words>
  <Application>Microsoft Macintosh PowerPoint</Application>
  <PresentationFormat>宽屏</PresentationFormat>
  <Paragraphs>116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方正姚体</vt:lpstr>
      <vt:lpstr>华文新魏</vt:lpstr>
      <vt:lpstr>Arial</vt:lpstr>
      <vt:lpstr>Times New Roman</vt:lpstr>
      <vt:lpstr>Trebuchet MS</vt:lpstr>
      <vt:lpstr>Wingdings 3</vt:lpstr>
      <vt:lpstr>平面</vt:lpstr>
      <vt:lpstr>Cosmos/Tendermint 之Tag 设计和使用场景分享</vt:lpstr>
      <vt:lpstr>大纲</vt:lpstr>
      <vt:lpstr>Tag的定义</vt:lpstr>
      <vt:lpstr>Tag搜索交易的使用方法（rest接口/swagger UI） </vt:lpstr>
      <vt:lpstr>当前可支持Tag的查询 </vt:lpstr>
      <vt:lpstr>当前可支持Tag的查询</vt:lpstr>
      <vt:lpstr>Tag相关的数据结构和方法</vt:lpstr>
      <vt:lpstr>TxIndex中DB，记作txIndexDB</vt:lpstr>
      <vt:lpstr>Tag索引的详细构建流程                                                               以submit-proposal为例</vt:lpstr>
      <vt:lpstr>Tag索引的详细构建流程                                                               以submit-proposal为例</vt:lpstr>
      <vt:lpstr>Tag索引的详细构建流程                                                               以submit-proposal为例</vt:lpstr>
      <vt:lpstr>Tag search</vt:lpstr>
      <vt:lpstr>Tag目前的限制 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Cosmos/Tendermint Tag 设计和使用场景分享</dc:title>
  <dc:creator>Microsoft Office 用户</dc:creator>
  <cp:lastModifiedBy>Microsoft Office 用户</cp:lastModifiedBy>
  <cp:revision>41</cp:revision>
  <dcterms:created xsi:type="dcterms:W3CDTF">2018-10-11T02:14:35Z</dcterms:created>
  <dcterms:modified xsi:type="dcterms:W3CDTF">2018-10-17T07:41:07Z</dcterms:modified>
</cp:coreProperties>
</file>