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524" r:id="rId3"/>
    <p:sldId id="557" r:id="rId5"/>
    <p:sldId id="572" r:id="rId6"/>
    <p:sldId id="559" r:id="rId7"/>
    <p:sldId id="558" r:id="rId8"/>
    <p:sldId id="560" r:id="rId9"/>
    <p:sldId id="561" r:id="rId10"/>
    <p:sldId id="562" r:id="rId11"/>
    <p:sldId id="563" r:id="rId12"/>
    <p:sldId id="570" r:id="rId13"/>
    <p:sldId id="586" r:id="rId14"/>
    <p:sldId id="589" r:id="rId15"/>
    <p:sldId id="583" r:id="rId16"/>
    <p:sldId id="584" r:id="rId17"/>
    <p:sldId id="569" r:id="rId18"/>
    <p:sldId id="53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6D831F-832C-449D-B785-25EAC68C8FD3}">
          <p14:sldIdLst>
            <p14:sldId id="524"/>
            <p14:sldId id="557"/>
            <p14:sldId id="572"/>
            <p14:sldId id="559"/>
            <p14:sldId id="558"/>
            <p14:sldId id="560"/>
            <p14:sldId id="561"/>
            <p14:sldId id="562"/>
            <p14:sldId id="563"/>
            <p14:sldId id="570"/>
            <p14:sldId id="586"/>
            <p14:sldId id="589"/>
            <p14:sldId id="583"/>
            <p14:sldId id="584"/>
            <p14:sldId id="569"/>
            <p14:sldId id="533"/>
          </p14:sldIdLst>
        </p14:section>
        <p14:section name="backup" id="{EC4E2383-1F2D-4085-8AB7-C1F2333E1D9E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kplus" initials="l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46D"/>
    <a:srgbClr val="326A82"/>
    <a:srgbClr val="01173D"/>
    <a:srgbClr val="A174BA"/>
    <a:srgbClr val="7983BD"/>
    <a:srgbClr val="6F4388"/>
    <a:srgbClr val="4A5595"/>
    <a:srgbClr val="06C3F0"/>
    <a:srgbClr val="178BD1"/>
    <a:srgbClr val="059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7" autoAdjust="0"/>
    <p:restoredTop sz="50000" autoAdjust="0"/>
  </p:normalViewPr>
  <p:slideViewPr>
    <p:cSldViewPr snapToGrid="0" showGuides="1">
      <p:cViewPr>
        <p:scale>
          <a:sx n="121" d="100"/>
          <a:sy n="121" d="100"/>
        </p:scale>
        <p:origin x="64" y="0"/>
      </p:cViewPr>
      <p:guideLst>
        <p:guide orient="horz" pos="2172"/>
        <p:guide pos="7106"/>
        <p:guide pos="760"/>
        <p:guide pos="6495"/>
        <p:guide pos="4893"/>
      </p:guideLst>
    </p:cSldViewPr>
  </p:slideViewPr>
  <p:outlineViewPr>
    <p:cViewPr>
      <p:scale>
        <a:sx n="33" d="100"/>
        <a:sy n="33" d="100"/>
      </p:scale>
      <p:origin x="0" y="-49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0ECD-74F5-4C6A-955F-E902F058A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lum bright="-10000" contrast="8000"/>
          </a:blip>
          <a:stretch>
            <a:fillRect/>
          </a:stretch>
        </p:blipFill>
        <p:spPr>
          <a:xfrm>
            <a:off x="0" y="0"/>
            <a:ext cx="12193057" cy="6864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42"/>
          <p:cNvSpPr/>
          <p:nvPr/>
        </p:nvSpPr>
        <p:spPr>
          <a:xfrm>
            <a:off x="3164127" y="2328023"/>
            <a:ext cx="6233874" cy="1260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i="1" dirty="0" smtClean="0"/>
              <a:t>Reward distribution</a:t>
            </a:r>
            <a:r>
              <a:rPr lang="zh-CN" altLang="en-US" sz="3600" i="1" dirty="0" smtClean="0"/>
              <a:t> </a:t>
            </a:r>
            <a:endParaRPr lang="en-US" altLang="zh-CN" sz="3600" i="1" dirty="0" smtClean="0"/>
          </a:p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000" i="1" dirty="0" smtClean="0"/>
              <a:t>Cosmos-sdk</a:t>
            </a:r>
            <a:r>
              <a:rPr lang="zh-CN" sz="2000" i="1" dirty="0" smtClean="0"/>
              <a:t> </a:t>
            </a:r>
            <a:r>
              <a:rPr lang="en-US" altLang="zh-CN" sz="2000" i="1" dirty="0" smtClean="0"/>
              <a:t>transaction fee and inflation privisons </a:t>
            </a:r>
            <a:r>
              <a:rPr lang="en-US" altLang="zh-CN" sz="2000" i="1" dirty="0" smtClean="0">
                <a:sym typeface="+mn-ea"/>
              </a:rPr>
              <a:t>distribution</a:t>
            </a:r>
            <a:r>
              <a:rPr lang="zh-CN" altLang="en-US" sz="2000" i="1" dirty="0" smtClean="0">
                <a:sym typeface="+mn-ea"/>
              </a:rPr>
              <a:t> </a:t>
            </a:r>
            <a:r>
              <a:rPr lang="en-US" altLang="zh-CN" sz="2000" i="1" dirty="0" smtClean="0">
                <a:sym typeface="+mn-ea"/>
              </a:rPr>
              <a:t>strategy</a:t>
            </a:r>
            <a:endParaRPr lang="en-US" altLang="zh-CN" sz="2000" i="1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Withdraw from validator pool to operator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48080" y="2118995"/>
            <a:ext cx="195262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Validator Pool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66050" y="2118995"/>
            <a:ext cx="136588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Validator</a:t>
            </a:r>
            <a:endParaRPr lang="en-US"/>
          </a:p>
          <a:p>
            <a:pPr algn="ctr"/>
            <a:r>
              <a:rPr lang="en-US"/>
              <a:t>Operator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2025" y="3776345"/>
            <a:ext cx="3674110" cy="172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/>
              <a:t>// distribution info for a particular validator</a:t>
            </a:r>
            <a:endParaRPr lang="en-US" sz="1400"/>
          </a:p>
          <a:p>
            <a:pPr algn="l"/>
            <a:r>
              <a:rPr lang="en-US" sz="1400"/>
              <a:t>type ValidatorDistInfo struct {</a:t>
            </a:r>
            <a:endParaRPr lang="en-US" sz="1400"/>
          </a:p>
          <a:p>
            <a:pPr algn="l"/>
            <a:r>
              <a:rPr lang="en-US" sz="1400"/>
              <a:t>  OperatorAddr 	sdk.ValAddress</a:t>
            </a:r>
            <a:endParaRPr lang="en-US" sz="1400"/>
          </a:p>
          <a:p>
            <a:pPr algn="l"/>
            <a:r>
              <a:rPr lang="en-US" sz="1400"/>
              <a:t>  FeePoolWithdrawalHeight	int64</a:t>
            </a:r>
            <a:endParaRPr lang="en-US" sz="1400"/>
          </a:p>
          <a:p>
            <a:pPr algn="l"/>
            <a:r>
              <a:rPr lang="en-US" sz="1400"/>
              <a:t> 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</a:rPr>
              <a:t>Pool		DecCoins</a:t>
            </a:r>
            <a:endParaRPr lang="en-US" sz="1400">
              <a:solidFill>
                <a:srgbClr val="FF0000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</a:rPr>
              <a:t> PoolCommission       	DecCoins</a:t>
            </a:r>
            <a:endParaRPr lang="en-US" sz="1400"/>
          </a:p>
          <a:p>
            <a:pPr algn="l"/>
            <a:r>
              <a:rPr lang="en-US" sz="1400"/>
              <a:t>  DelAccum		TotalAccum </a:t>
            </a:r>
            <a:endParaRPr lang="en-US" sz="1400"/>
          </a:p>
          <a:p>
            <a:pPr algn="l"/>
            <a:r>
              <a:rPr lang="en-US" sz="1400"/>
              <a:t>}</a:t>
            </a:r>
            <a:endParaRPr lang="en-US" sz="1400"/>
          </a:p>
        </p:txBody>
      </p:sp>
      <p:sp>
        <p:nvSpPr>
          <p:cNvPr id="21" name="Rounded Rectangle 20"/>
          <p:cNvSpPr/>
          <p:nvPr/>
        </p:nvSpPr>
        <p:spPr>
          <a:xfrm>
            <a:off x="7532370" y="3631565"/>
            <a:ext cx="1832610" cy="2398395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766685" y="3966210"/>
            <a:ext cx="1365885" cy="610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delegation</a:t>
            </a:r>
            <a:endParaRPr lang="en-US"/>
          </a:p>
          <a:p>
            <a:pPr algn="ctr"/>
            <a:r>
              <a:rPr lang="en-US"/>
              <a:t>benefit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67320" y="4991100"/>
            <a:ext cx="1365885" cy="610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1"/>
                </a:solidFill>
                <a:sym typeface="+mn-ea"/>
              </a:rPr>
              <a:t>Commission</a:t>
            </a:r>
            <a:endParaRPr lang="en-US" sz="160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3" name="Straight Arrow Connector 12"/>
          <p:cNvCxnSpPr>
            <a:endCxn id="3" idx="1"/>
          </p:cNvCxnSpPr>
          <p:nvPr/>
        </p:nvCxnSpPr>
        <p:spPr>
          <a:xfrm flipV="1">
            <a:off x="3600450" y="4271645"/>
            <a:ext cx="4166235" cy="5029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3581400" y="4993640"/>
            <a:ext cx="4185920" cy="30289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</a:rPr>
              <a:t>Why </a:t>
            </a:r>
            <a:r>
              <a:rPr lang="en-US" altLang="zh-CN" b="1" dirty="0" smtClean="0">
                <a:solidFill>
                  <a:schemeClr val="bg1"/>
                </a:solidFill>
                <a:sym typeface="+mn-ea"/>
              </a:rPr>
              <a:t>Lazy Distribution Strategy is less fair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Factors:</a:t>
            </a:r>
            <a:endParaRPr lang="en-US" altLang="zh-CN" sz="28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Fluctuations of incoming reward tokens</a:t>
            </a:r>
            <a:endParaRPr lang="en-US" altLang="zh-CN" sz="28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Timing of reward withdrawal by other delegators</a:t>
            </a:r>
            <a:endParaRPr lang="en-US" altLang="zh-CN" sz="28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sz="2800">
                <a:solidFill>
                  <a:schemeClr val="bg1"/>
                </a:solidFill>
                <a:sym typeface="+mn-ea"/>
              </a:rPr>
              <a:t>Bonding, unbonding, or re-delegating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0680" y="3885565"/>
            <a:ext cx="1878330" cy="161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Height=1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FeeCollector=10iris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 quantity = 1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seld delegation = 10iris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commission=0.1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CommunityTax = 0.1</a:t>
            </a:r>
            <a:endParaRPr lang="en-US" sz="1400">
              <a:solidFill>
                <a:srgbClr val="FFFF00"/>
              </a:solidFill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54400" y="3723005"/>
            <a:ext cx="2009775" cy="190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Height=2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FeeCollector=0iris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 quantity = 1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seld delegation = 10iris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commission=0.1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CommunityTax = 0.1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other delegation = 10iris</a:t>
            </a:r>
            <a:endParaRPr lang="en-US" sz="1400">
              <a:solidFill>
                <a:srgbClr val="FFFF00"/>
              </a:solidFill>
              <a:sym typeface="+mn-ea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39010" y="4591050"/>
            <a:ext cx="1214755" cy="375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464175" y="4591050"/>
            <a:ext cx="1214755" cy="375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78930" y="4519295"/>
            <a:ext cx="626745" cy="52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......</a:t>
            </a:r>
            <a:endParaRPr lang="en-US" sz="1400">
              <a:solidFill>
                <a:srgbClr val="FFFF00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7035" y="5631180"/>
            <a:ext cx="1856105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rgbClr val="FFFF00"/>
                </a:solidFill>
                <a:sym typeface="+mn-ea"/>
              </a:rPr>
              <a:t>CommunityFund=1iris</a:t>
            </a:r>
            <a:endParaRPr lang="en-US" sz="12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200">
                <a:solidFill>
                  <a:srgbClr val="FFFF00"/>
                </a:solidFill>
                <a:sym typeface="+mn-ea"/>
              </a:rPr>
              <a:t>FeePool=8.5iris</a:t>
            </a:r>
            <a:endParaRPr lang="en-US" sz="12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200">
                <a:solidFill>
                  <a:srgbClr val="FFFF00"/>
                </a:solidFill>
                <a:sym typeface="+mn-ea"/>
              </a:rPr>
              <a:t>Pool=0.45iris</a:t>
            </a:r>
            <a:endParaRPr lang="en-US" sz="12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200">
                <a:solidFill>
                  <a:srgbClr val="FFFF00"/>
                </a:solidFill>
                <a:sym typeface="+mn-ea"/>
              </a:rPr>
              <a:t>CommissionPool=0.05iris</a:t>
            </a:r>
            <a:endParaRPr lang="en-US" sz="12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200">
                <a:solidFill>
                  <a:srgbClr val="FFFF00"/>
                </a:solidFill>
                <a:sym typeface="+mn-ea"/>
              </a:rPr>
              <a:t>Withdraw result:</a:t>
            </a:r>
            <a:endParaRPr lang="en-US" sz="12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200">
                <a:solidFill>
                  <a:srgbClr val="FFFF00"/>
                </a:solidFill>
                <a:sym typeface="+mn-ea"/>
              </a:rPr>
              <a:t>8.5iris+0.45iris+0.05=</a:t>
            </a:r>
            <a:r>
              <a:rPr lang="en-US" sz="1200" b="1">
                <a:solidFill>
                  <a:srgbClr val="FF0000"/>
                </a:solidFill>
                <a:sym typeface="+mn-ea"/>
              </a:rPr>
              <a:t>9iris</a:t>
            </a:r>
            <a:endParaRPr lang="en-US" sz="1200">
              <a:solidFill>
                <a:srgbClr val="FFFF00"/>
              </a:solidFill>
              <a:sym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49265" y="5631180"/>
            <a:ext cx="3331210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rgbClr val="FFFF00"/>
                </a:solidFill>
                <a:sym typeface="+mn-ea"/>
              </a:rPr>
              <a:t>Withdraw result = 0.81*0.5+0.09=</a:t>
            </a:r>
            <a:r>
              <a:rPr lang="en-US" sz="1200" b="1">
                <a:solidFill>
                  <a:srgbClr val="FF0000"/>
                </a:solidFill>
                <a:sym typeface="+mn-ea"/>
              </a:rPr>
              <a:t>0iris</a:t>
            </a:r>
            <a:endParaRPr lang="en-US" sz="12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200">
                <a:solidFill>
                  <a:srgbClr val="FFFF00"/>
                </a:solidFill>
                <a:sym typeface="+mn-ea"/>
              </a:rPr>
              <a:t>other delegator withdraw reulst = 0.81*0.5=</a:t>
            </a:r>
            <a:r>
              <a:rPr lang="en-US" sz="1200" b="1">
                <a:solidFill>
                  <a:srgbClr val="FF0000"/>
                </a:solidFill>
                <a:sym typeface="+mn-ea"/>
              </a:rPr>
              <a:t>0iris</a:t>
            </a:r>
            <a:endParaRPr lang="en-US" sz="1200">
              <a:solidFill>
                <a:srgbClr val="FFFF00"/>
              </a:solidFill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5575" y="4376420"/>
            <a:ext cx="3114040" cy="80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 operator withdraw result: </a:t>
            </a:r>
            <a:r>
              <a:rPr lang="en-US" sz="1400" b="1">
                <a:solidFill>
                  <a:srgbClr val="FF0000"/>
                </a:solidFill>
                <a:sym typeface="+mn-ea"/>
              </a:rPr>
              <a:t>9iris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other delegation withdraw result: </a:t>
            </a:r>
            <a:r>
              <a:rPr lang="en-US" sz="1400" b="1">
                <a:solidFill>
                  <a:srgbClr val="FF0000"/>
                </a:solidFill>
                <a:sym typeface="+mn-ea"/>
              </a:rPr>
              <a:t>0iris</a:t>
            </a:r>
            <a:endParaRPr lang="en-US" sz="140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905510" y="2383155"/>
            <a:ext cx="4013835" cy="235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CommunityFund=1iris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Validator.PoolCommission = 10*5%*0.1 = 0.05iris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Validator.Pool = 10*5%-0.05 = 0.45iris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FeePool.Pool=10 - 1 - 0.5=8.5iris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endParaRPr 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Validator.PoolCommission=0.05+8.5*0.1=0.9iris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Validator.Pool = 0.45-8.5*0.9 = 8.1iris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9855" y="2777490"/>
            <a:ext cx="287401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 operator withdraw result: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8.1iris*2/3+0.9iris=</a:t>
            </a:r>
            <a:r>
              <a:rPr lang="en-US" sz="1400" b="1">
                <a:solidFill>
                  <a:srgbClr val="FF0000"/>
                </a:solidFill>
                <a:sym typeface="+mn-ea"/>
              </a:rPr>
              <a:t>6.3iris</a:t>
            </a:r>
            <a:endParaRPr lang="en-US" sz="14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other delegation withdraw result: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8.1iris*1/3=</a:t>
            </a:r>
            <a:r>
              <a:rPr lang="en-US" sz="1400" b="1">
                <a:solidFill>
                  <a:srgbClr val="FF0000"/>
                </a:solidFill>
                <a:sym typeface="+mn-ea"/>
              </a:rPr>
              <a:t>2.7iris</a:t>
            </a:r>
            <a:endParaRPr lang="en-US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33740" y="2777490"/>
            <a:ext cx="287401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 operator withdraw result: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 b="1">
                <a:solidFill>
                  <a:srgbClr val="FF0000"/>
                </a:solidFill>
                <a:sym typeface="+mn-ea"/>
              </a:rPr>
              <a:t>9iris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other delegation withdraw result: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 b="1">
                <a:solidFill>
                  <a:srgbClr val="FF0000"/>
                </a:solidFill>
                <a:sym typeface="+mn-ea"/>
              </a:rPr>
              <a:t>0iris</a:t>
            </a:r>
            <a:endParaRPr lang="en-US" sz="1400">
              <a:solidFill>
                <a:srgbClr val="FFFF00"/>
              </a:solidFill>
              <a:sym typeface="+mn-ea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</a:rPr>
              <a:t>Only withdraw on height 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21780" y="3333115"/>
            <a:ext cx="2218055" cy="232410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99175" y="3775710"/>
            <a:ext cx="2740660" cy="232410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30555" y="2106295"/>
            <a:ext cx="7576820" cy="293243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Impact to stake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solidFill>
                  <a:schemeClr val="bg1"/>
                </a:solidFill>
                <a:sym typeface="+mn-ea"/>
              </a:rPr>
              <a:t>Stake features: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Charge commission for delegation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Automatic boud delegation benefit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lvl="1" algn="l"/>
            <a:endParaRPr lang="en-US" altLang="zh-CN" sz="1800" dirty="0" smtClean="0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 sz="2400">
                <a:solidFill>
                  <a:schemeClr val="bg1"/>
                </a:solidFill>
                <a:sym typeface="+mn-ea"/>
              </a:rPr>
              <a:t>Have to make a decision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Charge commission for delegation and unbonded delegation benefit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Automatic boud delegation benefit without charging commission 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Stake Hook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4260" y="1826895"/>
            <a:ext cx="136588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Stake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10660" y="1826260"/>
            <a:ext cx="136588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Slashing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33145" y="4460875"/>
            <a:ext cx="1427480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Fee</a:t>
            </a:r>
            <a:endParaRPr lang="en-US"/>
          </a:p>
          <a:p>
            <a:pPr algn="ctr"/>
            <a:r>
              <a:rPr lang="en-US"/>
              <a:t>Distribution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10660" y="4030980"/>
            <a:ext cx="7174230" cy="24942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type StakingHooks interface {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	OnValidatorCreated(ctx Context, address ValAddress)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	OnValidatorCommissionChange(ctx Context, address ValAddress)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	OnValidatorRemoved(ctx Context, address ValAddress)</a:t>
            </a:r>
            <a:endParaRPr lang="en-US" sz="140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	OnDelegationCreated(ctx Context, delAddr AccAddress, valAddr ValAddress)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	OnDelegationSharesModified(ctx Context, delAddr AccAddress, valAddr ValAddress)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	OnDelegationRemoved(ctx Context, delAddr AccAddress, valAddr ValAddress)</a:t>
            </a:r>
            <a:endParaRPr lang="en-US" sz="1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}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/>
        </p:nvSpPr>
        <p:spPr>
          <a:xfrm>
            <a:off x="5664200" y="1736725"/>
            <a:ext cx="6148705" cy="12668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type StakingHooks interface {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	</a:t>
            </a:r>
            <a:r>
              <a:rPr lang="en-US" sz="1400">
                <a:solidFill>
                  <a:srgbClr val="92D050"/>
                </a:solidFill>
                <a:sym typeface="+mn-ea"/>
              </a:rPr>
              <a:t>OnValidatorBonded(ctx Context, address ConsAddress)</a:t>
            </a:r>
            <a:endParaRPr lang="en-US" sz="140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92D050"/>
                </a:solidFill>
                <a:sym typeface="+mn-ea"/>
              </a:rPr>
              <a:t>	OnValidatorBeginUnbonding(ctx Context, address ConsAddress)</a:t>
            </a:r>
            <a:endParaRPr lang="en-US" sz="1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}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550035" y="3119120"/>
            <a:ext cx="394970" cy="911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3054350" y="1913255"/>
            <a:ext cx="394970" cy="911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02075" y="1449705"/>
            <a:ext cx="7451725" cy="163703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8200" y="4030980"/>
            <a:ext cx="10516235" cy="226568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Bent-Up Arrow 2"/>
          <p:cNvSpPr/>
          <p:nvPr/>
        </p:nvSpPr>
        <p:spPr>
          <a:xfrm rot="10800000">
            <a:off x="2316480" y="2690495"/>
            <a:ext cx="1322070" cy="121666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Thoughts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Miss distribution for inflation provisions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No withdraw reward when creating delegation or increasing delagation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圆角矩形 143"/>
          <p:cNvSpPr/>
          <p:nvPr/>
        </p:nvSpPr>
        <p:spPr>
          <a:xfrm rot="10800000" flipH="1" flipV="1">
            <a:off x="4351020" y="1737995"/>
            <a:ext cx="3668395" cy="3381375"/>
          </a:xfrm>
          <a:prstGeom prst="roundRect">
            <a:avLst>
              <a:gd name="adj" fmla="val 6518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i="1" dirty="0" smtClean="0">
                <a:solidFill>
                  <a:srgbClr val="326A82"/>
                </a:solidFill>
                <a:latin typeface="Impact" panose="020B0806030902050204" pitchFamily="34" charset="0"/>
                <a:sym typeface="+mn-ea"/>
              </a:rPr>
              <a:t>Questions</a:t>
            </a:r>
            <a:endParaRPr lang="en-US" altLang="zh-CN" sz="6000" i="1" dirty="0" smtClean="0">
              <a:solidFill>
                <a:srgbClr val="326A82"/>
              </a:solidFill>
              <a:latin typeface="Impact" panose="020B0806030902050204" pitchFamily="34" charset="0"/>
            </a:endParaRPr>
          </a:p>
          <a:p>
            <a:pPr algn="ctr"/>
            <a:r>
              <a:rPr lang="en-US" altLang="zh-CN" sz="6000" i="1" dirty="0">
                <a:solidFill>
                  <a:srgbClr val="326A82"/>
                </a:solidFill>
                <a:latin typeface="Impact" panose="020B0806030902050204" pitchFamily="34" charset="0"/>
                <a:sym typeface="+mn-ea"/>
              </a:rPr>
              <a:t>&amp; </a:t>
            </a:r>
            <a:endParaRPr lang="en-US" altLang="zh-CN" sz="6000" i="1" dirty="0">
              <a:solidFill>
                <a:srgbClr val="326A82"/>
              </a:solidFill>
              <a:latin typeface="Impact" panose="020B0806030902050204" pitchFamily="34" charset="0"/>
              <a:sym typeface="+mn-ea"/>
            </a:endParaRPr>
          </a:p>
          <a:p>
            <a:pPr algn="ctr"/>
            <a:r>
              <a:rPr lang="en-US" altLang="zh-CN" sz="6000" i="1" dirty="0">
                <a:solidFill>
                  <a:srgbClr val="326A82"/>
                </a:solidFill>
                <a:latin typeface="Impact" panose="020B0806030902050204" pitchFamily="34" charset="0"/>
                <a:sym typeface="+mn-ea"/>
              </a:rPr>
              <a:t>Answers</a:t>
            </a:r>
            <a:endParaRPr lang="en-US" altLang="zh-CN" sz="6000" i="1" dirty="0">
              <a:solidFill>
                <a:srgbClr val="326A82"/>
              </a:solidFill>
              <a:latin typeface="Impact" panose="020B080603090205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p>
            <a:r>
              <a:rPr lang="en-US" altLang="zh-CN" sz="4000" b="1" dirty="0" smtClean="0">
                <a:solidFill>
                  <a:schemeClr val="bg1"/>
                </a:solidFill>
                <a:sym typeface="+mn-ea"/>
              </a:rPr>
              <a:t>Overview</a:t>
            </a:r>
            <a:endParaRPr lang="en-US" altLang="zh-CN" sz="40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6295"/>
          </a:xfrm>
        </p:spPr>
        <p:txBody>
          <a:bodyPr>
            <a:normAutofit lnSpcReduction="20000"/>
          </a:bodyPr>
          <a:p>
            <a:r>
              <a:rPr lang="en-US">
                <a:solidFill>
                  <a:schemeClr val="bg1"/>
                </a:solidFill>
              </a:rPr>
              <a:t>Target: Import </a:t>
            </a:r>
            <a:r>
              <a:rPr lang="en-US">
                <a:solidFill>
                  <a:schemeClr val="bg1"/>
                </a:solidFill>
                <a:sym typeface="+mn-ea"/>
              </a:rPr>
              <a:t>incentive mechanism for blockchain contributors 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Source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The first signer of transactions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n-US">
                <a:solidFill>
                  <a:schemeClr val="bg1"/>
                </a:solidFill>
              </a:rPr>
              <a:t>Collected to feeCollector in DeliverTx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Inflation tokens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n-US" sz="2000">
                <a:solidFill>
                  <a:schemeClr val="bg1"/>
                </a:solidFill>
              </a:rPr>
              <a:t>Each hour Inflate stake token and add it to LooseTokens</a:t>
            </a:r>
            <a:endParaRPr lang="en-US" sz="200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Destination: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Validator Operators: Self d</a:t>
            </a:r>
            <a:r>
              <a:rPr lang="en-US">
                <a:solidFill>
                  <a:schemeClr val="bg1"/>
                </a:solidFill>
                <a:sym typeface="+mn-ea"/>
              </a:rPr>
              <a:t>elagation benefit</a:t>
            </a:r>
            <a:r>
              <a:rPr lang="en-US">
                <a:solidFill>
                  <a:schemeClr val="bg1"/>
                </a:solidFill>
              </a:rPr>
              <a:t> and delegation commission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Delegators: Delagation benefit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Community Funding: Community tax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ABCI interface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8535"/>
          </a:xfrm>
        </p:spPr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</a:rPr>
              <a:t>BeginBlocker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Figure out proposer address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Figure out PrecommitVotes </a:t>
            </a:r>
            <a:r>
              <a:rPr lang="en-US">
                <a:solidFill>
                  <a:schemeClr val="bg1"/>
                </a:solidFill>
                <a:sym typeface="+mn-ea"/>
              </a:rPr>
              <a:t>percent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>
                <a:solidFill>
                  <a:schemeClr val="bg1"/>
                </a:solidFill>
                <a:sym typeface="+mn-ea"/>
              </a:rPr>
              <a:t>Proposer address and precommitVotes percent are required in AllocateFees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1"/>
            <a:endParaRPr lang="en-US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>
                <a:solidFill>
                  <a:schemeClr val="bg1"/>
                </a:solidFill>
                <a:sym typeface="+mn-ea"/>
              </a:rPr>
              <a:t>EndBlocker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>
                <a:solidFill>
                  <a:schemeClr val="bg1"/>
                </a:solidFill>
                <a:sym typeface="+mn-ea"/>
              </a:rPr>
              <a:t>AllocateFees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Rounded Rectangle 42"/>
          <p:cNvSpPr/>
          <p:nvPr/>
        </p:nvSpPr>
        <p:spPr>
          <a:xfrm>
            <a:off x="6884035" y="3029585"/>
            <a:ext cx="3787140" cy="373761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 dirty="0" smtClean="0">
                <a:solidFill>
                  <a:schemeClr val="bg1"/>
                </a:solidFill>
                <a:sym typeface="+mn-ea"/>
              </a:rPr>
              <a:t>Allocation</a:t>
            </a:r>
            <a:endParaRPr lang="en-US" altLang="zh-CN" sz="40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18740" y="4120515"/>
            <a:ext cx="1266190" cy="8274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Fee</a:t>
            </a:r>
            <a:endParaRPr lang="en-US"/>
          </a:p>
          <a:p>
            <a:pPr algn="ctr"/>
            <a:r>
              <a:rPr lang="en-US"/>
              <a:t>Collector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06850" y="1021715"/>
            <a:ext cx="136588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Global</a:t>
            </a:r>
            <a:endParaRPr lang="en-US"/>
          </a:p>
          <a:p>
            <a:pPr algn="ctr"/>
            <a:r>
              <a:rPr lang="en-US"/>
              <a:t>Fee Pool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02830" y="3757295"/>
            <a:ext cx="2854960" cy="2750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Validator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9575" y="3158490"/>
            <a:ext cx="1595120" cy="2750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Block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4365" y="3832225"/>
            <a:ext cx="114744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tx0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3730" y="4240530"/>
            <a:ext cx="114744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tx1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3730" y="4648835"/>
            <a:ext cx="114744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tx2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3730" y="5057140"/>
            <a:ext cx="114744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tx3</a:t>
            </a:r>
            <a:endParaRPr lang="en-US"/>
          </a:p>
        </p:txBody>
      </p:sp>
      <p:cxnSp>
        <p:nvCxnSpPr>
          <p:cNvPr id="39" name="Straight Arrow Connector 38"/>
          <p:cNvCxnSpPr>
            <a:stCxn id="25" idx="3"/>
            <a:endCxn id="7" idx="1"/>
          </p:cNvCxnSpPr>
          <p:nvPr/>
        </p:nvCxnSpPr>
        <p:spPr>
          <a:xfrm>
            <a:off x="1781810" y="4036695"/>
            <a:ext cx="836930" cy="497840"/>
          </a:xfrm>
          <a:prstGeom prst="straightConnector1">
            <a:avLst/>
          </a:prstGeom>
          <a:ln w="19050">
            <a:solidFill>
              <a:srgbClr val="0117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7" idx="1"/>
          </p:cNvCxnSpPr>
          <p:nvPr/>
        </p:nvCxnSpPr>
        <p:spPr>
          <a:xfrm>
            <a:off x="1771650" y="4445000"/>
            <a:ext cx="837565" cy="89535"/>
          </a:xfrm>
          <a:prstGeom prst="straightConnector1">
            <a:avLst/>
          </a:prstGeom>
          <a:ln w="19050">
            <a:solidFill>
              <a:srgbClr val="0117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7" idx="1"/>
          </p:cNvCxnSpPr>
          <p:nvPr/>
        </p:nvCxnSpPr>
        <p:spPr>
          <a:xfrm flipV="1">
            <a:off x="1771650" y="4534535"/>
            <a:ext cx="837565" cy="318770"/>
          </a:xfrm>
          <a:prstGeom prst="straightConnector1">
            <a:avLst/>
          </a:prstGeom>
          <a:ln w="19050">
            <a:solidFill>
              <a:srgbClr val="0117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3"/>
            <a:endCxn id="7" idx="1"/>
          </p:cNvCxnSpPr>
          <p:nvPr/>
        </p:nvCxnSpPr>
        <p:spPr>
          <a:xfrm flipV="1">
            <a:off x="1771650" y="4534535"/>
            <a:ext cx="837565" cy="727075"/>
          </a:xfrm>
          <a:prstGeom prst="straightConnector1">
            <a:avLst/>
          </a:prstGeom>
          <a:ln w="19050">
            <a:solidFill>
              <a:srgbClr val="0117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7541895" y="3149600"/>
            <a:ext cx="276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Proposer reward</a:t>
            </a:r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7" idx="3"/>
            <a:endCxn id="8" idx="2"/>
          </p:cNvCxnSpPr>
          <p:nvPr/>
        </p:nvCxnSpPr>
        <p:spPr>
          <a:xfrm flipV="1">
            <a:off x="3884930" y="2107565"/>
            <a:ext cx="805180" cy="2426970"/>
          </a:xfrm>
          <a:prstGeom prst="straightConnector1">
            <a:avLst/>
          </a:prstGeom>
          <a:ln w="19050">
            <a:solidFill>
              <a:srgbClr val="0117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3"/>
            <a:endCxn id="43" idx="1"/>
          </p:cNvCxnSpPr>
          <p:nvPr/>
        </p:nvCxnSpPr>
        <p:spPr>
          <a:xfrm>
            <a:off x="3884930" y="4534535"/>
            <a:ext cx="2999105" cy="363855"/>
          </a:xfrm>
          <a:prstGeom prst="straightConnector1">
            <a:avLst/>
          </a:prstGeom>
          <a:ln w="19050">
            <a:solidFill>
              <a:srgbClr val="0117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095365" y="1817370"/>
            <a:ext cx="144716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sym typeface="+mn-ea"/>
              </a:rPr>
              <a:t>Community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>
                <a:solidFill>
                  <a:schemeClr val="bg1"/>
                </a:solidFill>
                <a:sym typeface="+mn-ea"/>
              </a:rPr>
              <a:t>Funding</a:t>
            </a:r>
            <a:endParaRPr lang="en-US"/>
          </a:p>
        </p:txBody>
      </p:sp>
      <p:cxnSp>
        <p:nvCxnSpPr>
          <p:cNvPr id="4" name="Straight Arrow Connector 3"/>
          <p:cNvCxnSpPr>
            <a:stCxn id="7" idx="3"/>
            <a:endCxn id="3" idx="1"/>
          </p:cNvCxnSpPr>
          <p:nvPr/>
        </p:nvCxnSpPr>
        <p:spPr>
          <a:xfrm flipV="1">
            <a:off x="3884930" y="2360295"/>
            <a:ext cx="2210435" cy="2174240"/>
          </a:xfrm>
          <a:prstGeom prst="straightConnector1">
            <a:avLst/>
          </a:prstGeom>
          <a:ln w="19050">
            <a:solidFill>
              <a:srgbClr val="0117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406140" y="4768215"/>
            <a:ext cx="4244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FF0000"/>
                </a:solidFill>
              </a:rPr>
              <a:t>1% + 4% * precommitPower/totalVotingPower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05045" y="2821305"/>
            <a:ext cx="1447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FF0000"/>
                </a:solidFill>
              </a:rPr>
              <a:t>communityTax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741420" y="2295525"/>
            <a:ext cx="1447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FF0000"/>
                </a:solidFill>
              </a:rPr>
              <a:t>the rest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42530" y="4447540"/>
            <a:ext cx="2562860" cy="152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r>
              <a:rPr lang="en-US" sz="1600">
                <a:sym typeface="+mn-ea"/>
              </a:rPr>
              <a:t>Validator Distribution Pool{</a:t>
            </a:r>
            <a:endParaRPr lang="en-US" sz="1600">
              <a:sym typeface="+mn-ea"/>
            </a:endParaRPr>
          </a:p>
          <a:p>
            <a:pPr lvl="0" algn="l"/>
            <a:r>
              <a:rPr lang="en-US" sz="1600">
                <a:sym typeface="+mn-ea"/>
              </a:rPr>
              <a:t>  </a:t>
            </a:r>
            <a:r>
              <a:rPr lang="en-US" sz="1600">
                <a:solidFill>
                  <a:srgbClr val="FF0000"/>
                </a:solidFill>
                <a:sym typeface="+mn-ea"/>
              </a:rPr>
              <a:t>ValidatorPool DecCoins</a:t>
            </a:r>
            <a:endParaRPr lang="en-US" sz="1600">
              <a:solidFill>
                <a:srgbClr val="FF0000"/>
              </a:solidFill>
              <a:sym typeface="+mn-ea"/>
            </a:endParaRPr>
          </a:p>
          <a:p>
            <a:pPr lvl="0" algn="l"/>
            <a:r>
              <a:rPr lang="en-US" sz="1600">
                <a:solidFill>
                  <a:srgbClr val="FF0000"/>
                </a:solidFill>
                <a:sym typeface="+mn-ea"/>
              </a:rPr>
              <a:t>  CommissionPool DecCoins</a:t>
            </a:r>
            <a:endParaRPr lang="en-US" sz="1600">
              <a:sym typeface="+mn-ea"/>
            </a:endParaRPr>
          </a:p>
          <a:p>
            <a:pPr lvl="0" algn="l"/>
            <a:r>
              <a:rPr lang="en-US" sz="1600">
                <a:sym typeface="+mn-ea"/>
              </a:rPr>
              <a:t>}</a:t>
            </a:r>
            <a:endParaRPr lang="en-US" sz="1600">
              <a:sym typeface="+mn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64105" y="3943350"/>
            <a:ext cx="1775460" cy="220980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618740" y="5081905"/>
            <a:ext cx="1266190" cy="8274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Inflation</a:t>
            </a:r>
            <a:endParaRPr lang="en-US"/>
          </a:p>
          <a:p>
            <a:pPr algn="ctr"/>
            <a:r>
              <a:rPr lang="en-US"/>
              <a:t>Token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 b="1" dirty="0" smtClean="0">
                <a:solidFill>
                  <a:schemeClr val="bg1"/>
                </a:solidFill>
              </a:rPr>
              <a:t>Distribution</a:t>
            </a:r>
            <a:endParaRPr lang="en-US" altLang="zh-CN" sz="4000" b="1" dirty="0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080" y="2270760"/>
            <a:ext cx="3143250" cy="2750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Global Fee Pool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01490" y="2270125"/>
            <a:ext cx="4008755" cy="27508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Validator Pool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64050" y="2959100"/>
            <a:ext cx="3674110" cy="172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/>
              <a:t>// distribution info for a particular validator</a:t>
            </a:r>
            <a:endParaRPr lang="en-US" sz="1400"/>
          </a:p>
          <a:p>
            <a:pPr algn="l"/>
            <a:r>
              <a:rPr lang="en-US" sz="1400"/>
              <a:t>type ValidatorDistInfo struct {</a:t>
            </a:r>
            <a:endParaRPr lang="en-US" sz="1400"/>
          </a:p>
          <a:p>
            <a:pPr algn="l"/>
            <a:r>
              <a:rPr lang="en-US" sz="1400"/>
              <a:t>  OperatorAddr 	sdk.ValAddress</a:t>
            </a:r>
            <a:endParaRPr lang="en-US" sz="1400"/>
          </a:p>
          <a:p>
            <a:pPr algn="l"/>
            <a:r>
              <a:rPr lang="en-US" sz="1400"/>
              <a:t>  FeePoolWithdrawalHeight	int64</a:t>
            </a:r>
            <a:endParaRPr lang="en-US" sz="1400"/>
          </a:p>
          <a:p>
            <a:pPr algn="l"/>
            <a:r>
              <a:rPr lang="en-US" sz="1400"/>
              <a:t>  </a:t>
            </a:r>
            <a:r>
              <a:rPr lang="en-US" sz="1400" b="1">
                <a:solidFill>
                  <a:srgbClr val="FF0000"/>
                </a:solidFill>
              </a:rPr>
              <a:t>Pool		DecCoins</a:t>
            </a:r>
            <a:endParaRPr lang="en-US" sz="1400">
              <a:solidFill>
                <a:srgbClr val="FF0000"/>
              </a:solidFill>
            </a:endParaRPr>
          </a:p>
          <a:p>
            <a:pPr algn="l"/>
            <a:r>
              <a:rPr lang="en-US" sz="1400"/>
              <a:t> </a:t>
            </a:r>
            <a:r>
              <a:rPr lang="en-US" sz="1400">
                <a:solidFill>
                  <a:srgbClr val="7030A0"/>
                </a:solidFill>
              </a:rPr>
              <a:t> </a:t>
            </a:r>
            <a:r>
              <a:rPr lang="en-US" sz="1400" b="1">
                <a:solidFill>
                  <a:srgbClr val="7030A0"/>
                </a:solidFill>
              </a:rPr>
              <a:t>PoolCommission       	DecCoins</a:t>
            </a:r>
            <a:endParaRPr lang="en-US" sz="1400">
              <a:solidFill>
                <a:srgbClr val="7030A0"/>
              </a:solidFill>
            </a:endParaRPr>
          </a:p>
          <a:p>
            <a:pPr algn="l"/>
            <a:r>
              <a:rPr lang="en-US" sz="1400"/>
              <a:t>  DelAccum		TotalAccum </a:t>
            </a:r>
            <a:endParaRPr lang="en-US" sz="1400"/>
          </a:p>
          <a:p>
            <a:pPr algn="l"/>
            <a:r>
              <a:rPr lang="en-US" sz="1400"/>
              <a:t>}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577850" y="2944495"/>
            <a:ext cx="2607310" cy="15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/>
              <a:t>// global fee pool for distribution</a:t>
            </a:r>
            <a:endParaRPr lang="en-US" sz="1400"/>
          </a:p>
          <a:p>
            <a:pPr algn="l"/>
            <a:r>
              <a:rPr lang="en-US" sz="1400"/>
              <a:t>type FeePool struct {</a:t>
            </a:r>
            <a:endParaRPr lang="en-US" sz="1400"/>
          </a:p>
          <a:p>
            <a:pPr algn="l"/>
            <a:r>
              <a:rPr lang="en-US" sz="1400"/>
              <a:t>  ValAccum	TotalAccum</a:t>
            </a:r>
            <a:endParaRPr lang="en-US" sz="1400"/>
          </a:p>
          <a:p>
            <a:pPr algn="l"/>
            <a:r>
              <a:rPr lang="en-US" sz="1400"/>
              <a:t>  </a:t>
            </a:r>
            <a:r>
              <a:rPr lang="en-US" sz="1400" b="1">
                <a:solidFill>
                  <a:srgbClr val="FF0000"/>
                </a:solidFill>
              </a:rPr>
              <a:t>Pool	DecCoins</a:t>
            </a:r>
            <a:endParaRPr lang="en-US" sz="1400"/>
          </a:p>
          <a:p>
            <a:pPr algn="l"/>
            <a:r>
              <a:rPr lang="en-US" sz="1400"/>
              <a:t>  </a:t>
            </a:r>
            <a:r>
              <a:rPr lang="en-US" sz="1400" b="1">
                <a:solidFill>
                  <a:srgbClr val="FFFF00"/>
                </a:solidFill>
              </a:rPr>
              <a:t>CommunityPool    DecCoins</a:t>
            </a:r>
            <a:endParaRPr lang="en-US" sz="1400"/>
          </a:p>
          <a:p>
            <a:pPr algn="l"/>
            <a:r>
              <a:rPr lang="en-US" sz="1400"/>
              <a:t>}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9612630" y="2468245"/>
            <a:ext cx="114744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delegator0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9613265" y="2876550"/>
            <a:ext cx="114744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delegator1</a:t>
            </a:r>
            <a:endParaRPr lang="en-US" sz="1400">
              <a:sym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13265" y="3284855"/>
            <a:ext cx="114744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delegator2</a:t>
            </a:r>
            <a:endParaRPr lang="en-US" sz="1400"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13265" y="3858895"/>
            <a:ext cx="1147445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Validator</a:t>
            </a:r>
            <a:endParaRPr lang="en-US" sz="1400"/>
          </a:p>
          <a:p>
            <a:pPr algn="ctr"/>
            <a:r>
              <a:rPr lang="en-US" sz="1400"/>
              <a:t>Operator 0</a:t>
            </a:r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9613265" y="4328160"/>
            <a:ext cx="1147445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Validator</a:t>
            </a:r>
            <a:endParaRPr lang="en-US" sz="1400"/>
          </a:p>
          <a:p>
            <a:pPr algn="ctr"/>
            <a:r>
              <a:rPr lang="en-US" sz="1400"/>
              <a:t>Operator 1</a:t>
            </a:r>
            <a:endParaRPr lang="en-US" sz="1400"/>
          </a:p>
        </p:txBody>
      </p:sp>
      <p:sp>
        <p:nvSpPr>
          <p:cNvPr id="21" name="Rounded Rectangle 20"/>
          <p:cNvSpPr/>
          <p:nvPr/>
        </p:nvSpPr>
        <p:spPr>
          <a:xfrm>
            <a:off x="9222740" y="2306955"/>
            <a:ext cx="1927860" cy="267843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402330" y="3519805"/>
            <a:ext cx="899160" cy="375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8310245" y="3519805"/>
            <a:ext cx="899160" cy="375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54855" y="4036695"/>
            <a:ext cx="2693670" cy="220345"/>
          </a:xfrm>
          <a:prstGeom prst="roundRect">
            <a:avLst/>
          </a:prstGeom>
          <a:noFill/>
          <a:ln w="25400">
            <a:solidFill>
              <a:srgbClr val="FFFF00"/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411085" y="3959225"/>
            <a:ext cx="2200910" cy="3759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dirty="0" smtClean="0">
                <a:solidFill>
                  <a:schemeClr val="bg1"/>
                </a:solidFill>
                <a:sym typeface="+mn-ea"/>
              </a:rPr>
              <a:t>Lazy Distribution Strategy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085"/>
            <a:ext cx="10515600" cy="5111115"/>
          </a:xfrm>
        </p:spPr>
        <p:txBody>
          <a:bodyPr>
            <a:normAutofit lnSpcReduction="10000"/>
          </a:bodyPr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Active distribution</a:t>
            </a:r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More fair</a:t>
            </a:r>
            <a:endParaRPr lang="en-US" altLang="zh-CN" sz="20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Much heavy computing load</a:t>
            </a:r>
            <a:endParaRPr lang="en-US" altLang="zh-CN" sz="20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Allocation is an active distribution</a:t>
            </a:r>
            <a:endParaRPr lang="en-US" altLang="zh-CN" sz="2000" dirty="0" smtClean="0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 sz="2330">
                <a:solidFill>
                  <a:schemeClr val="bg1"/>
                </a:solidFill>
                <a:sym typeface="+mn-ea"/>
              </a:rPr>
              <a:t>Passive d</a:t>
            </a:r>
            <a:r>
              <a:rPr lang="en-US" altLang="zh-CN" sz="2330" dirty="0" smtClean="0">
                <a:solidFill>
                  <a:schemeClr val="bg1"/>
                </a:solidFill>
                <a:sym typeface="+mn-ea"/>
              </a:rPr>
              <a:t>istribution</a:t>
            </a:r>
            <a:endParaRPr lang="en-US" altLang="zh-CN" sz="20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Less fair</a:t>
            </a:r>
            <a:endParaRPr lang="en-US" altLang="zh-CN" sz="2000" dirty="0" smtClean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Light computing load</a:t>
            </a:r>
            <a:endParaRPr lang="en-US" sz="1995">
              <a:solidFill>
                <a:schemeClr val="bg1"/>
              </a:solidFill>
            </a:endParaRPr>
          </a:p>
          <a:p>
            <a:r>
              <a:rPr lang="en-US" sz="1995">
                <a:solidFill>
                  <a:schemeClr val="bg1"/>
                </a:solidFill>
                <a:sym typeface="+mn-ea"/>
              </a:rPr>
              <a:t>Withdraw transactions</a:t>
            </a:r>
            <a:endParaRPr lang="en-US" sz="1995">
              <a:solidFill>
                <a:schemeClr val="bg1"/>
              </a:solidFill>
            </a:endParaRPr>
          </a:p>
          <a:p>
            <a:pPr lvl="1"/>
            <a:r>
              <a:rPr lang="en-US" sz="1995">
                <a:solidFill>
                  <a:srgbClr val="FF0000"/>
                </a:solidFill>
                <a:sym typeface="+mn-ea"/>
              </a:rPr>
              <a:t>Withdraw Delegator Reward</a:t>
            </a:r>
            <a:endParaRPr lang="en-US" sz="1995">
              <a:solidFill>
                <a:schemeClr val="bg1"/>
              </a:solidFill>
            </a:endParaRPr>
          </a:p>
          <a:p>
            <a:pPr lvl="1"/>
            <a:r>
              <a:rPr lang="en-US" sz="1995">
                <a:solidFill>
                  <a:schemeClr val="bg1"/>
                </a:solidFill>
                <a:sym typeface="+mn-ea"/>
              </a:rPr>
              <a:t>Withdraw Delegator Rewards All</a:t>
            </a:r>
            <a:endParaRPr lang="en-US" sz="1995">
              <a:solidFill>
                <a:schemeClr val="bg1"/>
              </a:solidFill>
            </a:endParaRPr>
          </a:p>
          <a:p>
            <a:pPr lvl="1"/>
            <a:r>
              <a:rPr lang="en-US" sz="1995">
                <a:solidFill>
                  <a:schemeClr val="bg1"/>
                </a:solidFill>
                <a:sym typeface="+mn-ea"/>
              </a:rPr>
              <a:t>Withdraw Validator Rewards All</a:t>
            </a:r>
            <a:endParaRPr lang="en-US" sz="1995">
              <a:solidFill>
                <a:schemeClr val="bg1"/>
              </a:solidFill>
            </a:endParaRPr>
          </a:p>
          <a:p>
            <a:r>
              <a:rPr lang="en-US" sz="1995">
                <a:solidFill>
                  <a:schemeClr val="bg1"/>
                </a:solidFill>
                <a:sym typeface="+mn-ea"/>
              </a:rPr>
              <a:t>Changes in stake and slashing</a:t>
            </a:r>
            <a:endParaRPr lang="en-US" sz="1995">
              <a:solidFill>
                <a:schemeClr val="bg1"/>
              </a:solidFill>
            </a:endParaRPr>
          </a:p>
          <a:p>
            <a:pPr lvl="1"/>
            <a:r>
              <a:rPr lang="en-US" sz="1995">
                <a:solidFill>
                  <a:schemeClr val="bg1"/>
                </a:solidFill>
                <a:sym typeface="+mn-ea"/>
              </a:rPr>
              <a:t>Validator Commission change</a:t>
            </a:r>
            <a:endParaRPr lang="en-US" sz="1995">
              <a:solidFill>
                <a:schemeClr val="bg1"/>
              </a:solidFill>
            </a:endParaRPr>
          </a:p>
          <a:p>
            <a:pPr lvl="1"/>
            <a:r>
              <a:rPr lang="en-US" sz="1995">
                <a:solidFill>
                  <a:schemeClr val="bg1"/>
                </a:solidFill>
                <a:sym typeface="+mn-ea"/>
              </a:rPr>
              <a:t>Bonding, unbonding, or re-delegating</a:t>
            </a:r>
            <a:endParaRPr lang="en-US" sz="1995">
              <a:solidFill>
                <a:schemeClr val="bg1"/>
              </a:solidFill>
            </a:endParaRPr>
          </a:p>
          <a:p>
            <a:pPr lvl="1"/>
            <a:r>
              <a:rPr lang="en-US" sz="1995">
                <a:solidFill>
                  <a:schemeClr val="bg1"/>
                </a:solidFill>
                <a:sym typeface="+mn-ea"/>
              </a:rPr>
              <a:t>Slashing for double sign</a:t>
            </a:r>
            <a:endParaRPr lang="en-US" altLang="zh-CN" sz="1995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Curved Up Arrow 3"/>
          <p:cNvSpPr/>
          <p:nvPr/>
        </p:nvSpPr>
        <p:spPr>
          <a:xfrm rot="16200000">
            <a:off x="4736465" y="4974590"/>
            <a:ext cx="930910" cy="690880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5400" y="5846445"/>
            <a:ext cx="4324350" cy="723265"/>
          </a:xfrm>
          <a:prstGeom prst="roundRect">
            <a:avLst/>
          </a:prstGeom>
          <a:noFill/>
          <a:ln w="50800">
            <a:solidFill>
              <a:schemeClr val="accent6"/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 rot="5400000" flipH="1">
            <a:off x="-75565" y="4921885"/>
            <a:ext cx="2051050" cy="690880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Withdraw Delegator Reward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9970" y="1966595"/>
            <a:ext cx="136588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Global</a:t>
            </a:r>
            <a:endParaRPr lang="en-US"/>
          </a:p>
          <a:p>
            <a:pPr algn="ctr"/>
            <a:r>
              <a:rPr lang="en-US"/>
              <a:t>Fee Pool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15535" y="1966595"/>
            <a:ext cx="161480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Validator Pool</a:t>
            </a:r>
            <a:endParaRPr lang="en-US"/>
          </a:p>
        </p:txBody>
      </p:sp>
      <p:sp>
        <p:nvSpPr>
          <p:cNvPr id="10" name="Curved Up Arrow 9"/>
          <p:cNvSpPr/>
          <p:nvPr/>
        </p:nvSpPr>
        <p:spPr>
          <a:xfrm>
            <a:off x="2113280" y="3052445"/>
            <a:ext cx="3349625" cy="10261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61755" y="1966595"/>
            <a:ext cx="136588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Delegator</a:t>
            </a:r>
            <a:endParaRPr lang="en-US"/>
          </a:p>
        </p:txBody>
      </p:sp>
      <p:sp>
        <p:nvSpPr>
          <p:cNvPr id="12" name="Curved Up Arrow 11"/>
          <p:cNvSpPr/>
          <p:nvPr/>
        </p:nvSpPr>
        <p:spPr>
          <a:xfrm>
            <a:off x="6172200" y="3052445"/>
            <a:ext cx="3349625" cy="10261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0075" y="4078605"/>
            <a:ext cx="114744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Step1</a:t>
            </a:r>
            <a:endParaRPr lang="en-US" sz="1400"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30745" y="4078605"/>
            <a:ext cx="1147445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Step2</a:t>
            </a:r>
            <a:endParaRPr lang="en-US" sz="1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Step1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29970" y="1966595"/>
            <a:ext cx="136588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Global</a:t>
            </a:r>
            <a:endParaRPr lang="en-US"/>
          </a:p>
          <a:p>
            <a:pPr algn="ctr"/>
            <a:r>
              <a:rPr lang="en-US"/>
              <a:t>Fee Pool</a:t>
            </a:r>
            <a:endParaRPr lang="en-US"/>
          </a:p>
        </p:txBody>
      </p:sp>
      <p:sp>
        <p:nvSpPr>
          <p:cNvPr id="3" name="Curved Up Arrow 2"/>
          <p:cNvSpPr/>
          <p:nvPr/>
        </p:nvSpPr>
        <p:spPr>
          <a:xfrm>
            <a:off x="2113280" y="3052445"/>
            <a:ext cx="3349625" cy="10261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940" y="4078605"/>
            <a:ext cx="2607310" cy="15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/>
              <a:t>// global fee pool for distribution</a:t>
            </a:r>
            <a:endParaRPr lang="en-US" sz="1400"/>
          </a:p>
          <a:p>
            <a:pPr algn="l"/>
            <a:r>
              <a:rPr lang="en-US" sz="1400"/>
              <a:t>type FeePool struct {</a:t>
            </a:r>
            <a:endParaRPr lang="en-US" sz="1400"/>
          </a:p>
          <a:p>
            <a:pPr algn="l"/>
            <a:r>
              <a:rPr lang="en-US" sz="1400"/>
              <a:t>  ValAccum	TotalAccum</a:t>
            </a:r>
            <a:endParaRPr lang="en-US" sz="1400"/>
          </a:p>
          <a:p>
            <a:pPr algn="l"/>
            <a:r>
              <a:rPr lang="en-US" sz="1400"/>
              <a:t> 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</a:rPr>
              <a:t>Pool	DecCoins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CommunityPool    DecCoins</a:t>
            </a:r>
            <a:endParaRPr lang="en-US" sz="1400"/>
          </a:p>
          <a:p>
            <a:pPr algn="l"/>
            <a:r>
              <a:rPr lang="en-US" sz="1400"/>
              <a:t>}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4333240" y="4078605"/>
            <a:ext cx="3674110" cy="172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/>
              <a:t>// distribution info for a particular validator</a:t>
            </a:r>
            <a:endParaRPr lang="en-US" sz="1400"/>
          </a:p>
          <a:p>
            <a:pPr algn="l"/>
            <a:r>
              <a:rPr lang="en-US" sz="1400"/>
              <a:t>type ValidatorDistInfo struct {</a:t>
            </a:r>
            <a:endParaRPr lang="en-US" sz="1400"/>
          </a:p>
          <a:p>
            <a:pPr algn="l"/>
            <a:r>
              <a:rPr lang="en-US" sz="1400"/>
              <a:t>  OperatorAddr 	sdk.ValAddress</a:t>
            </a:r>
            <a:endParaRPr lang="en-US" sz="1400"/>
          </a:p>
          <a:p>
            <a:pPr algn="l"/>
            <a:r>
              <a:rPr lang="en-US" sz="1400"/>
              <a:t>  FeePoolWithdrawalHeight	int64</a:t>
            </a:r>
            <a:endParaRPr lang="en-US" sz="1400"/>
          </a:p>
          <a:p>
            <a:pPr algn="l"/>
            <a:r>
              <a:rPr lang="en-US" sz="1400"/>
              <a:t> 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</a:rPr>
              <a:t>Pool		DecCoins</a:t>
            </a:r>
            <a:endParaRPr lang="en-US" sz="1400">
              <a:solidFill>
                <a:srgbClr val="FF0000"/>
              </a:solidFill>
            </a:endParaRPr>
          </a:p>
          <a:p>
            <a:pPr algn="l"/>
            <a:r>
              <a:rPr lang="en-US" sz="1400">
                <a:solidFill>
                  <a:srgbClr val="FF0000"/>
                </a:solidFill>
              </a:rPr>
              <a:t>  </a:t>
            </a:r>
            <a:r>
              <a:rPr lang="en-US" sz="1400" b="1">
                <a:solidFill>
                  <a:srgbClr val="FF0000"/>
                </a:solidFill>
              </a:rPr>
              <a:t>PoolCommission       	DecCoins</a:t>
            </a:r>
            <a:endParaRPr lang="en-US" sz="1400"/>
          </a:p>
          <a:p>
            <a:pPr algn="l"/>
            <a:r>
              <a:rPr lang="en-US" sz="1400"/>
              <a:t>  DelAccum		TotalAccum </a:t>
            </a:r>
            <a:endParaRPr lang="en-US" sz="1400"/>
          </a:p>
          <a:p>
            <a:pPr algn="l"/>
            <a:r>
              <a:rPr lang="en-US" sz="1400"/>
              <a:t>}</a:t>
            </a:r>
            <a:endParaRPr lang="en-US" sz="14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9155" y="4974590"/>
            <a:ext cx="2305050" cy="18097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74990" y="2139315"/>
            <a:ext cx="3847465" cy="418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FeePool.Pool=8iris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FeePool.ValAccum.UpdateHeight=10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FeePool.ValAccum.Accum=1000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tx1"/>
                </a:solidFill>
                <a:sym typeface="+mn-ea"/>
              </a:rPr>
              <a:t>totalBondedTokens=500iris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ValidatorDistInfo.FeePoolWithdrawalHeight=5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tx1"/>
                </a:solidFill>
                <a:sym typeface="+mn-ea"/>
              </a:rPr>
              <a:t>Validator.vdTokens=50iris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tx1"/>
                </a:solidFill>
                <a:sym typeface="+mn-ea"/>
              </a:rPr>
              <a:t>Validator.commissionRate=0.1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tx1"/>
                </a:solidFill>
                <a:sym typeface="+mn-ea"/>
              </a:rPr>
              <a:t>withdrawHeight=20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1000+(20-10)*500=6000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50*(20-5)=750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750/6000=0.125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8iris*0.125=1iris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Validator.PoolCommission += 1iris*0.1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Validator.Pool += 1iris - 1iris*0.1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62775" y="5107940"/>
            <a:ext cx="1323975" cy="838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15150" y="5279390"/>
            <a:ext cx="1314450" cy="44767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915535" y="1966595"/>
            <a:ext cx="161480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Validator Pool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462905" y="3103245"/>
            <a:ext cx="1962785" cy="924560"/>
          </a:xfrm>
          <a:prstGeom prst="wedgeRoundRectCallout">
            <a:avLst>
              <a:gd name="adj1" fmla="val 91151"/>
              <a:gd name="adj2" fmla="val -4361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totalBondedTokens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vdTokens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commissionRate</a:t>
            </a:r>
            <a:endParaRPr lang="en-US" sz="1600">
              <a:solidFill>
                <a:schemeClr val="tx1"/>
              </a:solidFill>
            </a:endParaRPr>
          </a:p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withdrawHeight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Step2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4315" y="1854835"/>
            <a:ext cx="136588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Delegator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31765" y="3204845"/>
            <a:ext cx="2750185" cy="172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/>
              <a:t>// distribution info for a delegation</a:t>
            </a:r>
            <a:endParaRPr lang="en-US" sz="1400"/>
          </a:p>
          <a:p>
            <a:pPr algn="l"/>
            <a:r>
              <a:rPr lang="en-US" sz="1400"/>
              <a:t>type DelegationDistInfo struct {</a:t>
            </a:r>
            <a:endParaRPr lang="en-US" sz="1400"/>
          </a:p>
          <a:p>
            <a:pPr algn="l"/>
            <a:r>
              <a:rPr lang="en-US" sz="1400"/>
              <a:t>    </a:t>
            </a:r>
            <a:r>
              <a:rPr lang="en-US" sz="1400">
                <a:solidFill>
                  <a:srgbClr val="FF0000"/>
                </a:solidFill>
              </a:rPr>
              <a:t>DelegatorAddr    sdk.AccAddress</a:t>
            </a:r>
            <a:r>
              <a:rPr lang="en-US" sz="1400"/>
              <a:t> </a:t>
            </a:r>
            <a:endParaRPr lang="en-US" sz="1400"/>
          </a:p>
          <a:p>
            <a:pPr algn="l"/>
            <a:r>
              <a:rPr lang="en-US" sz="1400"/>
              <a:t>    ValOperatorAddr  sdk.ValAddress </a:t>
            </a:r>
            <a:endParaRPr lang="en-US" sz="1400"/>
          </a:p>
          <a:p>
            <a:pPr algn="l"/>
            <a:r>
              <a:rPr lang="en-US" sz="1400"/>
              <a:t>    WithdrawalHeight int64</a:t>
            </a:r>
            <a:endParaRPr lang="en-US" sz="1400"/>
          </a:p>
          <a:p>
            <a:pPr algn="l"/>
            <a:r>
              <a:rPr lang="en-US" sz="1400"/>
              <a:t>}</a:t>
            </a:r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09575" y="3204845"/>
            <a:ext cx="3674110" cy="172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/>
              <a:t>// distribution info for a particular validator</a:t>
            </a:r>
            <a:endParaRPr lang="en-US" sz="1400"/>
          </a:p>
          <a:p>
            <a:pPr algn="l"/>
            <a:r>
              <a:rPr lang="en-US" sz="1400"/>
              <a:t>type ValidatorDistInfo struct {</a:t>
            </a:r>
            <a:endParaRPr lang="en-US" sz="1400"/>
          </a:p>
          <a:p>
            <a:pPr algn="l"/>
            <a:r>
              <a:rPr lang="en-US" sz="1400"/>
              <a:t>  OperatorAddr 	sdk.ValAddress</a:t>
            </a:r>
            <a:endParaRPr lang="en-US" sz="1400"/>
          </a:p>
          <a:p>
            <a:pPr algn="l"/>
            <a:r>
              <a:rPr lang="en-US" sz="1400"/>
              <a:t>  FeePoolWithdrawalHeight	int64</a:t>
            </a:r>
            <a:endParaRPr lang="en-US" sz="1400"/>
          </a:p>
          <a:p>
            <a:pPr algn="l"/>
            <a:r>
              <a:rPr lang="en-US" sz="1400"/>
              <a:t> 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</a:rPr>
              <a:t>Pool		DecCoins</a:t>
            </a:r>
            <a:endParaRPr lang="en-US" sz="1400">
              <a:solidFill>
                <a:srgbClr val="FF0000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 PoolCommission       	DecCoins</a:t>
            </a:r>
            <a:endParaRPr lang="en-US" sz="1400"/>
          </a:p>
          <a:p>
            <a:pPr algn="l"/>
            <a:r>
              <a:rPr lang="en-US" sz="1400"/>
              <a:t>  DelAccum		TotalAccum </a:t>
            </a:r>
            <a:endParaRPr lang="en-US" sz="1400"/>
          </a:p>
          <a:p>
            <a:pPr algn="l"/>
            <a:r>
              <a:rPr lang="en-US" sz="1400"/>
              <a:t>}</a:t>
            </a:r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8174990" y="2139315"/>
            <a:ext cx="3847465" cy="418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Validator.Pool=2iris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Validator.DelAccum.UpdateHeight=10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Validator.DelAccum.Accum=1000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tx1"/>
                </a:solidFill>
                <a:sym typeface="+mn-ea"/>
              </a:rPr>
              <a:t>Validator.totalDelShares=100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DelegationDistInfo.</a:t>
            </a:r>
            <a:r>
              <a:rPr lang="en-US" sz="1400">
                <a:solidFill>
                  <a:srgbClr val="FFFF00"/>
                </a:solidFill>
                <a:sym typeface="+mn-ea"/>
              </a:rPr>
              <a:t>WithdrawalHeight =5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tx1"/>
                </a:solidFill>
                <a:sym typeface="+mn-ea"/>
              </a:rPr>
              <a:t>Delegation.delegatorShares=10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tx1"/>
                </a:solidFill>
                <a:sym typeface="+mn-ea"/>
              </a:rPr>
              <a:t>withdrawHeight=20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1000+(20-10)*100=2000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10*(20-5)=150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150/2000=0.075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2iris*0.075=0.15iris</a:t>
            </a:r>
            <a:endParaRPr lang="en-US" sz="1400">
              <a:solidFill>
                <a:srgbClr val="FFFF00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rgbClr val="FFFF00"/>
                </a:solidFill>
                <a:sym typeface="+mn-ea"/>
              </a:rPr>
              <a:t>Delegator Reward = 0.15iris</a:t>
            </a:r>
            <a:endParaRPr lang="en-US" sz="1400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057525" y="3955415"/>
            <a:ext cx="241935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Callout 3"/>
          <p:cNvSpPr/>
          <p:nvPr/>
        </p:nvSpPr>
        <p:spPr>
          <a:xfrm>
            <a:off x="3057525" y="1910080"/>
            <a:ext cx="1992630" cy="975360"/>
          </a:xfrm>
          <a:prstGeom prst="wedgeEllipseCallout">
            <a:avLst>
              <a:gd name="adj1" fmla="val 26769"/>
              <a:gd name="adj2" fmla="val 168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Specify other address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3455" y="1854835"/>
            <a:ext cx="1614805" cy="1085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Validator Pool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314315" y="5174615"/>
            <a:ext cx="1962785" cy="924560"/>
          </a:xfrm>
          <a:prstGeom prst="wedgeRoundRectCallout">
            <a:avLst>
              <a:gd name="adj1" fmla="val 97363"/>
              <a:gd name="adj2" fmla="val -1677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totalDelShares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delegatorShares</a:t>
            </a:r>
            <a:endParaRPr lang="en-US" sz="1600">
              <a:solidFill>
                <a:schemeClr val="tx1"/>
              </a:solidFill>
            </a:endParaRPr>
          </a:p>
          <a:p>
            <a:pPr algn="l"/>
            <a:r>
              <a:rPr lang="en-US" sz="1600">
                <a:solidFill>
                  <a:schemeClr val="tx1"/>
                </a:solidFill>
                <a:sym typeface="+mn-ea"/>
              </a:rPr>
              <a:t>withdrawHeight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5728</Words>
  <Application>WPS Presentation</Application>
  <PresentationFormat>宽屏</PresentationFormat>
  <Paragraphs>373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Impact</vt:lpstr>
      <vt:lpstr>Calibri</vt:lpstr>
      <vt:lpstr>微软雅黑</vt:lpstr>
      <vt:lpstr>Arial Unicode MS</vt:lpstr>
      <vt:lpstr>Calibri Light</vt:lpstr>
      <vt:lpstr>1_Office 主题</vt:lpstr>
      <vt:lpstr>PowerPoint 演示文稿</vt:lpstr>
      <vt:lpstr>Overview</vt:lpstr>
      <vt:lpstr>ABCI interface</vt:lpstr>
      <vt:lpstr>Allocation</vt:lpstr>
      <vt:lpstr>Distribution</vt:lpstr>
      <vt:lpstr>Lazy Distribution Strategy</vt:lpstr>
      <vt:lpstr>Withdraw Delegator Reward</vt:lpstr>
      <vt:lpstr>Withdraw from global pool to validator pool</vt:lpstr>
      <vt:lpstr>Withdraw from validator pool to delegator</vt:lpstr>
      <vt:lpstr>Withdraw from validator pool to operator</vt:lpstr>
      <vt:lpstr>Why Lazy Distribution Strategy is less fair</vt:lpstr>
      <vt:lpstr>Only withdraw on height 2</vt:lpstr>
      <vt:lpstr>Impact to stake</vt:lpstr>
      <vt:lpstr>Stake Hook</vt:lpstr>
      <vt:lpstr>Thoughts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Through Innovations  Innovation Forum, CRDC, 2014</dc:title>
  <dc:creator>linkplus</dc:creator>
  <cp:lastModifiedBy>lhy03</cp:lastModifiedBy>
  <cp:revision>1292</cp:revision>
  <cp:lastPrinted>2018-05-14T00:31:00Z</cp:lastPrinted>
  <dcterms:created xsi:type="dcterms:W3CDTF">2014-05-17T07:04:00Z</dcterms:created>
  <dcterms:modified xsi:type="dcterms:W3CDTF">2018-10-18T03:40:15Z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