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52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p:scale>
          <a:sx n="78" d="100"/>
          <a:sy n="78" d="100"/>
        </p:scale>
        <p:origin x="456"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Sentiment Distribution</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cat>
            <c:strRef>
              <c:f>Sheet1!$A$2:$A$4</c:f>
              <c:strCache>
                <c:ptCount val="3"/>
                <c:pt idx="0">
                  <c:v>Positive</c:v>
                </c:pt>
                <c:pt idx="1">
                  <c:v>Negative</c:v>
                </c:pt>
                <c:pt idx="2">
                  <c:v>Neutral </c:v>
                </c:pt>
              </c:strCache>
            </c:strRef>
          </c:cat>
          <c:val>
            <c:numRef>
              <c:f>Sheet1!$B$2:$B$4</c:f>
              <c:numCache>
                <c:formatCode>General</c:formatCode>
                <c:ptCount val="3"/>
                <c:pt idx="0">
                  <c:v>586</c:v>
                </c:pt>
                <c:pt idx="1">
                  <c:v>420</c:v>
                </c:pt>
                <c:pt idx="2">
                  <c:v>12</c:v>
                </c:pt>
              </c:numCache>
            </c:numRef>
          </c:val>
          <c:extLst>
            <c:ext xmlns:c16="http://schemas.microsoft.com/office/drawing/2014/chart" uri="{C3380CC4-5D6E-409C-BE32-E72D297353CC}">
              <c16:uniqueId val="{00000000-90BB-4AAD-8EAD-659AE7129126}"/>
            </c:ext>
          </c:extLst>
        </c:ser>
        <c:dLbls>
          <c:dLblPos val="bestFit"/>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Distribution of Topics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Frequency</c:v>
                </c:pt>
              </c:strCache>
            </c:strRef>
          </c:tx>
          <c:spPr>
            <a:solidFill>
              <a:schemeClr val="accent2"/>
            </a:solidFill>
            <a:ln>
              <a:noFill/>
            </a:ln>
            <a:effectLst/>
          </c:spPr>
          <c:invertIfNegative val="0"/>
          <c:cat>
            <c:strRef>
              <c:f>Sheet1!$A$2:$A$6</c:f>
              <c:strCache>
                <c:ptCount val="5"/>
                <c:pt idx="0">
                  <c:v>Seat and Time </c:v>
                </c:pt>
                <c:pt idx="1">
                  <c:v>British Airways Service</c:v>
                </c:pt>
                <c:pt idx="2">
                  <c:v>Service and Flying Experience </c:v>
                </c:pt>
                <c:pt idx="3">
                  <c:v>Service Quality</c:v>
                </c:pt>
                <c:pt idx="4">
                  <c:v>Business Class Experience</c:v>
                </c:pt>
              </c:strCache>
            </c:strRef>
          </c:cat>
          <c:val>
            <c:numRef>
              <c:f>Sheet1!$B$2:$B$6</c:f>
              <c:numCache>
                <c:formatCode>General</c:formatCode>
                <c:ptCount val="5"/>
                <c:pt idx="0">
                  <c:v>190</c:v>
                </c:pt>
                <c:pt idx="1">
                  <c:v>307</c:v>
                </c:pt>
                <c:pt idx="2">
                  <c:v>128</c:v>
                </c:pt>
                <c:pt idx="3">
                  <c:v>172</c:v>
                </c:pt>
                <c:pt idx="4">
                  <c:v>203</c:v>
                </c:pt>
              </c:numCache>
            </c:numRef>
          </c:val>
          <c:extLst>
            <c:ext xmlns:c16="http://schemas.microsoft.com/office/drawing/2014/chart" uri="{C3380CC4-5D6E-409C-BE32-E72D297353CC}">
              <c16:uniqueId val="{00000000-7DA5-4E30-8F14-2779F34B0590}"/>
            </c:ext>
          </c:extLst>
        </c:ser>
        <c:dLbls>
          <c:showLegendKey val="0"/>
          <c:showVal val="0"/>
          <c:showCatName val="0"/>
          <c:showSerName val="0"/>
          <c:showPercent val="0"/>
          <c:showBubbleSize val="0"/>
        </c:dLbls>
        <c:gapWidth val="219"/>
        <c:overlap val="-27"/>
        <c:axId val="985196287"/>
        <c:axId val="985195039"/>
      </c:barChart>
      <c:catAx>
        <c:axId val="985196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5195039"/>
        <c:crosses val="autoZero"/>
        <c:auto val="1"/>
        <c:lblAlgn val="ctr"/>
        <c:lblOffset val="100"/>
        <c:noMultiLvlLbl val="0"/>
      </c:catAx>
      <c:valAx>
        <c:axId val="9851950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51962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Topic-Sentiment Analysis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780766148093439"/>
          <c:y val="0.10326569474016821"/>
          <c:w val="0.87910550247645658"/>
          <c:h val="0.66089401821496063"/>
        </c:manualLayout>
      </c:layout>
      <c:barChart>
        <c:barDir val="col"/>
        <c:grouping val="stacked"/>
        <c:varyColors val="0"/>
        <c:ser>
          <c:idx val="0"/>
          <c:order val="0"/>
          <c:tx>
            <c:strRef>
              <c:f>Sheet1!$B$1</c:f>
              <c:strCache>
                <c:ptCount val="1"/>
                <c:pt idx="0">
                  <c:v>Positive</c:v>
                </c:pt>
              </c:strCache>
            </c:strRef>
          </c:tx>
          <c:spPr>
            <a:solidFill>
              <a:schemeClr val="accent2"/>
            </a:solidFill>
            <a:ln>
              <a:noFill/>
            </a:ln>
            <a:effectLst/>
          </c:spPr>
          <c:invertIfNegative val="0"/>
          <c:cat>
            <c:strRef>
              <c:f>Sheet1!$A$2:$A$6</c:f>
              <c:strCache>
                <c:ptCount val="5"/>
                <c:pt idx="0">
                  <c:v>British Airways Service </c:v>
                </c:pt>
                <c:pt idx="1">
                  <c:v>Business Class Experience</c:v>
                </c:pt>
                <c:pt idx="2">
                  <c:v>Seat and Time</c:v>
                </c:pt>
                <c:pt idx="3">
                  <c:v>Service Quality</c:v>
                </c:pt>
                <c:pt idx="4">
                  <c:v>Service and Flying Experience</c:v>
                </c:pt>
              </c:strCache>
            </c:strRef>
          </c:cat>
          <c:val>
            <c:numRef>
              <c:f>Sheet1!$B$2:$B$6</c:f>
              <c:numCache>
                <c:formatCode>General</c:formatCode>
                <c:ptCount val="5"/>
                <c:pt idx="0">
                  <c:v>190</c:v>
                </c:pt>
                <c:pt idx="1">
                  <c:v>112</c:v>
                </c:pt>
                <c:pt idx="2">
                  <c:v>106</c:v>
                </c:pt>
                <c:pt idx="3">
                  <c:v>87</c:v>
                </c:pt>
                <c:pt idx="4">
                  <c:v>73</c:v>
                </c:pt>
              </c:numCache>
            </c:numRef>
          </c:val>
          <c:extLst>
            <c:ext xmlns:c16="http://schemas.microsoft.com/office/drawing/2014/chart" uri="{C3380CC4-5D6E-409C-BE32-E72D297353CC}">
              <c16:uniqueId val="{00000000-62D5-4E4B-ACE7-19604B8C9FCC}"/>
            </c:ext>
          </c:extLst>
        </c:ser>
        <c:ser>
          <c:idx val="1"/>
          <c:order val="1"/>
          <c:tx>
            <c:strRef>
              <c:f>Sheet1!$D$1</c:f>
              <c:strCache>
                <c:ptCount val="1"/>
                <c:pt idx="0">
                  <c:v>Negative</c:v>
                </c:pt>
              </c:strCache>
            </c:strRef>
          </c:tx>
          <c:spPr>
            <a:solidFill>
              <a:schemeClr val="accent4"/>
            </a:solidFill>
            <a:ln>
              <a:noFill/>
            </a:ln>
            <a:effectLst/>
          </c:spPr>
          <c:invertIfNegative val="0"/>
          <c:cat>
            <c:strRef>
              <c:f>Sheet1!$A$2:$A$6</c:f>
              <c:strCache>
                <c:ptCount val="5"/>
                <c:pt idx="0">
                  <c:v>British Airways Service </c:v>
                </c:pt>
                <c:pt idx="1">
                  <c:v>Business Class Experience</c:v>
                </c:pt>
                <c:pt idx="2">
                  <c:v>Seat and Time</c:v>
                </c:pt>
                <c:pt idx="3">
                  <c:v>Service Quality</c:v>
                </c:pt>
                <c:pt idx="4">
                  <c:v>Service and Flying Experience</c:v>
                </c:pt>
              </c:strCache>
            </c:strRef>
          </c:cat>
          <c:val>
            <c:numRef>
              <c:f>Sheet1!$D$2:$D$6</c:f>
              <c:numCache>
                <c:formatCode>General</c:formatCode>
                <c:ptCount val="5"/>
                <c:pt idx="0">
                  <c:v>114</c:v>
                </c:pt>
                <c:pt idx="1">
                  <c:v>89</c:v>
                </c:pt>
                <c:pt idx="2">
                  <c:v>82</c:v>
                </c:pt>
                <c:pt idx="3">
                  <c:v>84</c:v>
                </c:pt>
                <c:pt idx="4">
                  <c:v>51</c:v>
                </c:pt>
              </c:numCache>
            </c:numRef>
          </c:val>
          <c:extLst>
            <c:ext xmlns:c16="http://schemas.microsoft.com/office/drawing/2014/chart" uri="{C3380CC4-5D6E-409C-BE32-E72D297353CC}">
              <c16:uniqueId val="{00000001-62D5-4E4B-ACE7-19604B8C9FCC}"/>
            </c:ext>
          </c:extLst>
        </c:ser>
        <c:ser>
          <c:idx val="2"/>
          <c:order val="2"/>
          <c:tx>
            <c:strRef>
              <c:f>Sheet1!$C$1</c:f>
              <c:strCache>
                <c:ptCount val="1"/>
                <c:pt idx="0">
                  <c:v>Neutral</c:v>
                </c:pt>
              </c:strCache>
            </c:strRef>
          </c:tx>
          <c:spPr>
            <a:solidFill>
              <a:schemeClr val="accent6"/>
            </a:solidFill>
            <a:ln>
              <a:noFill/>
            </a:ln>
            <a:effectLst/>
          </c:spPr>
          <c:invertIfNegative val="0"/>
          <c:cat>
            <c:strRef>
              <c:f>Sheet1!$A$2:$A$6</c:f>
              <c:strCache>
                <c:ptCount val="5"/>
                <c:pt idx="0">
                  <c:v>British Airways Service </c:v>
                </c:pt>
                <c:pt idx="1">
                  <c:v>Business Class Experience</c:v>
                </c:pt>
                <c:pt idx="2">
                  <c:v>Seat and Time</c:v>
                </c:pt>
                <c:pt idx="3">
                  <c:v>Service Quality</c:v>
                </c:pt>
                <c:pt idx="4">
                  <c:v>Service and Flying Experience</c:v>
                </c:pt>
              </c:strCache>
            </c:strRef>
          </c:cat>
          <c:val>
            <c:numRef>
              <c:f>Sheet1!$C$2:$C$6</c:f>
              <c:numCache>
                <c:formatCode>General</c:formatCode>
                <c:ptCount val="5"/>
                <c:pt idx="0">
                  <c:v>3</c:v>
                </c:pt>
                <c:pt idx="1">
                  <c:v>2</c:v>
                </c:pt>
                <c:pt idx="2">
                  <c:v>2</c:v>
                </c:pt>
                <c:pt idx="3">
                  <c:v>1</c:v>
                </c:pt>
                <c:pt idx="4">
                  <c:v>4</c:v>
                </c:pt>
              </c:numCache>
            </c:numRef>
          </c:val>
          <c:extLst>
            <c:ext xmlns:c16="http://schemas.microsoft.com/office/drawing/2014/chart" uri="{C3380CC4-5D6E-409C-BE32-E72D297353CC}">
              <c16:uniqueId val="{00000002-62D5-4E4B-ACE7-19604B8C9FCC}"/>
            </c:ext>
          </c:extLst>
        </c:ser>
        <c:dLbls>
          <c:showLegendKey val="0"/>
          <c:showVal val="0"/>
          <c:showCatName val="0"/>
          <c:showSerName val="0"/>
          <c:showPercent val="0"/>
          <c:showBubbleSize val="0"/>
        </c:dLbls>
        <c:gapWidth val="150"/>
        <c:overlap val="100"/>
        <c:axId val="983569375"/>
        <c:axId val="983563551"/>
      </c:barChart>
      <c:catAx>
        <c:axId val="983569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3563551"/>
        <c:crosses val="autoZero"/>
        <c:auto val="1"/>
        <c:lblAlgn val="ctr"/>
        <c:lblOffset val="100"/>
        <c:noMultiLvlLbl val="0"/>
      </c:catAx>
      <c:valAx>
        <c:axId val="9835635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35693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2">
  <a:schemeClr val="accent2"/>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670FE10-F406-47AF-8AE1-E9BA4C7E25F2}" type="datetimeFigureOut">
              <a:rPr lang="en-GB" smtClean="0"/>
              <a:t>01/04/2024</a:t>
            </a:fld>
            <a:endParaRPr lang="en-GB" dirty="0"/>
          </a:p>
        </p:txBody>
      </p:sp>
      <p:sp>
        <p:nvSpPr>
          <p:cNvPr id="5" name="Footer Placeholder 4"/>
          <p:cNvSpPr>
            <a:spLocks noGrp="1"/>
          </p:cNvSpPr>
          <p:nvPr>
            <p:ph type="ftr" sz="quarter" idx="11"/>
          </p:nvPr>
        </p:nvSpPr>
        <p:spPr>
          <a:xfrm>
            <a:off x="1371600" y="4323845"/>
            <a:ext cx="6400800" cy="365125"/>
          </a:xfrm>
        </p:spPr>
        <p:txBody>
          <a:bodyPr/>
          <a:lstStyle/>
          <a:p>
            <a:r>
              <a:rPr lang="en-GB"/>
              <a:t>SOLELY FOR PURPOSES OF FORAGE WORK EXPERIENCE</a:t>
            </a:r>
            <a:endParaRPr lang="en-GB" dirty="0"/>
          </a:p>
        </p:txBody>
      </p:sp>
      <p:sp>
        <p:nvSpPr>
          <p:cNvPr id="6" name="Slide Number Placeholder 5"/>
          <p:cNvSpPr>
            <a:spLocks noGrp="1"/>
          </p:cNvSpPr>
          <p:nvPr>
            <p:ph type="sldNum" sz="quarter" idx="12"/>
          </p:nvPr>
        </p:nvSpPr>
        <p:spPr>
          <a:xfrm>
            <a:off x="8077200" y="1430866"/>
            <a:ext cx="2743200" cy="365125"/>
          </a:xfrm>
        </p:spPr>
        <p:txBody>
          <a:bodyPr/>
          <a:lstStyle/>
          <a:p>
            <a:fld id="{537AB4F7-4BD9-43F1-95BD-EA19DB6F96FE}" type="slidenum">
              <a:rPr lang="en-GB" smtClean="0"/>
              <a:t>‹#›</a:t>
            </a:fld>
            <a:endParaRPr lang="en-GB" dirty="0"/>
          </a:p>
        </p:txBody>
      </p:sp>
      <p:sp>
        <p:nvSpPr>
          <p:cNvPr id="9" name="Footer Placeholder 4">
            <a:extLst>
              <a:ext uri="{FF2B5EF4-FFF2-40B4-BE49-F238E27FC236}">
                <a16:creationId xmlns:a16="http://schemas.microsoft.com/office/drawing/2014/main" id="{D8A28450-2BC0-42DF-AE14-8A4092158C1C}"/>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2496916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01/04/2024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185306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670FE10-F406-47AF-8AE1-E9BA4C7E25F2}" type="datetimeFigureOut">
              <a:rPr lang="en-GB" smtClean="0"/>
              <a:t>01/04/2024</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83809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670FE10-F406-47AF-8AE1-E9BA4C7E25F2}" type="datetimeFigureOut">
              <a:rPr lang="en-GB" smtClean="0"/>
              <a:t>01/04/2024</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537AB4F7-4BD9-43F1-95BD-EA19DB6F96FE}" type="slidenum">
              <a:rPr lang="en-GB" smtClean="0"/>
              <a:t>‹#›</a:t>
            </a:fld>
            <a:endParaRPr lang="en-GB"/>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03730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670FE10-F406-47AF-8AE1-E9BA4C7E25F2}" type="datetimeFigureOut">
              <a:rPr lang="en-GB" smtClean="0"/>
              <a:t>01/04/2024</a:t>
            </a:fld>
            <a:endParaRPr lang="en-GB"/>
          </a:p>
        </p:txBody>
      </p:sp>
      <p:sp>
        <p:nvSpPr>
          <p:cNvPr id="6" name="Footer Placeholder 5"/>
          <p:cNvSpPr>
            <a:spLocks noGrp="1"/>
          </p:cNvSpPr>
          <p:nvPr>
            <p:ph type="ftr" sz="quarter" idx="11"/>
          </p:nvPr>
        </p:nvSpPr>
        <p:spPr>
          <a:xfrm>
            <a:off x="685800" y="378883"/>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726921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670FE10-F406-47AF-8AE1-E9BA4C7E25F2}" type="datetimeFigureOut">
              <a:rPr lang="en-GB" smtClean="0"/>
              <a:t>01/04/2024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01922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670FE10-F406-47AF-8AE1-E9BA4C7E25F2}" type="datetimeFigureOut">
              <a:rPr lang="en-GB" smtClean="0"/>
              <a:t>01/04/2024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953953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01/04/2024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64748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670FE10-F406-47AF-8AE1-E9BA4C7E25F2}" type="datetimeFigureOut">
              <a:rPr lang="en-GB" smtClean="0"/>
              <a:t>01/04/2024</a:t>
            </a:fld>
            <a:endParaRPr lang="en-GB"/>
          </a:p>
        </p:txBody>
      </p:sp>
      <p:sp>
        <p:nvSpPr>
          <p:cNvPr id="5" name="Footer Placeholder 4"/>
          <p:cNvSpPr>
            <a:spLocks noGrp="1"/>
          </p:cNvSpPr>
          <p:nvPr>
            <p:ph type="ftr" sz="quarter" idx="11"/>
          </p:nvPr>
        </p:nvSpPr>
        <p:spPr>
          <a:xfrm>
            <a:off x="685800" y="381000"/>
            <a:ext cx="6991492" cy="36512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637447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01/04/2024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118496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670FE10-F406-47AF-8AE1-E9BA4C7E25F2}" type="datetimeFigureOut">
              <a:rPr lang="en-GB" smtClean="0"/>
              <a:t>01/04/2024</a:t>
            </a:fld>
            <a:endParaRPr lang="en-GB"/>
          </a:p>
        </p:txBody>
      </p:sp>
      <p:sp>
        <p:nvSpPr>
          <p:cNvPr id="5" name="Footer Placeholder 4"/>
          <p:cNvSpPr>
            <a:spLocks noGrp="1"/>
          </p:cNvSpPr>
          <p:nvPr>
            <p:ph type="ftr" sz="quarter" idx="11"/>
          </p:nvPr>
        </p:nvSpPr>
        <p:spPr>
          <a:xfrm>
            <a:off x="685800" y="381001"/>
            <a:ext cx="6991492" cy="36406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96503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70FE10-F406-47AF-8AE1-E9BA4C7E25F2}" type="datetimeFigureOut">
              <a:rPr lang="en-GB" smtClean="0"/>
              <a:t>01/04/2024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904575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70FE10-F406-47AF-8AE1-E9BA4C7E25F2}" type="datetimeFigureOut">
              <a:rPr lang="en-GB" smtClean="0"/>
              <a:t>01/04/2024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202346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70FE10-F406-47AF-8AE1-E9BA4C7E25F2}" type="datetimeFigureOut">
              <a:rPr lang="en-GB" smtClean="0"/>
              <a:t>01/04/2024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82746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0FE10-F406-47AF-8AE1-E9BA4C7E25F2}" type="datetimeFigureOut">
              <a:rPr lang="en-GB" smtClean="0"/>
              <a:t>01/04/2024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01698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01/04/2024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289853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01/04/2024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644213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670FE10-F406-47AF-8AE1-E9BA4C7E25F2}" type="datetimeFigureOut">
              <a:rPr lang="en-GB" smtClean="0"/>
              <a:t>01/04/2024</a:t>
            </a:fld>
            <a:endParaRPr lang="en-GB"/>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44199458"/>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lstStyle/>
          <a:p>
            <a:r>
              <a:rPr lang="en-GB" u="sng" dirty="0"/>
              <a:t>Task 01 </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a:xfrm>
            <a:off x="1371600" y="3632201"/>
            <a:ext cx="9448800" cy="383208"/>
          </a:xfrm>
        </p:spPr>
        <p:txBody>
          <a:bodyPr/>
          <a:lstStyle/>
          <a:p>
            <a:r>
              <a:rPr lang="en-GB" b="0" i="0" dirty="0">
                <a:effectLst/>
                <a:latin typeface="Söhne"/>
              </a:rPr>
              <a:t>Insights from British Airways Customer Reviews Analysis</a:t>
            </a:r>
            <a:endParaRPr lang="en-GB" dirty="0"/>
          </a:p>
        </p:txBody>
      </p:sp>
      <p:sp>
        <p:nvSpPr>
          <p:cNvPr id="4" name="TextBox 3">
            <a:extLst>
              <a:ext uri="{FF2B5EF4-FFF2-40B4-BE49-F238E27FC236}">
                <a16:creationId xmlns:a16="http://schemas.microsoft.com/office/drawing/2014/main" id="{A35F789C-A8C9-4B5F-B743-AE947D3F9F10}"/>
              </a:ext>
            </a:extLst>
          </p:cNvPr>
          <p:cNvSpPr txBox="1"/>
          <p:nvPr/>
        </p:nvSpPr>
        <p:spPr>
          <a:xfrm>
            <a:off x="9886122" y="6488044"/>
            <a:ext cx="2663687" cy="383208"/>
          </a:xfrm>
          <a:prstGeom prst="rect">
            <a:avLst/>
          </a:prstGeom>
          <a:noFill/>
        </p:spPr>
        <p:txBody>
          <a:bodyPr wrap="square" rtlCol="0">
            <a:spAutoFit/>
          </a:bodyPr>
          <a:lstStyle/>
          <a:p>
            <a:r>
              <a:rPr lang="en-GB" dirty="0"/>
              <a:t>BENZAHRA Karima </a:t>
            </a:r>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1790700" y="764373"/>
            <a:ext cx="8610600" cy="1293028"/>
          </a:xfrm>
        </p:spPr>
        <p:txBody>
          <a:bodyPr/>
          <a:lstStyle/>
          <a:p>
            <a:pPr algn="ctr"/>
            <a:r>
              <a:rPr lang="en-GB" b="1" i="0" dirty="0">
                <a:effectLst/>
                <a:latin typeface="Söhne"/>
              </a:rPr>
              <a:t>Introduction</a:t>
            </a:r>
            <a:endParaRPr lang="en-GB" dirty="0"/>
          </a:p>
        </p:txBody>
      </p:sp>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a:xfrm>
            <a:off x="685800" y="2194561"/>
            <a:ext cx="10820400" cy="1608814"/>
          </a:xfrm>
        </p:spPr>
        <p:txBody>
          <a:bodyPr/>
          <a:lstStyle/>
          <a:p>
            <a:pPr marL="0" indent="0" algn="ctr">
              <a:buNone/>
            </a:pPr>
            <a:r>
              <a:rPr lang="en-GB" b="0" i="0" dirty="0">
                <a:effectLst/>
                <a:latin typeface="Söhne"/>
              </a:rPr>
              <a:t>As the data scientist leading this project, our goal is simple: to transform customer feedback into actionable insights. By analyzing reviews from </a:t>
            </a:r>
            <a:r>
              <a:rPr lang="en-GB" b="1" i="0" dirty="0">
                <a:effectLst/>
                <a:latin typeface="Söhne"/>
              </a:rPr>
              <a:t>Skytrax</a:t>
            </a:r>
            <a:r>
              <a:rPr lang="en-GB" b="0" i="0" dirty="0">
                <a:effectLst/>
                <a:latin typeface="Söhne"/>
              </a:rPr>
              <a:t>, we aim to uncover key trends and sentiments that will drive business decisions and enhance the travel experience for our passengers. Join us on this journey as we dive into the data and uncover valuable insights that will shape the future of </a:t>
            </a:r>
            <a:r>
              <a:rPr lang="en-GB" b="1" i="0" dirty="0">
                <a:effectLst/>
                <a:latin typeface="Söhne"/>
              </a:rPr>
              <a:t>British Airways</a:t>
            </a:r>
            <a:r>
              <a:rPr lang="en-GB" b="0" i="0" dirty="0">
                <a:effectLst/>
                <a:latin typeface="Söhne"/>
              </a:rPr>
              <a:t>.</a:t>
            </a:r>
            <a:endParaRPr lang="en-GB" dirty="0"/>
          </a:p>
        </p:txBody>
      </p:sp>
      <p:pic>
        <p:nvPicPr>
          <p:cNvPr id="5" name="Picture 4">
            <a:extLst>
              <a:ext uri="{FF2B5EF4-FFF2-40B4-BE49-F238E27FC236}">
                <a16:creationId xmlns:a16="http://schemas.microsoft.com/office/drawing/2014/main" id="{48DEBBD2-AAC8-4C75-9CFE-AAF40F7A9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756" y="4491790"/>
            <a:ext cx="3896140" cy="611478"/>
          </a:xfrm>
          <a:prstGeom prst="rect">
            <a:avLst/>
          </a:prstGeom>
        </p:spPr>
      </p:pic>
      <p:sp>
        <p:nvSpPr>
          <p:cNvPr id="8" name="Rectangle 7">
            <a:extLst>
              <a:ext uri="{FF2B5EF4-FFF2-40B4-BE49-F238E27FC236}">
                <a16:creationId xmlns:a16="http://schemas.microsoft.com/office/drawing/2014/main" id="{CB42BA88-4FE4-41D1-8349-69CC5CD5022C}"/>
              </a:ext>
            </a:extLst>
          </p:cNvPr>
          <p:cNvSpPr/>
          <p:nvPr/>
        </p:nvSpPr>
        <p:spPr>
          <a:xfrm>
            <a:off x="7328452" y="4505042"/>
            <a:ext cx="3803374" cy="611478"/>
          </a:xfrm>
          <a:prstGeom prst="rect">
            <a:avLst/>
          </a:prstGeom>
          <a:solidFill>
            <a:srgbClr val="0F528A"/>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pic>
        <p:nvPicPr>
          <p:cNvPr id="10" name="Graphic 9">
            <a:extLst>
              <a:ext uri="{FF2B5EF4-FFF2-40B4-BE49-F238E27FC236}">
                <a16:creationId xmlns:a16="http://schemas.microsoft.com/office/drawing/2014/main" id="{920A0121-754E-4F4A-BFBE-3BA1540525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66991" y="4505042"/>
            <a:ext cx="3352801" cy="608678"/>
          </a:xfrm>
          <a:prstGeom prst="rect">
            <a:avLst/>
          </a:prstGeom>
        </p:spPr>
      </p:pic>
    </p:spTree>
    <p:extLst>
      <p:ext uri="{BB962C8B-B14F-4D97-AF65-F5344CB8AC3E}">
        <p14:creationId xmlns:p14="http://schemas.microsoft.com/office/powerpoint/2010/main" val="191108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1790700" y="764373"/>
            <a:ext cx="8610600" cy="1293028"/>
          </a:xfrm>
        </p:spPr>
        <p:txBody>
          <a:bodyPr/>
          <a:lstStyle/>
          <a:p>
            <a:pPr algn="ctr"/>
            <a:r>
              <a:rPr lang="en-GB" b="1" i="0" dirty="0">
                <a:effectLst/>
                <a:latin typeface="Söhne"/>
              </a:rPr>
              <a:t>Sentiment Distribution</a:t>
            </a:r>
            <a:endParaRPr lang="en-GB" dirty="0"/>
          </a:p>
        </p:txBody>
      </p:sp>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a:xfrm>
            <a:off x="6506816" y="2194561"/>
            <a:ext cx="4999383" cy="3503874"/>
          </a:xfrm>
        </p:spPr>
        <p:txBody>
          <a:bodyPr>
            <a:normAutofit fontScale="32500" lnSpcReduction="20000"/>
          </a:bodyPr>
          <a:lstStyle/>
          <a:p>
            <a:pPr marL="0" indent="0" algn="ctr">
              <a:buNone/>
            </a:pPr>
            <a:endParaRPr lang="en-GB" b="0" i="0" dirty="0">
              <a:effectLst/>
              <a:latin typeface="Söhne"/>
            </a:endParaRPr>
          </a:p>
          <a:p>
            <a:pPr marL="0" indent="0">
              <a:buNone/>
            </a:pPr>
            <a:r>
              <a:rPr lang="en-GB" sz="5000" b="1" i="0" dirty="0">
                <a:effectLst/>
                <a:latin typeface="Söhne"/>
              </a:rPr>
              <a:t>Sentiment Analysis Insights:</a:t>
            </a:r>
          </a:p>
          <a:p>
            <a:r>
              <a:rPr lang="en-GB" sz="4500" b="0" i="0" dirty="0">
                <a:effectLst/>
                <a:latin typeface="Söhne"/>
              </a:rPr>
              <a:t>   </a:t>
            </a:r>
            <a:r>
              <a:rPr lang="en-GB" sz="4500" b="1" i="0" dirty="0">
                <a:effectLst/>
                <a:latin typeface="Söhne"/>
              </a:rPr>
              <a:t>Positive</a:t>
            </a:r>
            <a:r>
              <a:rPr lang="en-GB" sz="4500" b="0" i="0" dirty="0">
                <a:effectLst/>
                <a:latin typeface="Söhne"/>
              </a:rPr>
              <a:t>: 568 instances</a:t>
            </a:r>
          </a:p>
          <a:p>
            <a:r>
              <a:rPr lang="en-GB" sz="4500" b="0" i="0" dirty="0">
                <a:effectLst/>
                <a:latin typeface="Söhne"/>
              </a:rPr>
              <a:t>   </a:t>
            </a:r>
            <a:r>
              <a:rPr lang="en-GB" sz="4500" b="1" i="0" dirty="0">
                <a:effectLst/>
                <a:latin typeface="Söhne"/>
              </a:rPr>
              <a:t>Negative</a:t>
            </a:r>
            <a:r>
              <a:rPr lang="en-GB" sz="4500" b="0" i="0" dirty="0">
                <a:effectLst/>
                <a:latin typeface="Söhne"/>
              </a:rPr>
              <a:t>: 420 instances</a:t>
            </a:r>
          </a:p>
          <a:p>
            <a:r>
              <a:rPr lang="en-GB" sz="4500" b="0" i="0" dirty="0">
                <a:effectLst/>
                <a:latin typeface="Söhne"/>
              </a:rPr>
              <a:t>   </a:t>
            </a:r>
            <a:r>
              <a:rPr lang="en-GB" sz="4500" b="1" i="0" dirty="0">
                <a:effectLst/>
                <a:latin typeface="Söhne"/>
              </a:rPr>
              <a:t>Neutral</a:t>
            </a:r>
            <a:r>
              <a:rPr lang="en-GB" sz="4500" b="0" i="0" dirty="0">
                <a:effectLst/>
                <a:latin typeface="Söhne"/>
              </a:rPr>
              <a:t>: 12 instances</a:t>
            </a:r>
          </a:p>
          <a:p>
            <a:pPr marL="0" indent="0">
              <a:buNone/>
            </a:pPr>
            <a:endParaRPr lang="en-GB" sz="2900" b="0" i="0" dirty="0">
              <a:effectLst/>
              <a:latin typeface="Söhne"/>
            </a:endParaRPr>
          </a:p>
          <a:p>
            <a:pPr>
              <a:lnSpc>
                <a:spcPct val="120000"/>
              </a:lnSpc>
            </a:pPr>
            <a:r>
              <a:rPr lang="en-GB" sz="3800" b="0" i="0" dirty="0">
                <a:effectLst/>
                <a:latin typeface="Söhne"/>
              </a:rPr>
              <a:t>  </a:t>
            </a:r>
            <a:r>
              <a:rPr lang="en-GB" sz="4900" b="0" i="0" dirty="0">
                <a:effectLst/>
                <a:latin typeface="Söhne"/>
              </a:rPr>
              <a:t>Majority of reviews are positive, indicating overall satisfaction with British Airways.</a:t>
            </a:r>
          </a:p>
          <a:p>
            <a:pPr>
              <a:lnSpc>
                <a:spcPct val="120000"/>
              </a:lnSpc>
            </a:pPr>
            <a:r>
              <a:rPr lang="en-GB" sz="4900" b="0" i="0" dirty="0">
                <a:effectLst/>
                <a:latin typeface="Söhne"/>
              </a:rPr>
              <a:t>   Negative reviews are notable but represent a smaller proportion compared to positive reviews.</a:t>
            </a:r>
          </a:p>
          <a:p>
            <a:pPr>
              <a:lnSpc>
                <a:spcPct val="120000"/>
              </a:lnSpc>
            </a:pPr>
            <a:r>
              <a:rPr lang="en-GB" sz="4900" b="0" i="0" dirty="0">
                <a:effectLst/>
                <a:latin typeface="Söhne"/>
              </a:rPr>
              <a:t>  Neutral reviews are minimal, suggesting clear sentiments expressed by customers.</a:t>
            </a:r>
            <a:endParaRPr lang="en-GB" sz="4900" dirty="0"/>
          </a:p>
        </p:txBody>
      </p:sp>
      <p:graphicFrame>
        <p:nvGraphicFramePr>
          <p:cNvPr id="7" name="Chart 6">
            <a:extLst>
              <a:ext uri="{FF2B5EF4-FFF2-40B4-BE49-F238E27FC236}">
                <a16:creationId xmlns:a16="http://schemas.microsoft.com/office/drawing/2014/main" id="{D8FB9BEF-B76B-4134-B32F-895BACB21AF1}"/>
              </a:ext>
            </a:extLst>
          </p:cNvPr>
          <p:cNvGraphicFramePr/>
          <p:nvPr>
            <p:extLst>
              <p:ext uri="{D42A27DB-BD31-4B8C-83A1-F6EECF244321}">
                <p14:modId xmlns:p14="http://schemas.microsoft.com/office/powerpoint/2010/main" val="3711357449"/>
              </p:ext>
            </p:extLst>
          </p:nvPr>
        </p:nvGraphicFramePr>
        <p:xfrm>
          <a:off x="799549" y="2057401"/>
          <a:ext cx="4474816" cy="39437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12461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1790700" y="764373"/>
            <a:ext cx="8610600" cy="1293028"/>
          </a:xfrm>
        </p:spPr>
        <p:txBody>
          <a:bodyPr/>
          <a:lstStyle/>
          <a:p>
            <a:pPr algn="ctr"/>
            <a:r>
              <a:rPr lang="en-GB" b="1" i="0" dirty="0">
                <a:effectLst/>
                <a:latin typeface="Söhne"/>
              </a:rPr>
              <a:t>Topic Modelling Results</a:t>
            </a:r>
            <a:endParaRPr lang="en-GB" dirty="0"/>
          </a:p>
        </p:txBody>
      </p:sp>
      <p:sp>
        <p:nvSpPr>
          <p:cNvPr id="16" name="Content Placeholder 15">
            <a:extLst>
              <a:ext uri="{FF2B5EF4-FFF2-40B4-BE49-F238E27FC236}">
                <a16:creationId xmlns:a16="http://schemas.microsoft.com/office/drawing/2014/main" id="{8A89E765-DB01-4038-9173-5833C3F4660D}"/>
              </a:ext>
            </a:extLst>
          </p:cNvPr>
          <p:cNvSpPr>
            <a:spLocks noGrp="1"/>
          </p:cNvSpPr>
          <p:nvPr>
            <p:ph idx="1"/>
          </p:nvPr>
        </p:nvSpPr>
        <p:spPr>
          <a:xfrm>
            <a:off x="216244" y="1869362"/>
            <a:ext cx="5554362" cy="4729146"/>
          </a:xfrm>
        </p:spPr>
        <p:txBody>
          <a:bodyPr>
            <a:noAutofit/>
          </a:bodyPr>
          <a:lstStyle/>
          <a:p>
            <a:pPr marL="0" indent="0">
              <a:buNone/>
            </a:pPr>
            <a:r>
              <a:rPr lang="en-GB" sz="1400" dirty="0"/>
              <a:t>Based on the topics generated by the LDA model, here are the main themes or ‘topics’ :</a:t>
            </a:r>
          </a:p>
          <a:p>
            <a:pPr marL="0" indent="0">
              <a:buNone/>
            </a:pPr>
            <a:r>
              <a:rPr lang="en-GB" sz="1400" b="1" dirty="0"/>
              <a:t>Topic 1: Seat and Time</a:t>
            </a:r>
          </a:p>
          <a:p>
            <a:pPr marL="0" indent="0">
              <a:buNone/>
            </a:pPr>
            <a:r>
              <a:rPr lang="en-GB" sz="1400" dirty="0"/>
              <a:t>- Keywords: seat, time, service, class, make, British, get, book, one, fly</a:t>
            </a:r>
          </a:p>
          <a:p>
            <a:pPr marL="0" indent="0">
              <a:lnSpc>
                <a:spcPct val="100000"/>
              </a:lnSpc>
              <a:buNone/>
            </a:pPr>
            <a:r>
              <a:rPr lang="en-GB" sz="1400" b="1" dirty="0"/>
              <a:t>Topic 2: British Airways Service</a:t>
            </a:r>
          </a:p>
          <a:p>
            <a:pPr marL="0" indent="0">
              <a:buNone/>
            </a:pPr>
            <a:r>
              <a:rPr lang="en-GB" sz="1400" dirty="0"/>
              <a:t>- Keywords: British, US, Airways, get, seat, service, one, fly, staff, hours</a:t>
            </a:r>
          </a:p>
          <a:p>
            <a:pPr marL="0" indent="0">
              <a:buNone/>
            </a:pPr>
            <a:r>
              <a:rPr lang="en-GB" sz="1400" b="1" dirty="0"/>
              <a:t>Topic 3: Service and Flying Experience</a:t>
            </a:r>
          </a:p>
          <a:p>
            <a:pPr marL="0" indent="0">
              <a:buNone/>
            </a:pPr>
            <a:r>
              <a:rPr lang="en-GB" sz="1400" dirty="0"/>
              <a:t>- Keywords: seat, service, fly, time, London, hours, get, one, first, customer</a:t>
            </a:r>
          </a:p>
          <a:p>
            <a:pPr marL="0" indent="0">
              <a:buNone/>
            </a:pPr>
            <a:r>
              <a:rPr lang="en-GB" sz="1400" b="1" dirty="0"/>
              <a:t>Topic 4: Service Quality</a:t>
            </a:r>
          </a:p>
          <a:p>
            <a:pPr marL="0" indent="0">
              <a:buNone/>
            </a:pPr>
            <a:r>
              <a:rPr lang="en-GB" sz="1400" dirty="0"/>
              <a:t>- Keywords: get, seat, would, service, call, crew, London, fly, food, good</a:t>
            </a:r>
          </a:p>
          <a:p>
            <a:pPr marL="0" indent="0">
              <a:buNone/>
            </a:pPr>
            <a:r>
              <a:rPr lang="en-GB" sz="1400" b="1" dirty="0"/>
              <a:t>Topic 5: Business Class Experience</a:t>
            </a:r>
          </a:p>
          <a:p>
            <a:pPr marL="0" indent="0">
              <a:buNone/>
            </a:pPr>
            <a:r>
              <a:rPr lang="en-GB" sz="1400" dirty="0"/>
              <a:t>- Keywords: seat, service, time, board, business, class, get, crew, food, good</a:t>
            </a:r>
          </a:p>
        </p:txBody>
      </p:sp>
      <p:graphicFrame>
        <p:nvGraphicFramePr>
          <p:cNvPr id="19" name="Chart 18">
            <a:extLst>
              <a:ext uri="{FF2B5EF4-FFF2-40B4-BE49-F238E27FC236}">
                <a16:creationId xmlns:a16="http://schemas.microsoft.com/office/drawing/2014/main" id="{EE5E93BE-4028-4A0D-A1D4-02B3F73B211E}"/>
              </a:ext>
            </a:extLst>
          </p:cNvPr>
          <p:cNvGraphicFramePr/>
          <p:nvPr>
            <p:extLst>
              <p:ext uri="{D42A27DB-BD31-4B8C-83A1-F6EECF244321}">
                <p14:modId xmlns:p14="http://schemas.microsoft.com/office/powerpoint/2010/main" val="2802710495"/>
              </p:ext>
            </p:extLst>
          </p:nvPr>
        </p:nvGraphicFramePr>
        <p:xfrm>
          <a:off x="5918888" y="1885210"/>
          <a:ext cx="5740400" cy="42724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60237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1790700" y="764373"/>
            <a:ext cx="8610600" cy="1293028"/>
          </a:xfrm>
        </p:spPr>
        <p:txBody>
          <a:bodyPr/>
          <a:lstStyle/>
          <a:p>
            <a:pPr algn="ctr"/>
            <a:r>
              <a:rPr lang="en-GB" b="1" i="0" dirty="0">
                <a:effectLst/>
                <a:latin typeface="Studio-Feixen-Sans"/>
              </a:rPr>
              <a:t>Topic-Sentiment Analysis</a:t>
            </a:r>
          </a:p>
        </p:txBody>
      </p:sp>
      <p:graphicFrame>
        <p:nvGraphicFramePr>
          <p:cNvPr id="7" name="Chart 6">
            <a:extLst>
              <a:ext uri="{FF2B5EF4-FFF2-40B4-BE49-F238E27FC236}">
                <a16:creationId xmlns:a16="http://schemas.microsoft.com/office/drawing/2014/main" id="{4C1ADAA0-B4C0-4994-B7F4-6A4AA59397CB}"/>
              </a:ext>
            </a:extLst>
          </p:cNvPr>
          <p:cNvGraphicFramePr/>
          <p:nvPr>
            <p:extLst>
              <p:ext uri="{D42A27DB-BD31-4B8C-83A1-F6EECF244321}">
                <p14:modId xmlns:p14="http://schemas.microsoft.com/office/powerpoint/2010/main" val="742453891"/>
              </p:ext>
            </p:extLst>
          </p:nvPr>
        </p:nvGraphicFramePr>
        <p:xfrm>
          <a:off x="363838" y="1878227"/>
          <a:ext cx="5085492" cy="4791446"/>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94A435B5-B50F-4108-B530-C73CC35506BE}"/>
              </a:ext>
            </a:extLst>
          </p:cNvPr>
          <p:cNvSpPr txBox="1"/>
          <p:nvPr/>
        </p:nvSpPr>
        <p:spPr>
          <a:xfrm>
            <a:off x="6096000" y="1896763"/>
            <a:ext cx="5732162" cy="4770537"/>
          </a:xfrm>
          <a:prstGeom prst="rect">
            <a:avLst/>
          </a:prstGeom>
          <a:noFill/>
        </p:spPr>
        <p:txBody>
          <a:bodyPr wrap="square" rtlCol="0">
            <a:spAutoFit/>
          </a:bodyPr>
          <a:lstStyle/>
          <a:p>
            <a:pPr algn="l">
              <a:buFont typeface="+mj-lt"/>
              <a:buAutoNum type="arabicPeriod"/>
            </a:pPr>
            <a:r>
              <a:rPr lang="en-GB" sz="1600" b="1" i="0" dirty="0">
                <a:effectLst/>
                <a:latin typeface="Söhne"/>
              </a:rPr>
              <a:t>British Airways Service</a:t>
            </a:r>
            <a:r>
              <a:rPr lang="en-GB" sz="1600" b="0" i="0" dirty="0">
                <a:effectLst/>
                <a:latin typeface="Söhne"/>
              </a:rPr>
              <a:t>:</a:t>
            </a:r>
          </a:p>
          <a:p>
            <a:pPr lvl="1" algn="l"/>
            <a:r>
              <a:rPr lang="en-GB" sz="1600" b="0" i="0" dirty="0">
                <a:effectLst/>
                <a:latin typeface="Söhne"/>
              </a:rPr>
              <a:t>More positive than negative reviews, indicating overall satisfaction with services.</a:t>
            </a:r>
          </a:p>
          <a:p>
            <a:pPr algn="l">
              <a:buFont typeface="+mj-lt"/>
              <a:buAutoNum type="arabicPeriod"/>
            </a:pPr>
            <a:r>
              <a:rPr lang="en-GB" sz="1600" b="1" i="0" dirty="0">
                <a:effectLst/>
                <a:latin typeface="Söhne"/>
              </a:rPr>
              <a:t>Business Class Experience</a:t>
            </a:r>
            <a:r>
              <a:rPr lang="en-GB" sz="1600" b="0" i="0" dirty="0">
                <a:effectLst/>
                <a:latin typeface="Söhne"/>
              </a:rPr>
              <a:t>:</a:t>
            </a:r>
          </a:p>
          <a:p>
            <a:pPr lvl="1" algn="l"/>
            <a:r>
              <a:rPr lang="en-GB" sz="1600" b="0" i="0" dirty="0">
                <a:effectLst/>
                <a:latin typeface="Söhne"/>
              </a:rPr>
              <a:t>Substantial positive feedback suggests high satisfaction with business class amenities.</a:t>
            </a:r>
          </a:p>
          <a:p>
            <a:pPr algn="l">
              <a:buFont typeface="+mj-lt"/>
              <a:buAutoNum type="arabicPeriod"/>
            </a:pPr>
            <a:r>
              <a:rPr lang="en-GB" sz="1600" b="1" i="0" dirty="0">
                <a:effectLst/>
                <a:latin typeface="Söhne"/>
              </a:rPr>
              <a:t>Seat and Time</a:t>
            </a:r>
            <a:r>
              <a:rPr lang="en-GB" sz="1600" b="0" i="0" dirty="0">
                <a:effectLst/>
                <a:latin typeface="Söhne"/>
              </a:rPr>
              <a:t>:</a:t>
            </a:r>
          </a:p>
          <a:p>
            <a:pPr lvl="1" algn="l"/>
            <a:r>
              <a:rPr lang="en-GB" sz="1600" b="0" i="0" dirty="0">
                <a:effectLst/>
                <a:latin typeface="Söhne"/>
              </a:rPr>
              <a:t>Generally positive sentiment regarding seating arrangements and punctuality.</a:t>
            </a:r>
          </a:p>
          <a:p>
            <a:pPr algn="l">
              <a:buFont typeface="+mj-lt"/>
              <a:buAutoNum type="arabicPeriod"/>
            </a:pPr>
            <a:r>
              <a:rPr lang="en-GB" sz="1600" b="1" i="0" dirty="0">
                <a:effectLst/>
                <a:latin typeface="Söhne"/>
              </a:rPr>
              <a:t>Service Quality</a:t>
            </a:r>
            <a:r>
              <a:rPr lang="en-GB" sz="1600" b="0" i="0" dirty="0">
                <a:effectLst/>
                <a:latin typeface="Söhne"/>
              </a:rPr>
              <a:t>:</a:t>
            </a:r>
          </a:p>
          <a:p>
            <a:pPr lvl="1" algn="l"/>
            <a:r>
              <a:rPr lang="en-GB" sz="1600" b="0" i="0" dirty="0">
                <a:effectLst/>
                <a:latin typeface="Söhne"/>
              </a:rPr>
              <a:t>Slight imbalance with slightly more negative reviews, indicating areas for improvement in service quality.</a:t>
            </a:r>
          </a:p>
          <a:p>
            <a:pPr algn="l">
              <a:buFont typeface="+mj-lt"/>
              <a:buAutoNum type="arabicPeriod"/>
            </a:pPr>
            <a:r>
              <a:rPr lang="en-GB" sz="1600" b="1" i="0" dirty="0">
                <a:effectLst/>
                <a:latin typeface="Söhne"/>
              </a:rPr>
              <a:t>Service and Flying Experience</a:t>
            </a:r>
            <a:r>
              <a:rPr lang="en-GB" sz="1600" b="0" i="0" dirty="0">
                <a:effectLst/>
                <a:latin typeface="Söhne"/>
              </a:rPr>
              <a:t>:</a:t>
            </a:r>
          </a:p>
          <a:p>
            <a:pPr lvl="1" algn="l"/>
            <a:r>
              <a:rPr lang="en-GB" sz="1600" b="0" i="0" dirty="0">
                <a:effectLst/>
                <a:latin typeface="Söhne"/>
              </a:rPr>
              <a:t>More negative than positive reviews, highlighting areas needing attention for enhancing the flying experience.</a:t>
            </a:r>
          </a:p>
          <a:p>
            <a:pPr algn="l"/>
            <a:r>
              <a:rPr lang="en-GB" sz="1600" b="0" i="0" dirty="0">
                <a:effectLst/>
                <a:latin typeface="Söhne"/>
              </a:rPr>
              <a:t>In summary, while British Airways excels in certain areas, there are opportunities for improvement in service quality and the overall flying experience to ensure continued customer satisfaction.</a:t>
            </a:r>
          </a:p>
          <a:p>
            <a:endParaRPr lang="en-GB" sz="1600" dirty="0"/>
          </a:p>
        </p:txBody>
      </p:sp>
    </p:spTree>
    <p:extLst>
      <p:ext uri="{BB962C8B-B14F-4D97-AF65-F5344CB8AC3E}">
        <p14:creationId xmlns:p14="http://schemas.microsoft.com/office/powerpoint/2010/main" val="118836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1790700" y="764373"/>
            <a:ext cx="8610600" cy="1293028"/>
          </a:xfrm>
        </p:spPr>
        <p:txBody>
          <a:bodyPr/>
          <a:lstStyle/>
          <a:p>
            <a:pPr algn="ctr"/>
            <a:r>
              <a:rPr lang="en-GB" b="1" i="0" dirty="0">
                <a:effectLst/>
                <a:latin typeface="Studio-Feixen-Sans"/>
              </a:rPr>
              <a:t>Word Clouds</a:t>
            </a:r>
          </a:p>
        </p:txBody>
      </p:sp>
      <p:pic>
        <p:nvPicPr>
          <p:cNvPr id="4" name="Picture 3">
            <a:extLst>
              <a:ext uri="{FF2B5EF4-FFF2-40B4-BE49-F238E27FC236}">
                <a16:creationId xmlns:a16="http://schemas.microsoft.com/office/drawing/2014/main" id="{BF350A1D-B171-460D-91DA-538050F83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9089" y="2669062"/>
            <a:ext cx="8472211" cy="4128263"/>
          </a:xfrm>
          <a:prstGeom prst="rect">
            <a:avLst/>
          </a:prstGeom>
        </p:spPr>
      </p:pic>
      <p:sp>
        <p:nvSpPr>
          <p:cNvPr id="5" name="TextBox 4">
            <a:extLst>
              <a:ext uri="{FF2B5EF4-FFF2-40B4-BE49-F238E27FC236}">
                <a16:creationId xmlns:a16="http://schemas.microsoft.com/office/drawing/2014/main" id="{E9F995ED-D969-4F9E-88C7-D8FDBC6ECEA2}"/>
              </a:ext>
            </a:extLst>
          </p:cNvPr>
          <p:cNvSpPr txBox="1"/>
          <p:nvPr/>
        </p:nvSpPr>
        <p:spPr>
          <a:xfrm>
            <a:off x="924698" y="1828802"/>
            <a:ext cx="10342604" cy="830997"/>
          </a:xfrm>
          <a:prstGeom prst="rect">
            <a:avLst/>
          </a:prstGeom>
          <a:noFill/>
        </p:spPr>
        <p:txBody>
          <a:bodyPr wrap="square" rtlCol="0">
            <a:spAutoFit/>
          </a:bodyPr>
          <a:lstStyle/>
          <a:p>
            <a:r>
              <a:rPr lang="en-GB" sz="1600" dirty="0">
                <a:latin typeface="Söhne"/>
              </a:rPr>
              <a:t>Visualizing the collective voice of our customers, the word cloud encapsulates the essence of their feedback, revealing recurring themes and sentiments. Each word represents a unique perspective, contributing to our understanding of the customer experience.</a:t>
            </a:r>
          </a:p>
        </p:txBody>
      </p:sp>
    </p:spTree>
    <p:extLst>
      <p:ext uri="{BB962C8B-B14F-4D97-AF65-F5344CB8AC3E}">
        <p14:creationId xmlns:p14="http://schemas.microsoft.com/office/powerpoint/2010/main" val="40613493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151</TotalTime>
  <Words>476</Words>
  <Application>Microsoft Office PowerPoint</Application>
  <PresentationFormat>Widescreen</PresentationFormat>
  <Paragraphs>44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Söhne</vt:lpstr>
      <vt:lpstr>Studio-Feixen-Sans</vt:lpstr>
      <vt:lpstr>Vapor Trail</vt:lpstr>
      <vt:lpstr>Task 01 </vt:lpstr>
      <vt:lpstr>Introduction</vt:lpstr>
      <vt:lpstr>Sentiment Distribution</vt:lpstr>
      <vt:lpstr>Topic Modelling Results</vt:lpstr>
      <vt:lpstr>Topic-Sentiment Analysis</vt:lpstr>
      <vt:lpstr>Word Clouds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Karima BENZAHRA</cp:lastModifiedBy>
  <cp:revision>9</cp:revision>
  <dcterms:created xsi:type="dcterms:W3CDTF">2022-12-06T11:13:27Z</dcterms:created>
  <dcterms:modified xsi:type="dcterms:W3CDTF">2024-04-01T01:35:35Z</dcterms:modified>
</cp:coreProperties>
</file>