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57" r:id="rId5"/>
    <p:sldId id="258" r:id="rId6"/>
    <p:sldId id="259" r:id="rId7"/>
    <p:sldId id="261" r:id="rId8"/>
    <p:sldId id="262" r:id="rId9"/>
    <p:sldId id="260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A3733-C535-B7E4-DB18-81E49207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B2D480-920A-4196-0D0E-66D15E59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05DC9-C7A6-BBD5-C471-7CE4A0C1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37220-30EE-C9BF-89B2-1830AA73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5DF2C-17F2-6DD7-A8FE-A1B5E57D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3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B3443-7EF4-8D1A-F0C1-5453E709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1CC646-44BD-C655-B14A-8F598688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71618E-BCFB-9284-1D2E-4B86D25F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88F2F-13E5-90B7-DDAD-1740CA19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54DF4D-B981-1943-5EE2-43B2C34B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1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B7C0B0-7423-360B-1F3E-3983CC84E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550FE1-71CD-0C1D-ACFC-051E926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8FA45-CF32-47DD-1A50-532CC6DE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3A740D-7CF7-7BC7-0193-DA888E0B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9FDE6-3728-CC87-8B76-C05FE004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85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1DE67-2237-EA1C-4DD1-740219BD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9EA4F-94A3-F7F7-478A-13A33CCF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C5C24-2A38-4E34-77B4-9F07F2D5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B4F17-930F-6B1F-10FD-44EF9DCC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1915B-4C91-8742-31F1-1F68F669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60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8E61F-1E3E-EE8B-EE97-514B2550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1343B-37A3-4524-1109-B2EF617E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59F6F-FB58-1CFD-048D-BC4B5490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E02937-A87E-BC53-6925-E33BC800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FA24B-AF44-B396-D693-137ACFE2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71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20CE6-8981-B089-42D2-18A00D0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EF2AE3-B7F8-AE55-C0BD-972086DE8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42B6DC-4CF4-D0E8-FA75-654D9226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239DDC-4F7E-C336-C1F1-779CFF4C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6BD81-BFA3-F1D9-21BD-C3E5F1E5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8F303-E9E9-F45D-DC53-48AF155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0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4E745-44A8-7108-021B-760AF858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A0051A-D24E-20A3-EF45-955BF7EC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A2EEC8-0B19-8E7B-5844-B9EF78B2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7478DA-6C53-6E9F-B4CC-BC226BBBF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3387F1-D629-DFC4-C624-C77F9770C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61D206-4D84-CC7A-E3EA-AC3A2B11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FECE41-42B5-7FD0-AFA8-5EA685EC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744237-37A5-05F1-DB48-B98A1D42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2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B29EB-4FAF-B0A3-C214-CB59D512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F725FC-CAF7-ED66-8465-C7775ECE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47F534-B94A-0308-E013-94996BFB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2A5671-7482-D9B6-A57F-A2E31056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50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C5542F-679B-286E-F800-DD37B1AB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600BE3-E81C-C937-856A-0059168F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BC0C2E-51BC-256F-CE66-0B9D0D1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27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58E9-0D86-8F03-E8DA-1DFB46B3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0EA2F-B28A-8CF0-DFE4-FDAB31694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73193F-6347-46F1-3DBD-23E66DFF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65C41B-54CB-046F-CB35-810B1CD9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1667C-6ADD-5D3C-9140-E79FABD1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C7E96A-E56C-3538-FEDE-2A8AB180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36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A9356-E301-32DF-6ED1-2A3FA454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D757AB-7EF8-4AA2-E507-C63616C66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ED0592-5181-E0A8-4A9B-20FAA5474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E3D03C-CE37-80A5-6752-9A15E464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AA1311-26E9-82B2-AED2-5EA3C8B1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F8FE49-203B-F863-BDF4-BBB6435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49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99E9F8-D981-F1D5-7E0A-26285618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11EAB-DC60-0240-964F-6D4A66BE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E89C0-E520-1186-E0B0-7EE22DFDF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BE85-51A1-4C08-B8AF-CAE32177BB44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3B7D6-540C-6D69-7494-B95A164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632B7-3F93-63A7-9622-FAA1985F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F4D1-8E30-41CA-AE83-D9E9B1BB7D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A786C-D64E-0B2B-3F8E-B39A056AD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幾何と統計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CD9D1-F6D6-BC37-C67F-1E5B1C14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80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F77E4-7409-5B0D-5D61-B38C4C27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標準偏差について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A8B08F-85B8-B946-0DE4-91352751D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41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/>
              <p:nvPr/>
            </p:nvSpPr>
            <p:spPr>
              <a:xfrm>
                <a:off x="1773658" y="933041"/>
                <a:ext cx="6873953" cy="582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標準偏差は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であるので、偏差ベクトルを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とすれば、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となる。ここでまた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とおけば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58" y="933041"/>
                <a:ext cx="6873953" cy="5827621"/>
              </a:xfrm>
              <a:prstGeom prst="rect">
                <a:avLst/>
              </a:prstGeom>
              <a:blipFill>
                <a:blip r:embed="rId2"/>
                <a:stretch>
                  <a:fillRect l="-1418" t="-732" b="-14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BA8143-B992-0FEE-BACB-7E6C12802D77}"/>
              </a:ext>
            </a:extLst>
          </p:cNvPr>
          <p:cNvSpPr txBox="1"/>
          <p:nvPr/>
        </p:nvSpPr>
        <p:spPr>
          <a:xfrm>
            <a:off x="687977" y="3206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0" dirty="0">
                <a:latin typeface="Cambria Math" panose="02040503050406030204" pitchFamily="18" charset="0"/>
              </a:rPr>
              <a:t>平均同様に、標準偏差を幾何的に表す。</a:t>
            </a:r>
            <a:endParaRPr kumimoji="1" lang="en-US" altLang="ja-JP" sz="24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/>
              <p:nvPr/>
            </p:nvSpPr>
            <p:spPr>
              <a:xfrm>
                <a:off x="1738824" y="558573"/>
                <a:ext cx="6873953" cy="6055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と書くことができる。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さて、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′−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24" y="558573"/>
                <a:ext cx="6873953" cy="6055119"/>
              </a:xfrm>
              <a:prstGeom prst="rect">
                <a:avLst/>
              </a:prstGeom>
              <a:blipFill>
                <a:blip r:embed="rId2"/>
                <a:stretch>
                  <a:fillRect l="-13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60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/>
              <p:nvPr/>
            </p:nvSpPr>
            <p:spPr>
              <a:xfrm>
                <a:off x="322217" y="325135"/>
                <a:ext cx="5126895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であるから、先ほど図示した灰色のベクトルが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sz="2400" dirty="0"/>
                  <a:t>であることが分かった。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つまり、左のように</a:t>
                </a:r>
                <a:endParaRPr lang="en-US" altLang="ja-JP" sz="2400" dirty="0"/>
              </a:p>
              <a:p>
                <a:r>
                  <a:rPr lang="ja-JP" altLang="en-US" sz="2400" dirty="0"/>
                  <a:t>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2400" dirty="0"/>
                  <a:t>：緑のベクトルの長さ</a:t>
                </a:r>
                <a:endParaRPr lang="en-US" altLang="ja-JP" sz="2400" dirty="0"/>
              </a:p>
              <a:p>
                <a:r>
                  <a:rPr lang="ja-JP" altLang="en-US" sz="2400" dirty="0"/>
                  <a:t>標準偏差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400" dirty="0"/>
                  <a:t>：灰色のベクトルの長さ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となり、これらの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乗が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2400" dirty="0"/>
                  <a:t>の長さの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乗、即ち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lang="en-US" altLang="ja-JP" sz="2400" dirty="0"/>
              </a:p>
              <a:p>
                <a:r>
                  <a:rPr lang="ja-JP" altLang="en-US" sz="2400" dirty="0"/>
                  <a:t>ここから、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325135"/>
                <a:ext cx="5126895" cy="6370975"/>
              </a:xfrm>
              <a:prstGeom prst="rect">
                <a:avLst/>
              </a:prstGeom>
              <a:blipFill>
                <a:blip r:embed="rId2"/>
                <a:stretch>
                  <a:fillRect l="-1902" t="-766" r="-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E494452E-9592-A18F-F88D-38338550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89" y="444276"/>
            <a:ext cx="4615450" cy="5969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46D760D-4D40-2853-B6D3-A5D5D516DE3C}"/>
                  </a:ext>
                </a:extLst>
              </p:cNvPr>
              <p:cNvSpPr txBox="1"/>
              <p:nvPr/>
            </p:nvSpPr>
            <p:spPr>
              <a:xfrm>
                <a:off x="9680237" y="1523474"/>
                <a:ext cx="19529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ja-JP" sz="32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46D760D-4D40-2853-B6D3-A5D5D516D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237" y="1523474"/>
                <a:ext cx="19529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409AF9-7185-C985-0E06-C5B435010F5B}"/>
                  </a:ext>
                </a:extLst>
              </p:cNvPr>
              <p:cNvSpPr txBox="1"/>
              <p:nvPr/>
            </p:nvSpPr>
            <p:spPr>
              <a:xfrm>
                <a:off x="8630163" y="3592676"/>
                <a:ext cx="1914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409AF9-7185-C985-0E06-C5B43501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163" y="3592676"/>
                <a:ext cx="191430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1D00F67-1236-61B9-3AFB-142A5FFB3264}"/>
                  </a:ext>
                </a:extLst>
              </p:cNvPr>
              <p:cNvSpPr txBox="1"/>
              <p:nvPr/>
            </p:nvSpPr>
            <p:spPr>
              <a:xfrm>
                <a:off x="7641379" y="2321225"/>
                <a:ext cx="9230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1D00F67-1236-61B9-3AFB-142A5FFB3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379" y="2321225"/>
                <a:ext cx="92307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12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/>
              <p:nvPr/>
            </p:nvSpPr>
            <p:spPr>
              <a:xfrm>
                <a:off x="322217" y="325135"/>
                <a:ext cx="5126895" cy="4929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400" b="0" dirty="0">
                    <a:latin typeface="Cambria Math" panose="02040503050406030204" pitchFamily="18" charset="0"/>
                  </a:rPr>
                  <a:t>さて、</a:t>
                </a:r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であり、これは</a:t>
                </a:r>
                <a:r>
                  <a:rPr lang="en-US" altLang="ja-JP" sz="2400" dirty="0"/>
                  <a:t>”2</a:t>
                </a:r>
                <a:r>
                  <a:rPr lang="ja-JP" altLang="en-US" sz="2400" dirty="0"/>
                  <a:t>乗の平均</a:t>
                </a:r>
                <a:r>
                  <a:rPr lang="en-US" altLang="ja-JP" sz="2400" dirty="0"/>
                  <a:t>”</a:t>
                </a:r>
                <a:r>
                  <a:rPr lang="ja-JP" altLang="en-US" sz="2400" dirty="0"/>
                  <a:t>であることが分かるので、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は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であり、</a:t>
                </a:r>
                <a:endParaRPr lang="en-US" altLang="ja-JP" sz="2400" dirty="0"/>
              </a:p>
              <a:p>
                <a:r>
                  <a:rPr lang="ja-JP" altLang="en-US" sz="2400" dirty="0"/>
                  <a:t>分散の公式を幾何的に導くことができた。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" y="325135"/>
                <a:ext cx="5126895" cy="4929235"/>
              </a:xfrm>
              <a:prstGeom prst="rect">
                <a:avLst/>
              </a:prstGeom>
              <a:blipFill>
                <a:blip r:embed="rId2"/>
                <a:stretch>
                  <a:fillRect l="-1902" t="-865" r="-476" b="-18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3BFB2B9E-FA67-1534-3152-8C2BA4CE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89" y="444276"/>
            <a:ext cx="4615450" cy="5969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CEE396B-3115-5EC1-565D-90F723C4500E}"/>
                  </a:ext>
                </a:extLst>
              </p:cNvPr>
              <p:cNvSpPr txBox="1"/>
              <p:nvPr/>
            </p:nvSpPr>
            <p:spPr>
              <a:xfrm>
                <a:off x="9680237" y="1523474"/>
                <a:ext cx="19529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ja-JP" sz="32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CEE396B-3115-5EC1-565D-90F723C4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237" y="1523474"/>
                <a:ext cx="19529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EDC660-06B1-67A9-28B1-973A56ABE06E}"/>
                  </a:ext>
                </a:extLst>
              </p:cNvPr>
              <p:cNvSpPr txBox="1"/>
              <p:nvPr/>
            </p:nvSpPr>
            <p:spPr>
              <a:xfrm>
                <a:off x="8630163" y="3592676"/>
                <a:ext cx="1914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4EDC660-06B1-67A9-28B1-973A56ABE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163" y="3592676"/>
                <a:ext cx="191430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BD83198-15A2-D2E5-1CCE-98CBAFE9956B}"/>
                  </a:ext>
                </a:extLst>
              </p:cNvPr>
              <p:cNvSpPr txBox="1"/>
              <p:nvPr/>
            </p:nvSpPr>
            <p:spPr>
              <a:xfrm>
                <a:off x="6657311" y="2190595"/>
                <a:ext cx="1887889" cy="621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BD83198-15A2-D2E5-1CCE-98CBAFE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11" y="2190595"/>
                <a:ext cx="1887889" cy="6218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3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7C944-D72C-0D4F-4022-ACA46AF6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A6BF48-8E54-AA39-FC28-10990A022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2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276BC5B-6159-1CA6-B716-A9309600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064" y="130767"/>
            <a:ext cx="4615450" cy="5969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6487DD9-E541-D32D-EDE1-4BBCF296332C}"/>
                  </a:ext>
                </a:extLst>
              </p:cNvPr>
              <p:cNvSpPr txBox="1"/>
              <p:nvPr/>
            </p:nvSpPr>
            <p:spPr>
              <a:xfrm>
                <a:off x="8739712" y="1209965"/>
                <a:ext cx="19529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ja-JP" sz="32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6487DD9-E541-D32D-EDE1-4BBCF296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12" y="1209965"/>
                <a:ext cx="19529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/>
              <p:nvPr/>
            </p:nvSpPr>
            <p:spPr>
              <a:xfrm>
                <a:off x="7689638" y="3279167"/>
                <a:ext cx="1914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638" y="3279167"/>
                <a:ext cx="191430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/>
              <p:nvPr/>
            </p:nvSpPr>
            <p:spPr>
              <a:xfrm>
                <a:off x="5716786" y="1877086"/>
                <a:ext cx="1887889" cy="621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86" y="1877086"/>
                <a:ext cx="1887889" cy="621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FDFF21-488C-75F2-1079-ADA629FDCFCF}"/>
              </a:ext>
            </a:extLst>
          </p:cNvPr>
          <p:cNvSpPr txBox="1"/>
          <p:nvPr/>
        </p:nvSpPr>
        <p:spPr>
          <a:xfrm>
            <a:off x="271411" y="1591996"/>
            <a:ext cx="5929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この図から、</a:t>
            </a:r>
            <a:endParaRPr lang="en-US" altLang="ja-JP" sz="2400" dirty="0"/>
          </a:p>
          <a:p>
            <a:r>
              <a:rPr lang="ja-JP" altLang="en-US" sz="2400" dirty="0"/>
              <a:t>幾何的に分かる事項を次に挙げる。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0830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029339F-9D68-DF68-D413-74AE6788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4004"/>
            <a:ext cx="4219575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6487DD9-E541-D32D-EDE1-4BBCF296332C}"/>
                  </a:ext>
                </a:extLst>
              </p:cNvPr>
              <p:cNvSpPr txBox="1"/>
              <p:nvPr/>
            </p:nvSpPr>
            <p:spPr>
              <a:xfrm>
                <a:off x="9780192" y="2199209"/>
                <a:ext cx="19529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ja-JP" sz="32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6487DD9-E541-D32D-EDE1-4BBCF296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192" y="2199209"/>
                <a:ext cx="19529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/>
              <p:nvPr/>
            </p:nvSpPr>
            <p:spPr>
              <a:xfrm>
                <a:off x="8425318" y="3586413"/>
                <a:ext cx="19143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18" y="3586413"/>
                <a:ext cx="191430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/>
              <p:nvPr/>
            </p:nvSpPr>
            <p:spPr>
              <a:xfrm>
                <a:off x="6936183" y="2655809"/>
                <a:ext cx="1887889" cy="621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183" y="2655809"/>
                <a:ext cx="1887889" cy="621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FDFF21-488C-75F2-1079-ADA629FDCFCF}"/>
                  </a:ext>
                </a:extLst>
              </p:cNvPr>
              <p:cNvSpPr txBox="1"/>
              <p:nvPr/>
            </p:nvSpPr>
            <p:spPr>
              <a:xfrm>
                <a:off x="166908" y="1591996"/>
                <a:ext cx="616422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分散・標準偏差が小さいというのは、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標本ベクトルの向きが、</a:t>
                </a:r>
                <a:endParaRPr lang="en-US" altLang="ja-JP" sz="2400" dirty="0"/>
              </a:p>
              <a:p>
                <a:r>
                  <a:rPr lang="ja-JP" altLang="en-US" sz="2400" dirty="0"/>
                  <a:t>全成分が等しいベクトル</a:t>
                </a:r>
                <a:r>
                  <a:rPr lang="en-US" altLang="ja-JP" sz="24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dirty="0"/>
                  <a:t>ベクトル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の</a:t>
                </a:r>
                <a:endParaRPr lang="en-US" altLang="ja-JP" sz="2400" dirty="0"/>
              </a:p>
              <a:p>
                <a:r>
                  <a:rPr lang="ja-JP" altLang="en-US" sz="2400" dirty="0"/>
                  <a:t>向きに近い、ということを意味する。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これは全成分が近い値だと分散は小さい、という事実に合致する。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FDFF21-488C-75F2-1079-ADA629FD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8" y="1591996"/>
                <a:ext cx="6164223" cy="3046988"/>
              </a:xfrm>
              <a:prstGeom prst="rect">
                <a:avLst/>
              </a:prstGeom>
              <a:blipFill>
                <a:blip r:embed="rId6"/>
                <a:stretch>
                  <a:fillRect l="-1482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75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B34E0B3-CB4C-701D-8C65-B4B3175B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65" y="1041104"/>
            <a:ext cx="6430272" cy="5229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/>
              <p:nvPr/>
            </p:nvSpPr>
            <p:spPr>
              <a:xfrm>
                <a:off x="9148129" y="3363693"/>
                <a:ext cx="546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29" y="3363693"/>
                <a:ext cx="54694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/>
              <p:nvPr/>
            </p:nvSpPr>
            <p:spPr>
              <a:xfrm>
                <a:off x="7181954" y="2845170"/>
                <a:ext cx="5389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54" y="2845170"/>
                <a:ext cx="5389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FDFF21-488C-75F2-1079-ADA629FDCFCF}"/>
                  </a:ext>
                </a:extLst>
              </p:cNvPr>
              <p:cNvSpPr txBox="1"/>
              <p:nvPr/>
            </p:nvSpPr>
            <p:spPr>
              <a:xfrm>
                <a:off x="539239" y="1983395"/>
                <a:ext cx="48339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平均が</a:t>
                </a:r>
                <a:r>
                  <a:rPr lang="en-US" altLang="ja-JP" sz="2400" dirty="0"/>
                  <a:t>0</a:t>
                </a:r>
                <a:r>
                  <a:rPr lang="ja-JP" altLang="en-US" sz="2400" dirty="0"/>
                  <a:t>であるという事柄は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と表現できる。</a:t>
                </a:r>
                <a:endParaRPr lang="en-US" altLang="ja-JP" sz="2400" dirty="0"/>
              </a:p>
              <a:p>
                <a:r>
                  <a:rPr lang="ja-JP" altLang="en-US" sz="2400" dirty="0"/>
                  <a:t>したがって、ベクトル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dirty="0"/>
                  <a:t>に垂直な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sz="2400" dirty="0"/>
                  <a:t>次元超平面上に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 sz="2400" dirty="0"/>
                  <a:t>が乗っていることを意味する。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FDFF21-488C-75F2-1079-ADA629FD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39" y="1983395"/>
                <a:ext cx="4833950" cy="2308324"/>
              </a:xfrm>
              <a:prstGeom prst="rect">
                <a:avLst/>
              </a:prstGeom>
              <a:blipFill>
                <a:blip r:embed="rId5"/>
                <a:stretch>
                  <a:fillRect l="-1892" t="-2111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15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26AB3C-0A18-C82C-17D7-57C25ABA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93" y="116757"/>
            <a:ext cx="6030167" cy="63064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/>
              <p:nvPr/>
            </p:nvSpPr>
            <p:spPr>
              <a:xfrm>
                <a:off x="9148129" y="3363693"/>
                <a:ext cx="546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7EE48C-32D5-2B96-BD7E-64E0DC7C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29" y="3363693"/>
                <a:ext cx="54694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/>
              <p:nvPr/>
            </p:nvSpPr>
            <p:spPr>
              <a:xfrm>
                <a:off x="7181954" y="2845170"/>
                <a:ext cx="5389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2E940D-FC25-4B81-2BFA-3221405A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54" y="2845170"/>
                <a:ext cx="5389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FDFF21-488C-75F2-1079-ADA629FDCFCF}"/>
                  </a:ext>
                </a:extLst>
              </p:cNvPr>
              <p:cNvSpPr txBox="1"/>
              <p:nvPr/>
            </p:nvSpPr>
            <p:spPr>
              <a:xfrm>
                <a:off x="391193" y="1931144"/>
                <a:ext cx="483395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平均が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 sz="2400" dirty="0"/>
                  <a:t>であるという事柄は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と表現できる。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したがって、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2400" dirty="0"/>
                  <a:t>を通り、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2400" dirty="0"/>
                  <a:t>に垂直な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sz="2400" dirty="0"/>
                  <a:t>次元超平面上に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 sz="2400" dirty="0"/>
                  <a:t>が乗っていることを意味する。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ここから、</a:t>
                </a:r>
                <a:r>
                  <a:rPr lang="en-US" altLang="ja-JP" sz="2400" dirty="0"/>
                  <a:t>“</a:t>
                </a:r>
                <a:r>
                  <a:rPr lang="ja-JP" altLang="en-US" sz="2400" dirty="0"/>
                  <a:t>平均が定まると自由度が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sz="2400" dirty="0"/>
                  <a:t>に下がる</a:t>
                </a:r>
                <a:r>
                  <a:rPr lang="en-US" altLang="ja-JP" sz="2400" dirty="0"/>
                  <a:t>”</a:t>
                </a:r>
                <a:r>
                  <a:rPr lang="ja-JP" altLang="en-US" sz="2400" dirty="0"/>
                  <a:t>ことが</a:t>
                </a:r>
                <a:endParaRPr lang="en-US" altLang="ja-JP" sz="2400" dirty="0"/>
              </a:p>
              <a:p>
                <a:r>
                  <a:rPr lang="ja-JP" altLang="en-US" sz="2400" dirty="0"/>
                  <a:t>幾何的に分かる。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FDFF21-488C-75F2-1079-ADA629FD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93" y="1931144"/>
                <a:ext cx="4833950" cy="4154984"/>
              </a:xfrm>
              <a:prstGeom prst="rect">
                <a:avLst/>
              </a:prstGeom>
              <a:blipFill>
                <a:blip r:embed="rId5"/>
                <a:stretch>
                  <a:fillRect l="-1892" t="-1175" r="-1639" b="-2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1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05522D3-B758-866C-EE09-4B67AF82E871}"/>
                  </a:ext>
                </a:extLst>
              </p:cNvPr>
              <p:cNvSpPr txBox="1"/>
              <p:nvPr/>
            </p:nvSpPr>
            <p:spPr>
              <a:xfrm>
                <a:off x="1512402" y="758869"/>
                <a:ext cx="8894341" cy="4182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400" b="0" dirty="0">
                    <a:latin typeface="Cambria Math" panose="02040503050406030204" pitchFamily="18" charset="0"/>
                  </a:rPr>
                  <a:t>ここでは、よく知られた分散の公式である</a:t>
                </a:r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分散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乗の</m:t>
                          </m:r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平均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平均の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乗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/>
                <a:r>
                  <a:rPr lang="ja-JP" altLang="en-US" sz="2400" dirty="0"/>
                  <a:t>つまり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を幾何的に導くことで、</a:t>
                </a:r>
                <a:endParaRPr lang="en-US" altLang="ja-JP" sz="2400" dirty="0"/>
              </a:p>
              <a:p>
                <a:r>
                  <a:rPr lang="ja-JP" altLang="en-US" sz="2400" dirty="0"/>
                  <a:t>各種統計量の幾何的なイメージを培うことを目的とする。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また、</a:t>
                </a:r>
                <a:r>
                  <a:rPr lang="en-US" altLang="ja-JP" sz="2400" dirty="0"/>
                  <a:t>“</a:t>
                </a:r>
                <a:r>
                  <a:rPr lang="ja-JP" altLang="en-US" sz="2400" dirty="0"/>
                  <a:t>平均が定まると自由度が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sz="2400" dirty="0"/>
                  <a:t>に下がる</a:t>
                </a:r>
                <a:r>
                  <a:rPr lang="en-US" altLang="ja-JP" sz="2400" dirty="0"/>
                  <a:t>”</a:t>
                </a:r>
                <a:r>
                  <a:rPr lang="ja-JP" altLang="en-US" sz="2400" dirty="0"/>
                  <a:t>ことを</a:t>
                </a:r>
                <a:endParaRPr lang="en-US" altLang="ja-JP" sz="2400" dirty="0"/>
              </a:p>
              <a:p>
                <a:r>
                  <a:rPr lang="ja-JP" altLang="en-US" sz="2400" dirty="0"/>
                  <a:t>幾何的に解説する。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05522D3-B758-866C-EE09-4B67AF82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02" y="758869"/>
                <a:ext cx="8894341" cy="4182876"/>
              </a:xfrm>
              <a:prstGeom prst="rect">
                <a:avLst/>
              </a:prstGeom>
              <a:blipFill>
                <a:blip r:embed="rId2"/>
                <a:stretch>
                  <a:fillRect l="-1028" t="-1019" b="-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0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F77E4-7409-5B0D-5D61-B38C4C27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A8B08F-85B8-B946-0DE4-91352751D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3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/>
              <p:nvPr/>
            </p:nvSpPr>
            <p:spPr>
              <a:xfrm>
                <a:off x="2888356" y="1351053"/>
                <a:ext cx="6873953" cy="4955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平均は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であるので、標本ベクトルを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en-US" altLang="ja-JP" sz="2400" dirty="0"/>
                  <a:t>1</a:t>
                </a:r>
                <a:r>
                  <a:rPr lang="ja-JP" altLang="en-US" sz="2400" dirty="0"/>
                  <a:t>ベクトルを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とすれば、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6E0B4B-E2D3-F80D-A286-00B5441CB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56" y="1351053"/>
                <a:ext cx="6873953" cy="4955459"/>
              </a:xfrm>
              <a:prstGeom prst="rect">
                <a:avLst/>
              </a:prstGeom>
              <a:blipFill>
                <a:blip r:embed="rId2"/>
                <a:stretch>
                  <a:fillRect l="-1420" t="-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BA745-718B-B468-8AC8-CF904C2B3016}"/>
              </a:ext>
            </a:extLst>
          </p:cNvPr>
          <p:cNvSpPr txBox="1"/>
          <p:nvPr/>
        </p:nvSpPr>
        <p:spPr>
          <a:xfrm>
            <a:off x="687977" y="3206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0" dirty="0">
                <a:latin typeface="Cambria Math" panose="02040503050406030204" pitchFamily="18" charset="0"/>
              </a:rPr>
              <a:t>まず平均を幾何的に表すことを考える。</a:t>
            </a:r>
            <a:endParaRPr kumimoji="1" lang="en-US" altLang="ja-JP" sz="24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6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F684901-ED15-31EB-A526-25D4D9755868}"/>
                  </a:ext>
                </a:extLst>
              </p:cNvPr>
              <p:cNvSpPr txBox="1"/>
              <p:nvPr/>
            </p:nvSpPr>
            <p:spPr>
              <a:xfrm>
                <a:off x="1010195" y="557348"/>
                <a:ext cx="5386218" cy="4348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よって、平均は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sz="2400" dirty="0"/>
                  <a:t>の内積である。</a:t>
                </a:r>
                <a:endParaRPr kumimoji="1" lang="en-US" altLang="ja-JP" sz="2400" dirty="0"/>
              </a:p>
              <a:p>
                <a:endParaRPr lang="en-US" altLang="ja-JP" sz="2400" dirty="0"/>
              </a:p>
              <a:p>
                <a:r>
                  <a:rPr kumimoji="1" lang="ja-JP" altLang="en-US" sz="2400" dirty="0"/>
                  <a:t>ここで、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ja-JP" sz="2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とすれば、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2400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4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と書ける。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F684901-ED15-31EB-A526-25D4D975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95" y="557348"/>
                <a:ext cx="5386218" cy="4348498"/>
              </a:xfrm>
              <a:prstGeom prst="rect">
                <a:avLst/>
              </a:prstGeom>
              <a:blipFill>
                <a:blip r:embed="rId2"/>
                <a:stretch>
                  <a:fillRect l="-1812" r="-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8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81A7FF-73B1-E524-EEA3-11AC59427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5"/>
          <a:stretch/>
        </p:blipFill>
        <p:spPr>
          <a:xfrm>
            <a:off x="5800435" y="90021"/>
            <a:ext cx="5098427" cy="667795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EDB520-E8C4-E835-9CB9-396E3065CB51}"/>
              </a:ext>
            </a:extLst>
          </p:cNvPr>
          <p:cNvSpPr txBox="1"/>
          <p:nvPr/>
        </p:nvSpPr>
        <p:spPr>
          <a:xfrm>
            <a:off x="618836" y="628073"/>
            <a:ext cx="9741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例えば</a:t>
            </a:r>
            <a:r>
              <a:rPr kumimoji="1" lang="en-US" altLang="ja-JP" sz="2400" dirty="0"/>
              <a:t>n=3</a:t>
            </a:r>
            <a:r>
              <a:rPr kumimoji="1" lang="ja-JP" altLang="en-US" sz="2400" dirty="0"/>
              <a:t>、</a:t>
            </a:r>
            <a:r>
              <a:rPr lang="ja-JP" altLang="en-US" sz="2400" dirty="0"/>
              <a:t>データが</a:t>
            </a:r>
            <a:r>
              <a:rPr lang="en-US" altLang="ja-JP" sz="2400" dirty="0"/>
              <a:t>1,2,3</a:t>
            </a:r>
            <a:r>
              <a:rPr lang="ja-JP" altLang="en-US" sz="2400" dirty="0"/>
              <a:t>と取れた場合は下のように図示できる。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x’</a:t>
            </a:r>
            <a:r>
              <a:rPr lang="ja-JP" altLang="en-US" sz="2400" dirty="0"/>
              <a:t>：</a:t>
            </a:r>
            <a:r>
              <a:rPr kumimoji="1" lang="ja-JP" altLang="en-US" sz="2400" dirty="0"/>
              <a:t>青いベクトル</a:t>
            </a:r>
            <a:endParaRPr kumimoji="1" lang="en-US" altLang="ja-JP" sz="2400" dirty="0"/>
          </a:p>
          <a:p>
            <a:r>
              <a:rPr lang="en-US" altLang="ja-JP" sz="2400" dirty="0"/>
              <a:t>1’</a:t>
            </a:r>
            <a:r>
              <a:rPr lang="ja-JP" altLang="en-US" sz="2400" dirty="0"/>
              <a:t>：赤いベクトル</a:t>
            </a:r>
            <a:endParaRPr lang="en-US" altLang="ja-JP" sz="2400" dirty="0"/>
          </a:p>
          <a:p>
            <a:endParaRPr kumimoji="1"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9AC843-4F87-6897-6149-C76D05AC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52" y="3514923"/>
            <a:ext cx="344853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181F205-DF3F-018C-1D9D-3FFE7A8DF326}"/>
                  </a:ext>
                </a:extLst>
              </p:cNvPr>
              <p:cNvSpPr txBox="1"/>
              <p:nvPr/>
            </p:nvSpPr>
            <p:spPr>
              <a:xfrm>
                <a:off x="539932" y="444137"/>
                <a:ext cx="10992625" cy="288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さて、</a:t>
                </a:r>
                <a:r>
                  <a:rPr lang="en-US" altLang="ja-JP" sz="2400" dirty="0"/>
                  <a:t>1</a:t>
                </a:r>
                <a:r>
                  <a:rPr kumimoji="1" lang="ja-JP" altLang="en-US" sz="2400" dirty="0"/>
                  <a:t>ベクトル</a:t>
                </a:r>
                <a:r>
                  <a:rPr kumimoji="1" lang="en-US" altLang="ja-JP" sz="2400" dirty="0"/>
                  <a:t>:</a:t>
                </a:r>
                <a14:m>
                  <m:oMath xmlns:m="http://schemas.openxmlformats.org/officeDocument/2006/math"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dirty="0"/>
                  <a:t>の長さは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ja-JP" altLang="en-US" sz="2400" dirty="0"/>
                  <a:t>なので、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sz="2400" dirty="0"/>
                  <a:t>の長さは</a:t>
                </a:r>
                <a:r>
                  <a:rPr kumimoji="1" lang="en-US" altLang="ja-JP" sz="2400" dirty="0"/>
                  <a:t>1</a:t>
                </a:r>
                <a:r>
                  <a:rPr kumimoji="1" lang="ja-JP" altLang="en-US" sz="2400" dirty="0"/>
                  <a:t>、</a:t>
                </a:r>
                <a:r>
                  <a:rPr lang="ja-JP" altLang="en-US" sz="2400" dirty="0"/>
                  <a:t>つまり単位ベクトルである。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なので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2400" dirty="0"/>
                  <a:t>は、ベクトル</a:t>
                </a:r>
                <a14:m>
                  <m:oMath xmlns:m="http://schemas.openxmlformats.org/officeDocument/2006/math"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sz="2400" dirty="0"/>
                  <a:t>をベクトル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1′</m:t>
                    </m:r>
                  </m:oMath>
                </a14:m>
                <a:r>
                  <a:rPr lang="ja-JP" altLang="en-US" sz="2400" dirty="0"/>
                  <a:t>の方向に射影したときの長さとなる。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つまり、下図の緑のベクトルの長さが平均を意味する。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181F205-DF3F-018C-1D9D-3FFE7A8DF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2" y="444137"/>
                <a:ext cx="10992625" cy="2882712"/>
              </a:xfrm>
              <a:prstGeom prst="rect">
                <a:avLst/>
              </a:prstGeom>
              <a:blipFill>
                <a:blip r:embed="rId2"/>
                <a:stretch>
                  <a:fillRect l="-887" t="-1480" b="-38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0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91908AB-3ACD-DBB1-8F17-E0A7C9CC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057421"/>
            <a:ext cx="4211215" cy="50197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C84C574-4FD3-03E0-4C02-355A7806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89" y="552048"/>
            <a:ext cx="4615450" cy="59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10A3348-EA86-2376-2B8F-AB587DFE480F}"/>
                  </a:ext>
                </a:extLst>
              </p:cNvPr>
              <p:cNvSpPr txBox="1"/>
              <p:nvPr/>
            </p:nvSpPr>
            <p:spPr>
              <a:xfrm>
                <a:off x="443138" y="722811"/>
                <a:ext cx="78929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また、緑のベクトルは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と書ける。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そして灰色のベクトルは、緑から青へのベクトルなので</a:t>
                </a:r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と書ける。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10A3348-EA86-2376-2B8F-AB587DFE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8" y="722811"/>
                <a:ext cx="7892994" cy="2677656"/>
              </a:xfrm>
              <a:prstGeom prst="rect">
                <a:avLst/>
              </a:prstGeom>
              <a:blipFill>
                <a:blip r:embed="rId2"/>
                <a:stretch>
                  <a:fillRect l="-1236" t="-1822" r="-77" b="-4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38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725</Words>
  <Application>Microsoft Office PowerPoint</Application>
  <PresentationFormat>ワイド画面</PresentationFormat>
  <Paragraphs>129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幾何と統計</vt:lpstr>
      <vt:lpstr>PowerPoint プレゼンテーション</vt:lpstr>
      <vt:lpstr>平均について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標準偏差について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考察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harunori kawai</dc:creator>
  <cp:lastModifiedBy>harunori kawai</cp:lastModifiedBy>
  <cp:revision>8</cp:revision>
  <dcterms:created xsi:type="dcterms:W3CDTF">2023-10-04T15:13:31Z</dcterms:created>
  <dcterms:modified xsi:type="dcterms:W3CDTF">2023-10-04T16:29:00Z</dcterms:modified>
</cp:coreProperties>
</file>