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2" r:id="rId4"/>
    <p:sldId id="273" r:id="rId5"/>
    <p:sldId id="274" r:id="rId6"/>
    <p:sldId id="275" r:id="rId7"/>
    <p:sldId id="276" r:id="rId8"/>
    <p:sldId id="277" r:id="rId9"/>
    <p:sldId id="280" r:id="rId10"/>
    <p:sldId id="288" r:id="rId11"/>
    <p:sldId id="282" r:id="rId12"/>
    <p:sldId id="283" r:id="rId13"/>
    <p:sldId id="279" r:id="rId14"/>
    <p:sldId id="289" r:id="rId15"/>
    <p:sldId id="284" r:id="rId16"/>
    <p:sldId id="285" r:id="rId17"/>
    <p:sldId id="286" r:id="rId18"/>
    <p:sldId id="287" r:id="rId19"/>
    <p:sldId id="297" r:id="rId20"/>
    <p:sldId id="295" r:id="rId21"/>
    <p:sldId id="296" r:id="rId22"/>
    <p:sldId id="292" r:id="rId23"/>
    <p:sldId id="291" r:id="rId24"/>
    <p:sldId id="294" r:id="rId25"/>
    <p:sldId id="293" r:id="rId26"/>
    <p:sldId id="290" r:id="rId27"/>
    <p:sldId id="301" r:id="rId28"/>
    <p:sldId id="299" r:id="rId29"/>
    <p:sldId id="306" r:id="rId30"/>
    <p:sldId id="300" r:id="rId31"/>
    <p:sldId id="302" r:id="rId32"/>
    <p:sldId id="303" r:id="rId33"/>
    <p:sldId id="304" r:id="rId34"/>
    <p:sldId id="305" r:id="rId35"/>
    <p:sldId id="257" r:id="rId36"/>
    <p:sldId id="307" r:id="rId37"/>
    <p:sldId id="327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10" r:id="rId53"/>
    <p:sldId id="311" r:id="rId54"/>
    <p:sldId id="308" r:id="rId55"/>
    <p:sldId id="309" r:id="rId5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7D81-EA0D-4C65-A3DB-43AD96D44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217F6C-032D-4A40-811D-33A856BF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50AD7A-075F-4C6A-AF1A-593DB329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EB0F83-7FC9-4C1A-B902-7EB0E143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81B11-1F8B-487D-83CB-071F1A09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D0BE9-064E-4105-B7E4-F14283D4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BBD0AF-F345-4BFA-8EA0-83B20CD10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DA16D-E3A6-4A59-A94D-94825BCA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9C3CE-5A8A-4B82-A9F2-1F23FDF3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2757F-9DBE-495B-8462-38D5B62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0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380493-8D81-482A-8E47-28D86D928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24E464-12A9-46B0-9489-8A919724A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46101-DE91-41C7-A9BF-D1A3F6EF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87C28-83BD-4D30-A45A-BEC5D73C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4A87E-4382-4EB3-9165-54EFC902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D7D0D-A5FD-4F28-B8AC-9C448AFA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8571AF-42B0-47F6-9E6C-2B761C8F3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0CBA9-6F9D-41B5-B19A-4C84A81E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7AC43-B96B-4A09-BED5-CD7A2B68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8A8B36-8BBE-49EE-92A8-E1BF456F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9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4CD32-4160-409E-9C62-39A4128E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B4358A-0C52-4047-8C9D-D87DF7645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D2631-3D6A-443D-A285-A9B13A52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A8856-A0FA-4B20-ACAB-DA77209D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1DDA4-0298-4A52-8B47-FD4CD9A2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07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97651-DBAF-432A-92F4-2C70B373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EC978-203B-486C-8480-C70847DAB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57C3B6-9E37-408F-B083-2ADB9157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8F81A2-5DEF-430D-8D51-246EE324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481943-0DD3-4EF5-89DC-FBBBA684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3EFA0E-1AFF-4230-8548-6FAED05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23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A57AD-29AA-4C73-BDB7-D3C434D5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8306FF-EA52-4F7E-918C-39427584C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441328-0AA3-46AA-BE97-D54B47D4F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7804C6-D96A-4A69-A578-435785AE2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385346-8998-4B8D-8E33-66FA186B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BF6413-C6E4-4019-A71E-F2EF1AB7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69073B-6082-46E2-9BFA-189A884B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3141C7-2C3A-42E5-B5F9-3486D97E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9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34049-6309-4BF0-BC3E-FB437260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BA8EA1-F40C-46E8-B109-88F992D5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98888A-2900-4DF8-AF2E-D13E9D83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6675E1-FCB3-4FA9-B83D-4424010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1CD6AB-EEF8-4A6A-87B9-62F110A3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8C2A6A-D6E5-4C5F-BD34-F08AAC91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297032-B288-4524-9A82-4505DF82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5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F144F-5AE0-4CDB-B836-625AE057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ED999-EB5C-4A11-824C-73975D0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ABACCD-B4F9-45F8-A388-F3460A863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5056B-9D71-40FF-8EBA-F5E19895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0B5041-85EA-4244-AC76-9EF206FD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FA1F8C-E539-4287-9A4C-BA496EEE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86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F5631-9BE8-4146-85F8-41E4B223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DC3B5C-3E60-4F6D-9A4A-42BCB5DE1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CC211D-7712-4C91-9508-E795D637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AEF141-0A0B-492C-9C2A-9F611F46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DF0464-58B7-442A-9E74-C99D9E21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F0E1BC-5387-4592-A916-C72409AA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4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CD4592-5328-4080-A389-F399BF11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EA87C4-4ED8-49B0-B564-D87D9463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2A5A4-C2C1-4456-AB58-C174F022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B5A2-B361-401A-83FF-22695A4469B3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D67C3-E3D5-4671-92DF-E20EEDF7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AB7E42-30CC-463B-8A65-C8FA1F8C2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1A47F-0FCE-49C8-AC39-0D348D423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7.png"/><Relationship Id="rId7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42237-1EC8-439C-8D97-23455C344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ラグランジュの</a:t>
            </a:r>
            <a:br>
              <a:rPr kumimoji="1" lang="en-US" altLang="ja-JP" dirty="0"/>
            </a:br>
            <a:r>
              <a:rPr kumimoji="1" lang="ja-JP" altLang="en-US" dirty="0"/>
              <a:t>未定乗数法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C38CCA-7C7C-492E-AA6F-CBC5F8709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593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</a:t>
            </a:r>
            <a:r>
              <a:rPr lang="ja-JP" altLang="en-US" dirty="0"/>
              <a:t>複数等式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580765"/>
                <a:ext cx="6666440" cy="1512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0765"/>
                <a:ext cx="6666440" cy="1512978"/>
              </a:xfrm>
              <a:prstGeom prst="rect">
                <a:avLst/>
              </a:prstGeom>
              <a:blipFill>
                <a:blip r:embed="rId2"/>
                <a:stretch>
                  <a:fillRect l="-823" t="-1606" r="-91" b="-1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8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</a:t>
            </a:r>
            <a:r>
              <a:rPr lang="ja-JP" altLang="en-US" dirty="0"/>
              <a:t>複数等式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5491632" cy="4490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ならば、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b="0" dirty="0">
                    <a:latin typeface="Cambria Math" panose="02040503050406030204" pitchFamily="18" charset="0"/>
                  </a:rPr>
                  <a:t>とおけば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1</a:t>
                </a:r>
                <a:r>
                  <a:rPr lang="ja-JP" altLang="en-US" b="0" dirty="0">
                    <a:latin typeface="Cambria Math" panose="02040503050406030204" pitchFamily="18" charset="0"/>
                  </a:rPr>
                  <a:t>等式と同じ：</a:t>
                </a:r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</a:endParaRPr>
              </a:p>
              <a:p>
                <a:pPr/>
                <a:r>
                  <a:rPr lang="ja-JP" altLang="en-US" dirty="0">
                    <a:latin typeface="Cambria Math" panose="02040503050406030204" pitchFamily="18" charset="0"/>
                  </a:rPr>
                  <a:t>と言える。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𝜕𝜆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𝜕𝜆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5491632" cy="4490012"/>
              </a:xfrm>
              <a:prstGeom prst="rect">
                <a:avLst/>
              </a:prstGeom>
              <a:blipFill>
                <a:blip r:embed="rId2"/>
                <a:stretch>
                  <a:fillRect l="-1000" t="-5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D0C6C5-72B8-4226-A920-6C7F4A2D94A8}"/>
                  </a:ext>
                </a:extLst>
              </p:cNvPr>
              <p:cNvSpPr txBox="1"/>
              <p:nvPr/>
            </p:nvSpPr>
            <p:spPr>
              <a:xfrm>
                <a:off x="6096000" y="1854956"/>
                <a:ext cx="5807978" cy="4740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opt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𝑔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altLang="ja-JP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|"/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ja-JP" altLang="en-US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opt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1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上側より、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b="0" i="0" dirty="0">
                  <a:latin typeface="Cambria Math" panose="02040503050406030204" pitchFamily="18" charset="0"/>
                </a:endParaRPr>
              </a:p>
              <a:p>
                <a:pPr/>
                <a:r>
                  <a:rPr lang="ja-JP" altLang="en-US" b="0" i="0" dirty="0">
                    <a:latin typeface="Cambria Math" panose="02040503050406030204" pitchFamily="18" charset="0"/>
                  </a:rPr>
                  <a:t>下側より、</a:t>
                </a:r>
                <a:br>
                  <a:rPr lang="en-US" altLang="ja-JP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とおいて、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D0C6C5-72B8-4226-A920-6C7F4A2D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54956"/>
                <a:ext cx="5807978" cy="4740850"/>
              </a:xfrm>
              <a:prstGeom prst="rect">
                <a:avLst/>
              </a:prstGeo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0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</a:t>
            </a:r>
            <a:r>
              <a:rPr lang="ja-JP" altLang="en-US" dirty="0"/>
              <a:t>複数等式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3A97E93-59AE-4902-AF3A-58A5AC0E906D}"/>
                  </a:ext>
                </a:extLst>
              </p:cNvPr>
              <p:cNvSpPr txBox="1"/>
              <p:nvPr/>
            </p:nvSpPr>
            <p:spPr>
              <a:xfrm>
                <a:off x="838200" y="1455278"/>
                <a:ext cx="5612934" cy="2623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>
                    <a:latin typeface="Cambria Math" panose="02040503050406030204" pitchFamily="18" charset="0"/>
                  </a:rPr>
                  <a:t>すなわち</a:t>
                </a:r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を解けば良い。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3A97E93-59AE-4902-AF3A-58A5AC0E9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5278"/>
                <a:ext cx="5612934" cy="2623667"/>
              </a:xfrm>
              <a:prstGeom prst="rect">
                <a:avLst/>
              </a:prstGeom>
              <a:blipFill>
                <a:blip r:embed="rId2"/>
                <a:stretch>
                  <a:fillRect l="-978" b="-30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9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CBC39-4234-4995-A284-AB063F2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不等式制約条件下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15A90-7EE9-4BF4-92C9-25291CF4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不等式の場合</a:t>
            </a:r>
          </a:p>
        </p:txBody>
      </p:sp>
    </p:spTree>
    <p:extLst>
      <p:ext uri="{BB962C8B-B14F-4D97-AF65-F5344CB8AC3E}">
        <p14:creationId xmlns:p14="http://schemas.microsoft.com/office/powerpoint/2010/main" val="149342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</a:t>
            </a:r>
            <a:r>
              <a:rPr lang="ja-JP" altLang="en-US" dirty="0"/>
              <a:t>複数不等式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580765"/>
                <a:ext cx="6666440" cy="2067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>
                    <a:latin typeface="Cambria Math" panose="02040503050406030204" pitchFamily="18" charset="0"/>
                  </a:rPr>
                </a:br>
                <a:endParaRPr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0765"/>
                <a:ext cx="6666440" cy="2067041"/>
              </a:xfrm>
              <a:prstGeom prst="rect">
                <a:avLst/>
              </a:prstGeom>
              <a:blipFill>
                <a:blip r:embed="rId2"/>
                <a:stretch>
                  <a:fillRect l="-823" t="-1180" r="-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2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不等式制約条件下</a:t>
            </a:r>
            <a:r>
              <a:rPr lang="en-US" altLang="ja-JP" dirty="0"/>
              <a:t>(1</a:t>
            </a:r>
            <a:r>
              <a:rPr lang="ja-JP" altLang="en-US" dirty="0"/>
              <a:t>不等式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A2591E-AA72-461B-835E-CB8C66D8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7687654" y="5596785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3721" y="1655035"/>
            <a:ext cx="4690128" cy="3660925"/>
          </a:xfrm>
          <a:prstGeom prst="rect">
            <a:avLst/>
          </a:prstGeom>
          <a:noFill/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8213455" y="2973770"/>
            <a:ext cx="570452" cy="805343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99927E-3E2B-43B8-8E05-1391CDFAED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213455" y="3376442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09DB10-F448-43A2-A318-332D78BC2B8D}"/>
              </a:ext>
            </a:extLst>
          </p:cNvPr>
          <p:cNvCxnSpPr>
            <a:cxnSpLocks/>
          </p:cNvCxnSpPr>
          <p:nvPr/>
        </p:nvCxnSpPr>
        <p:spPr>
          <a:xfrm flipV="1">
            <a:off x="8783907" y="3278369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/>
              <p:nvPr/>
            </p:nvSpPr>
            <p:spPr>
              <a:xfrm>
                <a:off x="7310704" y="277221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04" y="2772213"/>
                <a:ext cx="7538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/>
              <p:nvPr/>
            </p:nvSpPr>
            <p:spPr>
              <a:xfrm>
                <a:off x="7504209" y="5622214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209" y="5622214"/>
                <a:ext cx="75389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/>
              <p:nvPr/>
            </p:nvSpPr>
            <p:spPr>
              <a:xfrm>
                <a:off x="8879575" y="5991546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75" y="5991546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>
            <a:extLst>
              <a:ext uri="{FF2B5EF4-FFF2-40B4-BE49-F238E27FC236}">
                <a16:creationId xmlns:a16="http://schemas.microsoft.com/office/drawing/2014/main" id="{4385610E-8EC6-44EF-AF4D-4DDF99643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2427075" y="5596785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E2BC91E-4643-4870-A899-95E7CB8B2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43142" y="1655035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89EF94E0-9351-4E0B-B15C-043F4C30363F}"/>
              </a:ext>
            </a:extLst>
          </p:cNvPr>
          <p:cNvSpPr/>
          <p:nvPr/>
        </p:nvSpPr>
        <p:spPr>
          <a:xfrm>
            <a:off x="2952876" y="2973770"/>
            <a:ext cx="570452" cy="805343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1D111E2-51AB-4E10-803D-F3634E8BDF6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952876" y="3376442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ED033ED-4DF2-4041-A16B-E59BCBEBD120}"/>
              </a:ext>
            </a:extLst>
          </p:cNvPr>
          <p:cNvCxnSpPr>
            <a:cxnSpLocks/>
          </p:cNvCxnSpPr>
          <p:nvPr/>
        </p:nvCxnSpPr>
        <p:spPr>
          <a:xfrm flipV="1">
            <a:off x="3523328" y="3278369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203595B-B930-4294-9B95-193B61C431AD}"/>
                  </a:ext>
                </a:extLst>
              </p:cNvPr>
              <p:cNvSpPr txBox="1"/>
              <p:nvPr/>
            </p:nvSpPr>
            <p:spPr>
              <a:xfrm>
                <a:off x="2050125" y="277221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203595B-B930-4294-9B95-193B61C43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25" y="2772213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3EFC5E0-0A96-45CC-9CEC-6A3AFA4ABB39}"/>
                  </a:ext>
                </a:extLst>
              </p:cNvPr>
              <p:cNvSpPr txBox="1"/>
              <p:nvPr/>
            </p:nvSpPr>
            <p:spPr>
              <a:xfrm>
                <a:off x="2243630" y="5622214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3EFC5E0-0A96-45CC-9CEC-6A3AFA4A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30" y="5622214"/>
                <a:ext cx="753899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577D4F-8CE7-458E-845D-63161F72030F}"/>
                  </a:ext>
                </a:extLst>
              </p:cNvPr>
              <p:cNvSpPr txBox="1"/>
              <p:nvPr/>
            </p:nvSpPr>
            <p:spPr>
              <a:xfrm>
                <a:off x="3618996" y="5991546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577D4F-8CE7-458E-845D-63161F72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96" y="5991546"/>
                <a:ext cx="7538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B420FEE-E534-4AA0-8830-E629CC83EC9E}"/>
                  </a:ext>
                </a:extLst>
              </p:cNvPr>
              <p:cNvSpPr txBox="1"/>
              <p:nvPr/>
            </p:nvSpPr>
            <p:spPr>
              <a:xfrm>
                <a:off x="1151041" y="1585119"/>
                <a:ext cx="3874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dirty="0">
                    <a:latin typeface="Cambria Math" panose="02040503050406030204" pitchFamily="18" charset="0"/>
                  </a:rPr>
                  <a:t>制約条件内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 b="0" dirty="0">
                    <a:latin typeface="Cambria Math" panose="02040503050406030204" pitchFamily="18" charset="0"/>
                  </a:rPr>
                  <a:t>の極値がある場合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b="0" dirty="0"/>
                  <a:t>※</a:t>
                </a:r>
                <a:r>
                  <a:rPr kumimoji="1" lang="ja-JP" altLang="en-US" b="0" dirty="0"/>
                  <a:t>下の例では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dirty="0"/>
                  <a:t>の場合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B420FEE-E534-4AA0-8830-E629CC83E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41" y="1585119"/>
                <a:ext cx="3874330" cy="646331"/>
              </a:xfrm>
              <a:prstGeom prst="rect">
                <a:avLst/>
              </a:prstGeom>
              <a:blipFill>
                <a:blip r:embed="rId10"/>
                <a:stretch>
                  <a:fillRect l="-1417" t="-3774" r="-78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D67CC5F-DB6D-4D36-B98E-3956660B8CDB}"/>
                  </a:ext>
                </a:extLst>
              </p:cNvPr>
              <p:cNvSpPr txBox="1"/>
              <p:nvPr/>
            </p:nvSpPr>
            <p:spPr>
              <a:xfrm>
                <a:off x="6127438" y="1625958"/>
                <a:ext cx="3874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dirty="0">
                    <a:latin typeface="Cambria Math" panose="02040503050406030204" pitchFamily="18" charset="0"/>
                  </a:rPr>
                  <a:t>制約条件内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 b="0" dirty="0">
                    <a:latin typeface="Cambria Math" panose="02040503050406030204" pitchFamily="18" charset="0"/>
                  </a:rPr>
                  <a:t>の極値がない場合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b="0" dirty="0"/>
                  <a:t>※</a:t>
                </a:r>
                <a:r>
                  <a:rPr kumimoji="1" lang="ja-JP" altLang="en-US" b="0" dirty="0"/>
                  <a:t>下の例では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ja-JP" altLang="en-US" dirty="0"/>
                  <a:t>の場合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D67CC5F-DB6D-4D36-B98E-3956660B8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38" y="1625958"/>
                <a:ext cx="3874330" cy="646331"/>
              </a:xfrm>
              <a:prstGeom prst="rect">
                <a:avLst/>
              </a:prstGeom>
              <a:blipFill>
                <a:blip r:embed="rId11"/>
                <a:stretch>
                  <a:fillRect l="-1258" t="-4717" r="-786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楕円 23">
            <a:extLst>
              <a:ext uri="{FF2B5EF4-FFF2-40B4-BE49-F238E27FC236}">
                <a16:creationId xmlns:a16="http://schemas.microsoft.com/office/drawing/2014/main" id="{93DE67A3-BB92-4DA8-8796-A7EBD90049CA}"/>
              </a:ext>
            </a:extLst>
          </p:cNvPr>
          <p:cNvSpPr/>
          <p:nvPr/>
        </p:nvSpPr>
        <p:spPr>
          <a:xfrm>
            <a:off x="8388220" y="2864498"/>
            <a:ext cx="186613" cy="19594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6C2BDBC-104F-4A2C-B3C4-57BE2EB9E17C}"/>
              </a:ext>
            </a:extLst>
          </p:cNvPr>
          <p:cNvSpPr/>
          <p:nvPr/>
        </p:nvSpPr>
        <p:spPr>
          <a:xfrm>
            <a:off x="3150540" y="2576270"/>
            <a:ext cx="186613" cy="1959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5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64F9248-16C4-4EA6-9FAA-C24D9FAF60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b="0" dirty="0">
                    <a:latin typeface="Cambria Math" panose="02040503050406030204" pitchFamily="18" charset="0"/>
                  </a:rPr>
                  <a:t>制約条件内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 b="0" dirty="0">
                    <a:latin typeface="Cambria Math" panose="02040503050406030204" pitchFamily="18" charset="0"/>
                  </a:rPr>
                  <a:t>の極値がある場合</a:t>
                </a:r>
                <a:br>
                  <a:rPr kumimoji="1" lang="en-US" altLang="ja-JP" b="0" dirty="0">
                    <a:latin typeface="Cambria Math" panose="02040503050406030204" pitchFamily="18" charset="0"/>
                  </a:rPr>
                </a:br>
                <a:r>
                  <a:rPr lang="en-US" altLang="ja-JP" dirty="0"/>
                  <a:t>(1</a:t>
                </a:r>
                <a:r>
                  <a:rPr lang="ja-JP" altLang="en-US" dirty="0"/>
                  <a:t>不等式</a:t>
                </a:r>
                <a:r>
                  <a:rPr lang="en-US" altLang="ja-JP" dirty="0"/>
                  <a:t>)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64F9248-16C4-4EA6-9FAA-C24D9FAF6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2903" b="-216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73367E6-2F7C-416A-A8E7-780B5CE25F62}"/>
                  </a:ext>
                </a:extLst>
              </p:cNvPr>
              <p:cNvSpPr txBox="1"/>
              <p:nvPr/>
            </p:nvSpPr>
            <p:spPr>
              <a:xfrm>
                <a:off x="1195818" y="1942129"/>
                <a:ext cx="6247351" cy="504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dirty="0"/>
                  <a:t>制約がないのと同じなので、普通に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ja-JP" altLang="en-US" dirty="0"/>
                  <a:t>を解けば</a:t>
                </a:r>
                <a:r>
                  <a:rPr kumimoji="1" lang="en-US" altLang="ja-JP" dirty="0"/>
                  <a:t>OK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73367E6-2F7C-416A-A8E7-780B5CE25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18" y="1942129"/>
                <a:ext cx="6247351" cy="504946"/>
              </a:xfrm>
              <a:prstGeom prst="rect">
                <a:avLst/>
              </a:prstGeom>
              <a:blipFill>
                <a:blip r:embed="rId3"/>
                <a:stretch>
                  <a:fillRect l="-780"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4">
            <a:extLst>
              <a:ext uri="{FF2B5EF4-FFF2-40B4-BE49-F238E27FC236}">
                <a16:creationId xmlns:a16="http://schemas.microsoft.com/office/drawing/2014/main" id="{B00CF317-F05D-44E5-B6E3-8F879D5CA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9023818" y="5321531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12EDA8F7-D1AF-4C28-8496-FBCC05F0F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339885" y="1379781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8622B962-7203-4F92-BED8-048D7C2331C7}"/>
              </a:ext>
            </a:extLst>
          </p:cNvPr>
          <p:cNvSpPr/>
          <p:nvPr/>
        </p:nvSpPr>
        <p:spPr>
          <a:xfrm>
            <a:off x="9549619" y="2698516"/>
            <a:ext cx="570452" cy="805343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7F1835D-4ECB-4A99-9C49-B94093107167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9549619" y="3101188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FE9FE84-069F-44E7-A358-F027D4C23FA0}"/>
              </a:ext>
            </a:extLst>
          </p:cNvPr>
          <p:cNvCxnSpPr>
            <a:cxnSpLocks/>
          </p:cNvCxnSpPr>
          <p:nvPr/>
        </p:nvCxnSpPr>
        <p:spPr>
          <a:xfrm flipV="1">
            <a:off x="10120071" y="3003115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38E0ED2-FC6C-40C3-965D-045FBACB1CA6}"/>
                  </a:ext>
                </a:extLst>
              </p:cNvPr>
              <p:cNvSpPr txBox="1"/>
              <p:nvPr/>
            </p:nvSpPr>
            <p:spPr>
              <a:xfrm>
                <a:off x="8646868" y="2496959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38E0ED2-FC6C-40C3-965D-045FBACB1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868" y="2496959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538764F-271A-4DCC-A6DD-C55EB99EF4AD}"/>
                  </a:ext>
                </a:extLst>
              </p:cNvPr>
              <p:cNvSpPr txBox="1"/>
              <p:nvPr/>
            </p:nvSpPr>
            <p:spPr>
              <a:xfrm>
                <a:off x="8840373" y="5346960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538764F-271A-4DCC-A6DD-C55EB99E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373" y="5346960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DA2375F-3C2A-407D-9DD6-927E5B015B80}"/>
                  </a:ext>
                </a:extLst>
              </p:cNvPr>
              <p:cNvSpPr txBox="1"/>
              <p:nvPr/>
            </p:nvSpPr>
            <p:spPr>
              <a:xfrm>
                <a:off x="10215739" y="5716292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DA2375F-3C2A-407D-9DD6-927E5B01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739" y="5716292"/>
                <a:ext cx="7538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C164475A-885A-4E8E-AE50-34A9B19213A7}"/>
              </a:ext>
            </a:extLst>
          </p:cNvPr>
          <p:cNvSpPr/>
          <p:nvPr/>
        </p:nvSpPr>
        <p:spPr>
          <a:xfrm>
            <a:off x="9747283" y="2301016"/>
            <a:ext cx="186613" cy="1959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73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64F9248-16C4-4EA6-9FAA-C24D9FAF60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b="0" dirty="0">
                    <a:latin typeface="Cambria Math" panose="02040503050406030204" pitchFamily="18" charset="0"/>
                  </a:rPr>
                  <a:t>制約条件内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 b="0" dirty="0">
                    <a:latin typeface="Cambria Math" panose="02040503050406030204" pitchFamily="18" charset="0"/>
                  </a:rPr>
                  <a:t>の極値が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ない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場合</a:t>
                </a:r>
                <a:br>
                  <a:rPr kumimoji="1" lang="en-US" altLang="ja-JP" b="0" dirty="0">
                    <a:latin typeface="Cambria Math" panose="02040503050406030204" pitchFamily="18" charset="0"/>
                  </a:rPr>
                </a:br>
                <a:r>
                  <a:rPr lang="en-US" altLang="ja-JP" dirty="0"/>
                  <a:t>(1</a:t>
                </a:r>
                <a:r>
                  <a:rPr lang="ja-JP" altLang="en-US" dirty="0"/>
                  <a:t>不等式</a:t>
                </a:r>
                <a:r>
                  <a:rPr lang="en-US" altLang="ja-JP" dirty="0"/>
                  <a:t>)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64F9248-16C4-4EA6-9FAA-C24D9FAF6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2903" b="-216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73367E6-2F7C-416A-A8E7-780B5CE25F62}"/>
                  </a:ext>
                </a:extLst>
              </p:cNvPr>
              <p:cNvSpPr txBox="1"/>
              <p:nvPr/>
            </p:nvSpPr>
            <p:spPr>
              <a:xfrm>
                <a:off x="1010580" y="1870564"/>
                <a:ext cx="554510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制約条件内に極値がないということなので、</a:t>
                </a:r>
                <a:endParaRPr lang="en-US" altLang="ja-JP" dirty="0"/>
              </a:p>
              <a:p>
                <a:r>
                  <a:rPr kumimoji="1" lang="ja-JP" altLang="en-US" b="0" dirty="0"/>
                  <a:t>極値は制約条件の「縁」にひっついているハズ</a:t>
                </a:r>
                <a:endParaRPr kumimoji="1" lang="en-US" altLang="ja-JP" b="0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→実質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ja-JP" altLang="en-US" dirty="0"/>
                  <a:t>の制約</a:t>
                </a:r>
                <a:endParaRPr kumimoji="1" lang="en-US" altLang="ja-JP" dirty="0"/>
              </a:p>
              <a:p>
                <a:r>
                  <a:rPr lang="ja-JP" altLang="en-US" dirty="0"/>
                  <a:t>→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ja-JP" altLang="en-US" dirty="0"/>
                  <a:t>としてラグランジュの未定乗数法を使う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73367E6-2F7C-416A-A8E7-780B5CE25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80" y="1870564"/>
                <a:ext cx="5545108" cy="1477328"/>
              </a:xfrm>
              <a:prstGeom prst="rect">
                <a:avLst/>
              </a:prstGeom>
              <a:blipFill>
                <a:blip r:embed="rId3"/>
                <a:stretch>
                  <a:fillRect l="-990" t="-2479" r="-330" b="-6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D1EBB578-F342-4C50-84CD-6172FC2B6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7687654" y="5596785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9264DF-ABF5-4E1F-B936-BD2AE96AA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3721" y="1655035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5EE5D90-5EB6-4895-9557-40E96960FBEA}"/>
              </a:ext>
            </a:extLst>
          </p:cNvPr>
          <p:cNvSpPr/>
          <p:nvPr/>
        </p:nvSpPr>
        <p:spPr>
          <a:xfrm>
            <a:off x="8213455" y="2973770"/>
            <a:ext cx="570452" cy="805343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08FAA3E-FED5-4632-A44B-8D43A5C4337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213455" y="3376442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6604C77-F151-4E9C-8F8F-FFA0CABAB3AE}"/>
              </a:ext>
            </a:extLst>
          </p:cNvPr>
          <p:cNvCxnSpPr>
            <a:cxnSpLocks/>
          </p:cNvCxnSpPr>
          <p:nvPr/>
        </p:nvCxnSpPr>
        <p:spPr>
          <a:xfrm flipV="1">
            <a:off x="8783907" y="3278369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/>
              <p:nvPr/>
            </p:nvSpPr>
            <p:spPr>
              <a:xfrm>
                <a:off x="7310704" y="277221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04" y="2772213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43CC001-F00B-47E4-919B-0825D27CC88D}"/>
                  </a:ext>
                </a:extLst>
              </p:cNvPr>
              <p:cNvSpPr txBox="1"/>
              <p:nvPr/>
            </p:nvSpPr>
            <p:spPr>
              <a:xfrm>
                <a:off x="7504209" y="5622214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43CC001-F00B-47E4-919B-0825D27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209" y="5622214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3FFA8B-412B-49D9-A459-BCCFC9881D49}"/>
                  </a:ext>
                </a:extLst>
              </p:cNvPr>
              <p:cNvSpPr txBox="1"/>
              <p:nvPr/>
            </p:nvSpPr>
            <p:spPr>
              <a:xfrm>
                <a:off x="8879575" y="5991546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3FFA8B-412B-49D9-A459-BCCFC988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75" y="5991546"/>
                <a:ext cx="7538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楕円 2">
            <a:extLst>
              <a:ext uri="{FF2B5EF4-FFF2-40B4-BE49-F238E27FC236}">
                <a16:creationId xmlns:a16="http://schemas.microsoft.com/office/drawing/2014/main" id="{9F6E71F7-4BA7-44F1-B897-E0F56D502C4A}"/>
              </a:ext>
            </a:extLst>
          </p:cNvPr>
          <p:cNvSpPr/>
          <p:nvPr/>
        </p:nvSpPr>
        <p:spPr>
          <a:xfrm>
            <a:off x="8388220" y="2864498"/>
            <a:ext cx="186613" cy="19594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3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>
                <a:latin typeface="Cambria Math" panose="02040503050406030204" pitchFamily="18" charset="0"/>
              </a:rPr>
              <a:t>実際どうす</a:t>
            </a:r>
            <a:r>
              <a:rPr lang="ja-JP" altLang="en-US" dirty="0">
                <a:latin typeface="Cambria Math" panose="02040503050406030204" pitchFamily="18" charset="0"/>
              </a:rPr>
              <a:t>るか</a:t>
            </a:r>
            <a:br>
              <a:rPr lang="en-US" altLang="ja-JP" dirty="0">
                <a:latin typeface="Cambria Math" panose="02040503050406030204" pitchFamily="18" charset="0"/>
              </a:rPr>
            </a:br>
            <a:r>
              <a:rPr lang="en-US" altLang="ja-JP" dirty="0"/>
              <a:t>(1</a:t>
            </a:r>
            <a:r>
              <a:rPr lang="ja-JP" altLang="en-US" dirty="0"/>
              <a:t>不等式</a:t>
            </a:r>
            <a:r>
              <a:rPr lang="en-US" altLang="ja-JP" dirty="0"/>
              <a:t>)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3367E6-2F7C-416A-A8E7-780B5CE25F62}"/>
              </a:ext>
            </a:extLst>
          </p:cNvPr>
          <p:cNvSpPr txBox="1"/>
          <p:nvPr/>
        </p:nvSpPr>
        <p:spPr>
          <a:xfrm>
            <a:off x="1010580" y="1870564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0" dirty="0"/>
              <a:t>とはいえ、極値が制約条件領域内にあるかわからないので、</a:t>
            </a:r>
            <a:endParaRPr kumimoji="1" lang="en-US" altLang="ja-JP" b="0" dirty="0"/>
          </a:p>
          <a:p>
            <a:r>
              <a:rPr lang="ja-JP" altLang="en-US" dirty="0"/>
              <a:t>このままではどっちを解けばよいか分からない</a:t>
            </a:r>
            <a:endParaRPr kumimoji="1" lang="en-US" altLang="ja-JP" b="0" dirty="0"/>
          </a:p>
          <a:p>
            <a:r>
              <a:rPr lang="ja-JP" altLang="en-US" dirty="0"/>
              <a:t>→２つの方程式をまとめると</a:t>
            </a:r>
            <a:endParaRPr lang="en-US" altLang="ja-JP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EBB578-F342-4C50-84CD-6172FC2B6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7687654" y="5596785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9264DF-ABF5-4E1F-B936-BD2AE96AA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3721" y="1655035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5EE5D90-5EB6-4895-9557-40E96960FBEA}"/>
              </a:ext>
            </a:extLst>
          </p:cNvPr>
          <p:cNvSpPr/>
          <p:nvPr/>
        </p:nvSpPr>
        <p:spPr>
          <a:xfrm>
            <a:off x="8213455" y="2973770"/>
            <a:ext cx="570452" cy="805343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08FAA3E-FED5-4632-A44B-8D43A5C4337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213455" y="3376442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6604C77-F151-4E9C-8F8F-FFA0CABAB3AE}"/>
              </a:ext>
            </a:extLst>
          </p:cNvPr>
          <p:cNvCxnSpPr>
            <a:cxnSpLocks/>
          </p:cNvCxnSpPr>
          <p:nvPr/>
        </p:nvCxnSpPr>
        <p:spPr>
          <a:xfrm flipV="1">
            <a:off x="8783907" y="3278369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/>
              <p:nvPr/>
            </p:nvSpPr>
            <p:spPr>
              <a:xfrm>
                <a:off x="7310704" y="277221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04" y="2772213"/>
                <a:ext cx="7538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43CC001-F00B-47E4-919B-0825D27CC88D}"/>
                  </a:ext>
                </a:extLst>
              </p:cNvPr>
              <p:cNvSpPr txBox="1"/>
              <p:nvPr/>
            </p:nvSpPr>
            <p:spPr>
              <a:xfrm>
                <a:off x="7504209" y="5622214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43CC001-F00B-47E4-919B-0825D27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209" y="5622214"/>
                <a:ext cx="75389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3FFA8B-412B-49D9-A459-BCCFC9881D49}"/>
                  </a:ext>
                </a:extLst>
              </p:cNvPr>
              <p:cNvSpPr txBox="1"/>
              <p:nvPr/>
            </p:nvSpPr>
            <p:spPr>
              <a:xfrm>
                <a:off x="8879575" y="5991546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3FFA8B-412B-49D9-A459-BCCFC988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75" y="5991546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16B810-3D6B-4FAD-8A62-7D75B6B691E6}"/>
                  </a:ext>
                </a:extLst>
              </p:cNvPr>
              <p:cNvSpPr txBox="1"/>
              <p:nvPr/>
            </p:nvSpPr>
            <p:spPr>
              <a:xfrm>
                <a:off x="1010580" y="2973770"/>
                <a:ext cx="3759940" cy="21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を解けばよい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※</a:t>
                </a:r>
                <a:r>
                  <a:rPr kumimoji="1" lang="ja-JP" altLang="en-US" dirty="0"/>
                  <a:t>極値が領域内にあるなら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、</a:t>
                </a:r>
                <a:endParaRPr kumimoji="1" lang="en-US" altLang="ja-JP" dirty="0"/>
              </a:p>
              <a:p>
                <a:r>
                  <a:rPr lang="ja-JP" altLang="en-US" dirty="0"/>
                  <a:t>　無いなら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なので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16B810-3D6B-4FAD-8A62-7D75B6B6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80" y="2973770"/>
                <a:ext cx="3759940" cy="2152962"/>
              </a:xfrm>
              <a:prstGeom prst="rect">
                <a:avLst/>
              </a:prstGeom>
              <a:blipFill>
                <a:blip r:embed="rId7"/>
                <a:stretch>
                  <a:fillRect l="-1459" r="-648" b="-3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7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64F9248-16C4-4EA6-9FAA-C24D9FAF60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の符号について</a:t>
                </a:r>
                <a:r>
                  <a:rPr lang="en-US" altLang="ja-JP" dirty="0"/>
                  <a:t>(1</a:t>
                </a:r>
                <a:r>
                  <a:rPr lang="ja-JP" altLang="en-US" dirty="0"/>
                  <a:t>不等式</a:t>
                </a:r>
                <a:r>
                  <a:rPr lang="en-US" altLang="ja-JP" dirty="0"/>
                  <a:t>)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64F9248-16C4-4EA6-9FAA-C24D9FAF6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73367E6-2F7C-416A-A8E7-780B5CE25F62}"/>
                  </a:ext>
                </a:extLst>
              </p:cNvPr>
              <p:cNvSpPr txBox="1"/>
              <p:nvPr/>
            </p:nvSpPr>
            <p:spPr>
              <a:xfrm>
                <a:off x="503666" y="1717439"/>
                <a:ext cx="6417141" cy="2161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ja-JP" altLang="en-US" dirty="0"/>
                  <a:t>の領域を考えているので、</a:t>
                </a:r>
                <a:endParaRPr lang="en-US" altLang="ja-JP" dirty="0"/>
              </a:p>
              <a:p>
                <a:r>
                  <a:rPr kumimoji="1" lang="ja-JP" altLang="en-US" b="0" dirty="0"/>
                  <a:t>縁での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ja-JP" altLang="en-US" dirty="0"/>
                  <a:t>は、外向きを指す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内が負で外が正なので</a:t>
                </a:r>
                <a:r>
                  <a:rPr lang="en-US" altLang="ja-JP" dirty="0"/>
                  <a:t>)</a:t>
                </a:r>
              </a:p>
              <a:p>
                <a:r>
                  <a:rPr lang="ja-JP" altLang="en-US" dirty="0"/>
                  <a:t>また、縁上の極大値での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ja-JP" altLang="en-US" dirty="0"/>
                  <a:t>も外向きを指す</a:t>
                </a:r>
                <a:endParaRPr lang="en-US" altLang="ja-JP" dirty="0"/>
              </a:p>
              <a:p>
                <a:r>
                  <a:rPr lang="ja-JP" altLang="en-US" dirty="0"/>
                  <a:t>（外の方が高いからこそ、そこが極大値たりえているので）</a:t>
                </a:r>
                <a:endParaRPr lang="en-US" altLang="ja-JP" dirty="0"/>
              </a:p>
              <a:p>
                <a:r>
                  <a:rPr lang="ja-JP" altLang="en-US" dirty="0"/>
                  <a:t>よって、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ja-JP" altLang="en-US" dirty="0"/>
                  <a:t>は同じ向きなので、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よって、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73367E6-2F7C-416A-A8E7-780B5CE25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6" y="1717439"/>
                <a:ext cx="6417141" cy="2161169"/>
              </a:xfrm>
              <a:prstGeom prst="rect">
                <a:avLst/>
              </a:prstGeom>
              <a:blipFill>
                <a:blip r:embed="rId3"/>
                <a:stretch>
                  <a:fillRect l="-856" t="-1412" r="-95" b="-39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D1EBB578-F342-4C50-84CD-6172FC2B6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8604740" y="5540287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9264DF-ABF5-4E1F-B936-BD2AE96AA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920807" y="1598537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5EE5D90-5EB6-4895-9557-40E96960FBEA}"/>
              </a:ext>
            </a:extLst>
          </p:cNvPr>
          <p:cNvSpPr/>
          <p:nvPr/>
        </p:nvSpPr>
        <p:spPr>
          <a:xfrm>
            <a:off x="9130541" y="2917272"/>
            <a:ext cx="570452" cy="805343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08FAA3E-FED5-4632-A44B-8D43A5C4337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130541" y="3319944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6604C77-F151-4E9C-8F8F-FFA0CABAB3AE}"/>
              </a:ext>
            </a:extLst>
          </p:cNvPr>
          <p:cNvCxnSpPr>
            <a:cxnSpLocks/>
          </p:cNvCxnSpPr>
          <p:nvPr/>
        </p:nvCxnSpPr>
        <p:spPr>
          <a:xfrm flipV="1">
            <a:off x="9700993" y="3221871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/>
              <p:nvPr/>
            </p:nvSpPr>
            <p:spPr>
              <a:xfrm>
                <a:off x="8227790" y="2715715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790" y="2715715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43CC001-F00B-47E4-919B-0825D27CC88D}"/>
                  </a:ext>
                </a:extLst>
              </p:cNvPr>
              <p:cNvSpPr txBox="1"/>
              <p:nvPr/>
            </p:nvSpPr>
            <p:spPr>
              <a:xfrm>
                <a:off x="8421295" y="5565716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43CC001-F00B-47E4-919B-0825D27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295" y="5565716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3FFA8B-412B-49D9-A459-BCCFC9881D49}"/>
                  </a:ext>
                </a:extLst>
              </p:cNvPr>
              <p:cNvSpPr txBox="1"/>
              <p:nvPr/>
            </p:nvSpPr>
            <p:spPr>
              <a:xfrm>
                <a:off x="9796661" y="5935048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3FFA8B-412B-49D9-A459-BCCFC988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61" y="5935048"/>
                <a:ext cx="7538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16B810-3D6B-4FAD-8A62-7D75B6B691E6}"/>
                  </a:ext>
                </a:extLst>
              </p:cNvPr>
              <p:cNvSpPr txBox="1"/>
              <p:nvPr/>
            </p:nvSpPr>
            <p:spPr>
              <a:xfrm>
                <a:off x="1002323" y="3944154"/>
                <a:ext cx="3264805" cy="15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を解けばよい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16B810-3D6B-4FAD-8A62-7D75B6B6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23" y="3944154"/>
                <a:ext cx="3264805" cy="1598964"/>
              </a:xfrm>
              <a:prstGeom prst="rect">
                <a:avLst/>
              </a:prstGeom>
              <a:blipFill>
                <a:blip r:embed="rId9"/>
                <a:stretch>
                  <a:fillRect l="-1493" b="-53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9113BF88-B3F7-4E5D-B61C-CB2860F68D78}"/>
              </a:ext>
            </a:extLst>
          </p:cNvPr>
          <p:cNvSpPr/>
          <p:nvPr/>
        </p:nvSpPr>
        <p:spPr>
          <a:xfrm>
            <a:off x="9322459" y="2826128"/>
            <a:ext cx="186613" cy="19594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CBC39-4234-4995-A284-AB063F2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等式制約条件下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15A90-7EE9-4BF4-92C9-25291CF4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等式が</a:t>
            </a:r>
            <a:r>
              <a:rPr lang="en-US" altLang="ja-JP" dirty="0"/>
              <a:t>1</a:t>
            </a:r>
            <a:r>
              <a:rPr lang="ja-JP" altLang="en-US" dirty="0"/>
              <a:t>つの時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4806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CBC39-4234-4995-A284-AB063F2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不等式制約条件下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15A90-7EE9-4BF4-92C9-25291CF4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複数不等式の場合</a:t>
            </a:r>
          </a:p>
        </p:txBody>
      </p:sp>
    </p:spTree>
    <p:extLst>
      <p:ext uri="{BB962C8B-B14F-4D97-AF65-F5344CB8AC3E}">
        <p14:creationId xmlns:p14="http://schemas.microsoft.com/office/powerpoint/2010/main" val="402393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</a:t>
            </a:r>
            <a:r>
              <a:rPr lang="ja-JP" altLang="en-US" dirty="0"/>
              <a:t>複数不等式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580765"/>
                <a:ext cx="6666440" cy="2067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>
                    <a:latin typeface="Cambria Math" panose="02040503050406030204" pitchFamily="18" charset="0"/>
                  </a:rPr>
                </a:br>
                <a:endParaRPr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0765"/>
                <a:ext cx="6666440" cy="2067041"/>
              </a:xfrm>
              <a:prstGeom prst="rect">
                <a:avLst/>
              </a:prstGeom>
              <a:blipFill>
                <a:blip r:embed="rId2"/>
                <a:stretch>
                  <a:fillRect l="-823" t="-1180" r="-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48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9264DF-ABF5-4E1F-B936-BD2AE96AA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353836" y="3297223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5EE5D90-5EB6-4895-9557-40E96960FBEA}"/>
              </a:ext>
            </a:extLst>
          </p:cNvPr>
          <p:cNvSpPr/>
          <p:nvPr/>
        </p:nvSpPr>
        <p:spPr>
          <a:xfrm>
            <a:off x="9563570" y="4615958"/>
            <a:ext cx="570452" cy="805343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/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A4103370-E0B6-416C-AEA0-58669B7B6A1B}"/>
              </a:ext>
            </a:extLst>
          </p:cNvPr>
          <p:cNvSpPr/>
          <p:nvPr/>
        </p:nvSpPr>
        <p:spPr>
          <a:xfrm>
            <a:off x="9563570" y="4353700"/>
            <a:ext cx="570452" cy="4300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0BA1DF7-FF5C-47BA-9492-850CA976FB4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98748" y="1919288"/>
            <a:ext cx="1629645" cy="1509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ACD85D-BA67-4B28-BACD-EEA7C2EAE373}"/>
                  </a:ext>
                </a:extLst>
              </p:cNvPr>
              <p:cNvSpPr txBox="1"/>
              <p:nvPr/>
            </p:nvSpPr>
            <p:spPr>
              <a:xfrm>
                <a:off x="466531" y="3657600"/>
                <a:ext cx="4558492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ここに極値があった場合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の制約と同じなので、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ACD85D-BA67-4B28-BACD-EEA7C2EA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" y="3657600"/>
                <a:ext cx="4558492" cy="1460849"/>
              </a:xfrm>
              <a:prstGeom prst="rect">
                <a:avLst/>
              </a:prstGeom>
              <a:blipFill>
                <a:blip r:embed="rId6"/>
                <a:stretch>
                  <a:fillRect l="-1205" t="-2083" r="-669" b="-5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C2251F45-B4EA-4537-B2BB-64F4BE9D6ED7}"/>
              </a:ext>
            </a:extLst>
          </p:cNvPr>
          <p:cNvSpPr/>
          <p:nvPr/>
        </p:nvSpPr>
        <p:spPr>
          <a:xfrm>
            <a:off x="3228393" y="1787736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29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9264DF-ABF5-4E1F-B936-BD2AE96AA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353836" y="3297223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5EE5D90-5EB6-4895-9557-40E96960FBEA}"/>
              </a:ext>
            </a:extLst>
          </p:cNvPr>
          <p:cNvSpPr/>
          <p:nvPr/>
        </p:nvSpPr>
        <p:spPr>
          <a:xfrm>
            <a:off x="9563570" y="4615958"/>
            <a:ext cx="570452" cy="805343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/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A4103370-E0B6-416C-AEA0-58669B7B6A1B}"/>
              </a:ext>
            </a:extLst>
          </p:cNvPr>
          <p:cNvSpPr/>
          <p:nvPr/>
        </p:nvSpPr>
        <p:spPr>
          <a:xfrm>
            <a:off x="9563570" y="4353700"/>
            <a:ext cx="570452" cy="4300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ACD85D-BA67-4B28-BACD-EEA7C2EAE373}"/>
                  </a:ext>
                </a:extLst>
              </p:cNvPr>
              <p:cNvSpPr txBox="1"/>
              <p:nvPr/>
            </p:nvSpPr>
            <p:spPr>
              <a:xfrm>
                <a:off x="466531" y="3657600"/>
                <a:ext cx="38994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ここに極値があった場合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の制約と同じなので、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ACD85D-BA67-4B28-BACD-EEA7C2EA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" y="3657600"/>
                <a:ext cx="3899401" cy="1460849"/>
              </a:xfrm>
              <a:prstGeom prst="rect">
                <a:avLst/>
              </a:prstGeom>
              <a:blipFill>
                <a:blip r:embed="rId6"/>
                <a:stretch>
                  <a:fillRect l="-1408" t="-2083" b="-5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00B785BC-595E-4DE7-AEF9-6C4C1DC7C677}"/>
              </a:ext>
            </a:extLst>
          </p:cNvPr>
          <p:cNvSpPr/>
          <p:nvPr/>
        </p:nvSpPr>
        <p:spPr>
          <a:xfrm>
            <a:off x="2919710" y="2326004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3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9264DF-ABF5-4E1F-B936-BD2AE96AA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353836" y="3297223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5EE5D90-5EB6-4895-9557-40E96960FBEA}"/>
              </a:ext>
            </a:extLst>
          </p:cNvPr>
          <p:cNvSpPr/>
          <p:nvPr/>
        </p:nvSpPr>
        <p:spPr>
          <a:xfrm>
            <a:off x="9563570" y="4615958"/>
            <a:ext cx="570452" cy="805343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/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A4103370-E0B6-416C-AEA0-58669B7B6A1B}"/>
              </a:ext>
            </a:extLst>
          </p:cNvPr>
          <p:cNvSpPr/>
          <p:nvPr/>
        </p:nvSpPr>
        <p:spPr>
          <a:xfrm>
            <a:off x="9563570" y="4353700"/>
            <a:ext cx="570452" cy="4300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ACD85D-BA67-4B28-BACD-EEA7C2EAE373}"/>
                  </a:ext>
                </a:extLst>
              </p:cNvPr>
              <p:cNvSpPr txBox="1"/>
              <p:nvPr/>
            </p:nvSpPr>
            <p:spPr>
              <a:xfrm>
                <a:off x="466531" y="3657600"/>
                <a:ext cx="3820085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ここに極値があった場合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の制約と同じなので、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−0∙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ACD85D-BA67-4B28-BACD-EEA7C2EA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" y="3657600"/>
                <a:ext cx="3820085" cy="1460849"/>
              </a:xfrm>
              <a:prstGeom prst="rect">
                <a:avLst/>
              </a:prstGeom>
              <a:blipFill>
                <a:blip r:embed="rId6"/>
                <a:stretch>
                  <a:fillRect l="-1438" t="-2083" b="-5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2D4285F1-A96A-407A-A249-C628F87A248D}"/>
              </a:ext>
            </a:extLst>
          </p:cNvPr>
          <p:cNvSpPr/>
          <p:nvPr/>
        </p:nvSpPr>
        <p:spPr>
          <a:xfrm>
            <a:off x="3554192" y="2378340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053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9264DF-ABF5-4E1F-B936-BD2AE96AA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353836" y="3297223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5EE5D90-5EB6-4895-9557-40E96960FBEA}"/>
              </a:ext>
            </a:extLst>
          </p:cNvPr>
          <p:cNvSpPr/>
          <p:nvPr/>
        </p:nvSpPr>
        <p:spPr>
          <a:xfrm>
            <a:off x="9563570" y="4615958"/>
            <a:ext cx="570452" cy="805343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/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A4103370-E0B6-416C-AEA0-58669B7B6A1B}"/>
              </a:ext>
            </a:extLst>
          </p:cNvPr>
          <p:cNvSpPr/>
          <p:nvPr/>
        </p:nvSpPr>
        <p:spPr>
          <a:xfrm>
            <a:off x="9563570" y="4353700"/>
            <a:ext cx="570452" cy="4300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ACD85D-BA67-4B28-BACD-EEA7C2EAE373}"/>
                  </a:ext>
                </a:extLst>
              </p:cNvPr>
              <p:cNvSpPr txBox="1"/>
              <p:nvPr/>
            </p:nvSpPr>
            <p:spPr>
              <a:xfrm>
                <a:off x="466531" y="3657600"/>
                <a:ext cx="3897862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ここに真の極値があった場合</a:t>
                </a:r>
                <a:endParaRPr lang="en-US" altLang="ja-JP" dirty="0"/>
              </a:p>
              <a:p>
                <a:r>
                  <a:rPr lang="ja-JP" altLang="en-US" dirty="0"/>
                  <a:t>制約なしと同じなので、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−0∙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ACD85D-BA67-4B28-BACD-EEA7C2EA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" y="3657600"/>
                <a:ext cx="3897862" cy="1460849"/>
              </a:xfrm>
              <a:prstGeom prst="rect">
                <a:avLst/>
              </a:prstGeom>
              <a:blipFill>
                <a:blip r:embed="rId6"/>
                <a:stretch>
                  <a:fillRect l="-1408" t="-2083" b="-5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F56A6DBB-CA35-454E-945D-12706F255E44}"/>
              </a:ext>
            </a:extLst>
          </p:cNvPr>
          <p:cNvSpPr/>
          <p:nvPr/>
        </p:nvSpPr>
        <p:spPr>
          <a:xfrm>
            <a:off x="3222020" y="2362403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61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3367E6-2F7C-416A-A8E7-780B5CE25F62}"/>
              </a:ext>
            </a:extLst>
          </p:cNvPr>
          <p:cNvSpPr txBox="1"/>
          <p:nvPr/>
        </p:nvSpPr>
        <p:spPr>
          <a:xfrm>
            <a:off x="1010580" y="18705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話をまとめると</a:t>
            </a:r>
            <a:endParaRPr lang="en-US" altLang="ja-JP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9264DF-ABF5-4E1F-B936-BD2AE96AA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353836" y="3297223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5EE5D90-5EB6-4895-9557-40E96960FBEA}"/>
              </a:ext>
            </a:extLst>
          </p:cNvPr>
          <p:cNvSpPr/>
          <p:nvPr/>
        </p:nvSpPr>
        <p:spPr>
          <a:xfrm>
            <a:off x="9563570" y="4615958"/>
            <a:ext cx="570452" cy="805343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/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9A5ADD-D07B-434B-8853-A381BDC6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819" y="4414401"/>
                <a:ext cx="7538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16B810-3D6B-4FAD-8A62-7D75B6B691E6}"/>
                  </a:ext>
                </a:extLst>
              </p:cNvPr>
              <p:cNvSpPr txBox="1"/>
              <p:nvPr/>
            </p:nvSpPr>
            <p:spPr>
              <a:xfrm>
                <a:off x="1197193" y="2359241"/>
                <a:ext cx="5776068" cy="3255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ただし、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※</a:t>
                </a:r>
                <a:r>
                  <a:rPr kumimoji="1" lang="ja-JP" altLang="en-US" dirty="0"/>
                  <a:t>真の極値が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ja-JP" altLang="en-US" dirty="0"/>
                  <a:t>内にあるなら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、</a:t>
                </a:r>
                <a:endParaRPr kumimoji="1" lang="en-US" altLang="ja-JP" dirty="0"/>
              </a:p>
              <a:p>
                <a:r>
                  <a:rPr lang="ja-JP" altLang="en-US" dirty="0"/>
                  <a:t>　無いなら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なので</a:t>
                </a:r>
                <a:endParaRPr kumimoji="1" lang="en-US" altLang="ja-JP" dirty="0"/>
              </a:p>
              <a:p>
                <a:r>
                  <a:rPr kumimoji="1" lang="en-US" altLang="ja-JP" dirty="0"/>
                  <a:t>※</a:t>
                </a:r>
                <a:r>
                  <a:rPr kumimoji="1" lang="ja-JP" altLang="en-US" dirty="0"/>
                  <a:t>真の極値が外にある場合、</a:t>
                </a:r>
                <a:r>
                  <a:rPr kumimoji="1" lang="en-US" altLang="ja-JP" b="0" dirty="0"/>
                  <a:t> </a:t>
                </a:r>
                <a:r>
                  <a:rPr kumimoji="1" lang="ja-JP" altLang="en-US" b="0" dirty="0"/>
                  <a:t>縁上での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kumimoji="1" lang="ja-JP" altLang="en-US" dirty="0"/>
                  <a:t>は外向き、</a:t>
                </a:r>
                <a:endParaRPr kumimoji="1" lang="en-US" altLang="ja-JP" dirty="0"/>
              </a:p>
              <a:p>
                <a:r>
                  <a:rPr lang="ja-JP" altLang="en-US" dirty="0"/>
                  <a:t>　かつ縁上では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kumimoji="1" lang="ja-JP" altLang="en-US" dirty="0"/>
                  <a:t>は外向きであるため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16B810-3D6B-4FAD-8A62-7D75B6B6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93" y="2359241"/>
                <a:ext cx="5776068" cy="3255186"/>
              </a:xfrm>
              <a:prstGeom prst="rect">
                <a:avLst/>
              </a:prstGeom>
              <a:blipFill>
                <a:blip r:embed="rId4"/>
                <a:stretch>
                  <a:fillRect l="-844" r="-316" b="-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A4103370-E0B6-416C-AEA0-58669B7B6A1B}"/>
              </a:ext>
            </a:extLst>
          </p:cNvPr>
          <p:cNvSpPr/>
          <p:nvPr/>
        </p:nvSpPr>
        <p:spPr>
          <a:xfrm>
            <a:off x="9563570" y="4353700"/>
            <a:ext cx="570452" cy="4300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3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84" y="1713977"/>
                <a:ext cx="124252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813A63-3F73-4F60-B144-6F3C1C894086}"/>
                  </a:ext>
                </a:extLst>
              </p:cNvPr>
              <p:cNvSpPr txBox="1"/>
              <p:nvPr/>
            </p:nvSpPr>
            <p:spPr>
              <a:xfrm>
                <a:off x="1470251" y="4044264"/>
                <a:ext cx="6097554" cy="2152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>
                    <a:latin typeface="Cambria Math" panose="02040503050406030204" pitchFamily="18" charset="0"/>
                  </a:rPr>
                  <a:t>１つ１つの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制約条件における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極値を見れば、どれかの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パターンには当てはまるのだから、なんにせよ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813A63-3F73-4F60-B144-6F3C1C894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51" y="4044264"/>
                <a:ext cx="6097554" cy="2152962"/>
              </a:xfrm>
              <a:prstGeom prst="rect">
                <a:avLst/>
              </a:prstGeom>
              <a:blipFill>
                <a:blip r:embed="rId4"/>
                <a:stretch>
                  <a:fillRect l="-800" t="-1977" b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D499AD7-4749-4FB4-B4CC-4E6E0B0DCF44}"/>
              </a:ext>
            </a:extLst>
          </p:cNvPr>
          <p:cNvSpPr txBox="1"/>
          <p:nvPr/>
        </p:nvSpPr>
        <p:spPr>
          <a:xfrm>
            <a:off x="425549" y="36516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極値がいっぱいあった場合は？</a:t>
            </a:r>
            <a:endParaRPr lang="en-US" altLang="ja-JP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98DC425-9E55-41A5-83AA-F7F00454B7FB}"/>
              </a:ext>
            </a:extLst>
          </p:cNvPr>
          <p:cNvSpPr/>
          <p:nvPr/>
        </p:nvSpPr>
        <p:spPr>
          <a:xfrm>
            <a:off x="3259657" y="2398186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A45FDC8-A1D5-446C-96B4-6645852CBE20}"/>
              </a:ext>
            </a:extLst>
          </p:cNvPr>
          <p:cNvSpPr/>
          <p:nvPr/>
        </p:nvSpPr>
        <p:spPr>
          <a:xfrm>
            <a:off x="3577247" y="2384825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9931B61-93B7-4B8A-B5A6-C679FC24B092}"/>
              </a:ext>
            </a:extLst>
          </p:cNvPr>
          <p:cNvSpPr/>
          <p:nvPr/>
        </p:nvSpPr>
        <p:spPr>
          <a:xfrm>
            <a:off x="2877673" y="2253273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6E6A9B7-A2F6-4BA1-941B-DA48151EA95C}"/>
              </a:ext>
            </a:extLst>
          </p:cNvPr>
          <p:cNvSpPr/>
          <p:nvPr/>
        </p:nvSpPr>
        <p:spPr>
          <a:xfrm>
            <a:off x="3259657" y="1749571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フェアリー タワー 妖精の煙突 岩石層 - Pixabayの無料写真">
            <a:extLst>
              <a:ext uri="{FF2B5EF4-FFF2-40B4-BE49-F238E27FC236}">
                <a16:creationId xmlns:a16="http://schemas.microsoft.com/office/drawing/2014/main" id="{5D7782BA-D42B-4F8B-9E1E-D4754657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04" y="160719"/>
            <a:ext cx="4432127" cy="332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28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CBC39-4234-4995-A284-AB063F2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等式・不等式制約条件下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15A90-7EE9-4BF4-92C9-25291CF4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Karush</a:t>
            </a:r>
            <a:r>
              <a:rPr kumimoji="1" lang="en-US" altLang="ja-JP" dirty="0"/>
              <a:t>-Kuhn-Tucker</a:t>
            </a:r>
            <a:r>
              <a:rPr kumimoji="1" lang="ja-JP" altLang="en-US" dirty="0"/>
              <a:t>条件</a:t>
            </a:r>
          </a:p>
        </p:txBody>
      </p:sp>
    </p:spTree>
    <p:extLst>
      <p:ext uri="{BB962C8B-B14F-4D97-AF65-F5344CB8AC3E}">
        <p14:creationId xmlns:p14="http://schemas.microsoft.com/office/powerpoint/2010/main" val="183885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複数等式・不等式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2271231"/>
                <a:ext cx="8981690" cy="2067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=0…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>
                    <a:latin typeface="Cambria Math" panose="02040503050406030204" pitchFamily="18" charset="0"/>
                  </a:rPr>
                </a:br>
                <a:endParaRPr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71231"/>
                <a:ext cx="8981690" cy="2067041"/>
              </a:xfrm>
              <a:prstGeom prst="rect">
                <a:avLst/>
              </a:prstGeom>
              <a:blipFill>
                <a:blip r:embed="rId2"/>
                <a:stretch>
                  <a:fillRect l="-611" t="-1475" r="-6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5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(1</a:t>
            </a:r>
            <a:r>
              <a:rPr lang="ja-JP" altLang="en-US" dirty="0"/>
              <a:t>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5973687" cy="237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の極値は、下記のいずれかを満たす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>
                    <a:latin typeface="Cambria Math" panose="02040503050406030204" pitchFamily="18" charset="0"/>
                  </a:rPr>
                  <a:t>・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 dirty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 dirty="0">
                    <a:latin typeface="Cambria Math" panose="02040503050406030204" pitchFamily="18" charset="0"/>
                  </a:rPr>
                  <a:t>（こっちは特異点なので基本どうでもよい）</a:t>
                </a:r>
                <a:endParaRPr lang="en-US" altLang="ja-JP" sz="1200" b="0" dirty="0">
                  <a:latin typeface="Cambria Math" panose="02040503050406030204" pitchFamily="18" charset="0"/>
                </a:endParaRPr>
              </a:p>
              <a:p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5973687" cy="2379626"/>
              </a:xfrm>
              <a:prstGeom prst="rect">
                <a:avLst/>
              </a:prstGeom>
              <a:blipFill>
                <a:blip r:embed="rId2"/>
                <a:stretch>
                  <a:fillRect l="-919" t="-10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1D55E3B2-8646-4CC0-8D13-A6507C2EB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7258166" y="3780263"/>
            <a:ext cx="3879905" cy="280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/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b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b="0">
                    <a:latin typeface="Cambria Math" panose="02040503050406030204" pitchFamily="18" charset="0"/>
                  </a:rPr>
                  <a:t>次元なら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/>
                  <a:t>,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次元上の曲面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次元上の曲線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blipFill>
                <a:blip r:embed="rId4"/>
                <a:stretch>
                  <a:fillRect t="-5298" r="-1431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7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複数等式・複数不等式の場合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/>
              <p:nvPr/>
            </p:nvSpPr>
            <p:spPr>
              <a:xfrm>
                <a:off x="4674637" y="1765032"/>
                <a:ext cx="1237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37" y="1765032"/>
                <a:ext cx="12375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CB5A704-BC2B-4BD3-8F7D-51093AB54314}"/>
              </a:ext>
            </a:extLst>
          </p:cNvPr>
          <p:cNvSpPr/>
          <p:nvPr/>
        </p:nvSpPr>
        <p:spPr>
          <a:xfrm>
            <a:off x="2659151" y="2022496"/>
            <a:ext cx="2052881" cy="1492778"/>
          </a:xfrm>
          <a:custGeom>
            <a:avLst/>
            <a:gdLst>
              <a:gd name="connsiteX0" fmla="*/ 1968906 w 2052881"/>
              <a:gd name="connsiteY0" fmla="*/ 0 h 1922106"/>
              <a:gd name="connsiteX1" fmla="*/ 146 w 2052881"/>
              <a:gd name="connsiteY1" fmla="*/ 905069 h 1922106"/>
              <a:gd name="connsiteX2" fmla="*/ 2052881 w 2052881"/>
              <a:gd name="connsiteY2" fmla="*/ 1922106 h 19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881" h="1922106">
                <a:moveTo>
                  <a:pt x="1968906" y="0"/>
                </a:moveTo>
                <a:cubicBezTo>
                  <a:pt x="977528" y="292359"/>
                  <a:pt x="-13850" y="584718"/>
                  <a:pt x="146" y="905069"/>
                </a:cubicBezTo>
                <a:cubicBezTo>
                  <a:pt x="14142" y="1225420"/>
                  <a:pt x="1699873" y="1757265"/>
                  <a:pt x="2052881" y="1922106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10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複数等式・複数不等式の場合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/>
              <p:nvPr/>
            </p:nvSpPr>
            <p:spPr>
              <a:xfrm>
                <a:off x="4674637" y="1765032"/>
                <a:ext cx="1237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37" y="1765032"/>
                <a:ext cx="12375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CB5A704-BC2B-4BD3-8F7D-51093AB54314}"/>
              </a:ext>
            </a:extLst>
          </p:cNvPr>
          <p:cNvSpPr/>
          <p:nvPr/>
        </p:nvSpPr>
        <p:spPr>
          <a:xfrm>
            <a:off x="2659151" y="2022496"/>
            <a:ext cx="2052881" cy="1492778"/>
          </a:xfrm>
          <a:custGeom>
            <a:avLst/>
            <a:gdLst>
              <a:gd name="connsiteX0" fmla="*/ 1968906 w 2052881"/>
              <a:gd name="connsiteY0" fmla="*/ 0 h 1922106"/>
              <a:gd name="connsiteX1" fmla="*/ 146 w 2052881"/>
              <a:gd name="connsiteY1" fmla="*/ 905069 h 1922106"/>
              <a:gd name="connsiteX2" fmla="*/ 2052881 w 2052881"/>
              <a:gd name="connsiteY2" fmla="*/ 1922106 h 19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881" h="1922106">
                <a:moveTo>
                  <a:pt x="1968906" y="0"/>
                </a:moveTo>
                <a:cubicBezTo>
                  <a:pt x="977528" y="292359"/>
                  <a:pt x="-13850" y="584718"/>
                  <a:pt x="146" y="905069"/>
                </a:cubicBezTo>
                <a:cubicBezTo>
                  <a:pt x="14142" y="1225420"/>
                  <a:pt x="1699873" y="1757265"/>
                  <a:pt x="2052881" y="1922106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4A2876F-A866-4FFF-A85D-F23093B5F566}"/>
              </a:ext>
            </a:extLst>
          </p:cNvPr>
          <p:cNvSpPr/>
          <p:nvPr/>
        </p:nvSpPr>
        <p:spPr>
          <a:xfrm>
            <a:off x="3206392" y="2177737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02A3F4C-9D64-451D-80C2-4D6A6929177F}"/>
                  </a:ext>
                </a:extLst>
              </p:cNvPr>
              <p:cNvSpPr txBox="1"/>
              <p:nvPr/>
            </p:nvSpPr>
            <p:spPr>
              <a:xfrm>
                <a:off x="466531" y="3657600"/>
                <a:ext cx="5200142" cy="1507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ここに制約条件の極値があった場合</a:t>
                </a:r>
                <a:endParaRPr lang="en-US" altLang="ja-JP" dirty="0"/>
              </a:p>
              <a:p>
                <a:r>
                  <a:rPr lang="ja-JP" altLang="en-US" dirty="0"/>
                  <a:t>制約は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のみと同じなので、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−0∙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02A3F4C-9D64-451D-80C2-4D6A69291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" y="3657600"/>
                <a:ext cx="5200142" cy="1507464"/>
              </a:xfrm>
              <a:prstGeom prst="rect">
                <a:avLst/>
              </a:prstGeom>
              <a:blipFill>
                <a:blip r:embed="rId5"/>
                <a:stretch>
                  <a:fillRect l="-1055" t="-2024" b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465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複数等式・複数不等式の場合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/>
              <p:nvPr/>
            </p:nvSpPr>
            <p:spPr>
              <a:xfrm>
                <a:off x="4674637" y="1765032"/>
                <a:ext cx="1237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37" y="1765032"/>
                <a:ext cx="12375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CB5A704-BC2B-4BD3-8F7D-51093AB54314}"/>
              </a:ext>
            </a:extLst>
          </p:cNvPr>
          <p:cNvSpPr/>
          <p:nvPr/>
        </p:nvSpPr>
        <p:spPr>
          <a:xfrm>
            <a:off x="2659151" y="2022496"/>
            <a:ext cx="2052881" cy="1492778"/>
          </a:xfrm>
          <a:custGeom>
            <a:avLst/>
            <a:gdLst>
              <a:gd name="connsiteX0" fmla="*/ 1968906 w 2052881"/>
              <a:gd name="connsiteY0" fmla="*/ 0 h 1922106"/>
              <a:gd name="connsiteX1" fmla="*/ 146 w 2052881"/>
              <a:gd name="connsiteY1" fmla="*/ 905069 h 1922106"/>
              <a:gd name="connsiteX2" fmla="*/ 2052881 w 2052881"/>
              <a:gd name="connsiteY2" fmla="*/ 1922106 h 19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881" h="1922106">
                <a:moveTo>
                  <a:pt x="1968906" y="0"/>
                </a:moveTo>
                <a:cubicBezTo>
                  <a:pt x="977528" y="292359"/>
                  <a:pt x="-13850" y="584718"/>
                  <a:pt x="146" y="905069"/>
                </a:cubicBezTo>
                <a:cubicBezTo>
                  <a:pt x="14142" y="1225420"/>
                  <a:pt x="1699873" y="1757265"/>
                  <a:pt x="2052881" y="1922106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4A2876F-A866-4FFF-A85D-F23093B5F566}"/>
              </a:ext>
            </a:extLst>
          </p:cNvPr>
          <p:cNvSpPr/>
          <p:nvPr/>
        </p:nvSpPr>
        <p:spPr>
          <a:xfrm>
            <a:off x="2943592" y="2309289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56909F6-2396-40D2-919C-B765E32AB19E}"/>
                  </a:ext>
                </a:extLst>
              </p:cNvPr>
              <p:cNvSpPr txBox="1"/>
              <p:nvPr/>
            </p:nvSpPr>
            <p:spPr>
              <a:xfrm>
                <a:off x="466531" y="3657600"/>
                <a:ext cx="5407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ここに制約条件の極値があった場合</a:t>
                </a:r>
                <a:endParaRPr lang="en-US" altLang="ja-JP" dirty="0"/>
              </a:p>
              <a:p>
                <a:r>
                  <a:rPr lang="ja-JP" altLang="en-US" dirty="0"/>
                  <a:t>制約は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と同じなので、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56909F6-2396-40D2-919C-B765E32A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" y="3657600"/>
                <a:ext cx="5407571" cy="1460849"/>
              </a:xfrm>
              <a:prstGeom prst="rect">
                <a:avLst/>
              </a:prstGeom>
              <a:blipFill>
                <a:blip r:embed="rId5"/>
                <a:stretch>
                  <a:fillRect l="-1015" t="-2083" b="-5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89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複数等式・複数不等式の場合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/>
              <p:nvPr/>
            </p:nvSpPr>
            <p:spPr>
              <a:xfrm>
                <a:off x="4674637" y="1765032"/>
                <a:ext cx="1237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37" y="1765032"/>
                <a:ext cx="12375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CB5A704-BC2B-4BD3-8F7D-51093AB54314}"/>
              </a:ext>
            </a:extLst>
          </p:cNvPr>
          <p:cNvSpPr/>
          <p:nvPr/>
        </p:nvSpPr>
        <p:spPr>
          <a:xfrm>
            <a:off x="2659151" y="2022496"/>
            <a:ext cx="2052881" cy="1492778"/>
          </a:xfrm>
          <a:custGeom>
            <a:avLst/>
            <a:gdLst>
              <a:gd name="connsiteX0" fmla="*/ 1968906 w 2052881"/>
              <a:gd name="connsiteY0" fmla="*/ 0 h 1922106"/>
              <a:gd name="connsiteX1" fmla="*/ 146 w 2052881"/>
              <a:gd name="connsiteY1" fmla="*/ 905069 h 1922106"/>
              <a:gd name="connsiteX2" fmla="*/ 2052881 w 2052881"/>
              <a:gd name="connsiteY2" fmla="*/ 1922106 h 19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881" h="1922106">
                <a:moveTo>
                  <a:pt x="1968906" y="0"/>
                </a:moveTo>
                <a:cubicBezTo>
                  <a:pt x="977528" y="292359"/>
                  <a:pt x="-13850" y="584718"/>
                  <a:pt x="146" y="905069"/>
                </a:cubicBezTo>
                <a:cubicBezTo>
                  <a:pt x="14142" y="1225420"/>
                  <a:pt x="1699873" y="1757265"/>
                  <a:pt x="2052881" y="1922106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4A2876F-A866-4FFF-A85D-F23093B5F566}"/>
              </a:ext>
            </a:extLst>
          </p:cNvPr>
          <p:cNvSpPr/>
          <p:nvPr/>
        </p:nvSpPr>
        <p:spPr>
          <a:xfrm>
            <a:off x="3469512" y="2124623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9808D7C-C65E-4EE2-8ABF-94D2AAD97FD2}"/>
                  </a:ext>
                </a:extLst>
              </p:cNvPr>
              <p:cNvSpPr txBox="1"/>
              <p:nvPr/>
            </p:nvSpPr>
            <p:spPr>
              <a:xfrm>
                <a:off x="466531" y="3657600"/>
                <a:ext cx="5206105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ここに制約条件の極値があった場合</a:t>
                </a:r>
                <a:endParaRPr lang="en-US" altLang="ja-JP" dirty="0"/>
              </a:p>
              <a:p>
                <a:r>
                  <a:rPr lang="ja-JP" altLang="en-US" dirty="0"/>
                  <a:t>制約は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と同じなので、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−0∙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9808D7C-C65E-4EE2-8ABF-94D2AAD9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" y="3657600"/>
                <a:ext cx="5206105" cy="1460849"/>
              </a:xfrm>
              <a:prstGeom prst="rect">
                <a:avLst/>
              </a:prstGeom>
              <a:blipFill>
                <a:blip r:embed="rId5"/>
                <a:stretch>
                  <a:fillRect l="-1054" t="-2083" b="-5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089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複数等式・複数不等式の場合</a:t>
            </a:r>
            <a:endParaRPr kumimoji="1" lang="en-US" altLang="ja-JP" b="0" dirty="0">
              <a:latin typeface="Cambria Math" panose="02040503050406030204" pitchFamily="18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71F166-70BD-487D-AB8F-A47B15C08796}"/>
              </a:ext>
            </a:extLst>
          </p:cNvPr>
          <p:cNvSpPr/>
          <p:nvPr/>
        </p:nvSpPr>
        <p:spPr>
          <a:xfrm>
            <a:off x="2062065" y="1762870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6A18D9B-B9B5-49FD-A2DE-9048B51193D8}"/>
              </a:ext>
            </a:extLst>
          </p:cNvPr>
          <p:cNvSpPr/>
          <p:nvPr/>
        </p:nvSpPr>
        <p:spPr>
          <a:xfrm>
            <a:off x="3051110" y="1763486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/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734EB6-A2B0-4DF0-ACB4-83C938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9" y="1939957"/>
                <a:ext cx="12371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/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EDABAE5-CC3D-4DB8-865B-08A64332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58" y="2529738"/>
                <a:ext cx="1242520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/>
              <p:nvPr/>
            </p:nvSpPr>
            <p:spPr>
              <a:xfrm>
                <a:off x="4674637" y="1765032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930121-4C93-4BB7-AB17-845431D7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37" y="1765032"/>
                <a:ext cx="12425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CB5A704-BC2B-4BD3-8F7D-51093AB54314}"/>
              </a:ext>
            </a:extLst>
          </p:cNvPr>
          <p:cNvSpPr/>
          <p:nvPr/>
        </p:nvSpPr>
        <p:spPr>
          <a:xfrm>
            <a:off x="2659151" y="2022496"/>
            <a:ext cx="2052881" cy="1492778"/>
          </a:xfrm>
          <a:custGeom>
            <a:avLst/>
            <a:gdLst>
              <a:gd name="connsiteX0" fmla="*/ 1968906 w 2052881"/>
              <a:gd name="connsiteY0" fmla="*/ 0 h 1922106"/>
              <a:gd name="connsiteX1" fmla="*/ 146 w 2052881"/>
              <a:gd name="connsiteY1" fmla="*/ 905069 h 1922106"/>
              <a:gd name="connsiteX2" fmla="*/ 2052881 w 2052881"/>
              <a:gd name="connsiteY2" fmla="*/ 1922106 h 19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881" h="1922106">
                <a:moveTo>
                  <a:pt x="1968906" y="0"/>
                </a:moveTo>
                <a:cubicBezTo>
                  <a:pt x="977528" y="292359"/>
                  <a:pt x="-13850" y="584718"/>
                  <a:pt x="146" y="905069"/>
                </a:cubicBezTo>
                <a:cubicBezTo>
                  <a:pt x="14142" y="1225420"/>
                  <a:pt x="1699873" y="1757265"/>
                  <a:pt x="2052881" y="1922106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4A2876F-A866-4FFF-A85D-F23093B5F566}"/>
              </a:ext>
            </a:extLst>
          </p:cNvPr>
          <p:cNvSpPr/>
          <p:nvPr/>
        </p:nvSpPr>
        <p:spPr>
          <a:xfrm>
            <a:off x="3189593" y="3010977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3E183D3-5E31-40D4-B944-D6291C6CAAB1}"/>
                  </a:ext>
                </a:extLst>
              </p:cNvPr>
              <p:cNvSpPr txBox="1"/>
              <p:nvPr/>
            </p:nvSpPr>
            <p:spPr>
              <a:xfrm>
                <a:off x="466531" y="3657600"/>
                <a:ext cx="5172955" cy="1490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ここに制約条件の極値があった場合</a:t>
                </a:r>
                <a:endParaRPr lang="en-US" altLang="ja-JP" dirty="0"/>
              </a:p>
              <a:p>
                <a:r>
                  <a:rPr lang="ja-JP" altLang="en-US" dirty="0"/>
                  <a:t>制約は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と同じなので、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3E183D3-5E31-40D4-B944-D6291C6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" y="3657600"/>
                <a:ext cx="5172955" cy="1490216"/>
              </a:xfrm>
              <a:prstGeom prst="rect">
                <a:avLst/>
              </a:prstGeom>
              <a:blipFill>
                <a:blip r:embed="rId5"/>
                <a:stretch>
                  <a:fillRect l="-1061" t="-2049" b="-4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593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0BC5D-291A-4435-9DF9-9E5A76A6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複数等式・複数不等式の場合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B4315FE-3CF2-4FCC-AE79-3C231B27D2B1}"/>
                  </a:ext>
                </a:extLst>
              </p:cNvPr>
              <p:cNvSpPr txBox="1"/>
              <p:nvPr/>
            </p:nvSpPr>
            <p:spPr>
              <a:xfrm>
                <a:off x="1147663" y="2175879"/>
                <a:ext cx="5047864" cy="1321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B4315FE-3CF2-4FCC-AE79-3C231B27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63" y="2175879"/>
                <a:ext cx="5047864" cy="1321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EE231E-75D1-458E-9E5B-02F5C02A741B}"/>
              </a:ext>
            </a:extLst>
          </p:cNvPr>
          <p:cNvSpPr txBox="1"/>
          <p:nvPr/>
        </p:nvSpPr>
        <p:spPr>
          <a:xfrm>
            <a:off x="961053" y="16906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全パターンをまとめて</a:t>
            </a:r>
          </a:p>
        </p:txBody>
      </p:sp>
    </p:spTree>
    <p:extLst>
      <p:ext uri="{BB962C8B-B14F-4D97-AF65-F5344CB8AC3E}">
        <p14:creationId xmlns:p14="http://schemas.microsoft.com/office/powerpoint/2010/main" val="600505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052CC-46D1-413B-90CB-9D279091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84AE0BD-D158-456A-ACFB-69C35F635BFA}"/>
                  </a:ext>
                </a:extLst>
              </p:cNvPr>
              <p:cNvSpPr txBox="1"/>
              <p:nvPr/>
            </p:nvSpPr>
            <p:spPr>
              <a:xfrm>
                <a:off x="681135" y="2044338"/>
                <a:ext cx="10972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を線、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ja-JP" altLang="en-US" dirty="0"/>
                  <a:t>を平面として説明しているけど、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の次元が大きければ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だって線じゃないよね？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の次元を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とすると、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次元、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ja-JP" altLang="en-US" dirty="0"/>
                  <a:t>次元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一般に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ja-JP" altLang="en-US" dirty="0"/>
                  <a:t>次元</a:t>
                </a:r>
                <a:r>
                  <a:rPr lang="ja-JP" altLang="en-US" dirty="0"/>
                  <a:t>の領域とは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次元の領域を分割するような境界線とみなせるので、</a:t>
                </a:r>
                <a:r>
                  <a:rPr lang="en-US" altLang="ja-JP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次元空間を分割する境界線であり、これまでの図の書き方に矛盾はない（と思っています）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84AE0BD-D158-456A-ACFB-69C35F63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5" y="2044338"/>
                <a:ext cx="10972800" cy="2031325"/>
              </a:xfrm>
              <a:prstGeom prst="rect">
                <a:avLst/>
              </a:prstGeom>
              <a:blipFill>
                <a:blip r:embed="rId2"/>
                <a:stretch>
                  <a:fillRect l="-500" t="-1198" b="-3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89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C117A-24FF-365B-4714-6F4FEC99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幾何的に考える</a:t>
            </a:r>
            <a:r>
              <a:rPr kumimoji="1" lang="en-US" altLang="ja-JP" dirty="0"/>
              <a:t>KKT</a:t>
            </a:r>
            <a:r>
              <a:rPr kumimoji="1" lang="ja-JP" altLang="en-US" dirty="0"/>
              <a:t>条件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A5BA05-DFBE-A186-1303-9D822E608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44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FF93483-516A-4194-9131-B6777D8C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27" y="365125"/>
            <a:ext cx="7659758" cy="57385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6A49231-6DC1-428D-AAA1-2E89009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865062-5DEC-45C2-9623-792D15457907}"/>
                  </a:ext>
                </a:extLst>
              </p:cNvPr>
              <p:cNvSpPr txBox="1"/>
              <p:nvPr/>
            </p:nvSpPr>
            <p:spPr>
              <a:xfrm>
                <a:off x="1074198" y="1997476"/>
                <a:ext cx="293035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>
                    <a:latin typeface="Cambria Math" panose="02040503050406030204" pitchFamily="18" charset="0"/>
                  </a:rPr>
                  <a:t>制約条件：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b="0"/>
                  <a:t>緑：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br>
                  <a:rPr kumimoji="1" lang="en-US" altLang="ja-JP" b="0"/>
                </a:br>
                <a:r>
                  <a:rPr kumimoji="1" lang="ja-JP" altLang="en-US" b="0"/>
                  <a:t>赤：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−0.3=0</m:t>
                    </m:r>
                  </m:oMath>
                </a14:m>
                <a:endParaRPr kumimoji="1" lang="en-US" altLang="ja-JP" b="0"/>
              </a:p>
              <a:p>
                <a:endParaRPr kumimoji="1" lang="en-US" altLang="ja-JP"/>
              </a:p>
              <a:p>
                <a:r>
                  <a:rPr lang="ja-JP" altLang="en-US"/>
                  <a:t>→青色部分。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865062-5DEC-45C2-9623-792D15457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997476"/>
                <a:ext cx="2930354" cy="1477328"/>
              </a:xfrm>
              <a:prstGeom prst="rect">
                <a:avLst/>
              </a:prstGeom>
              <a:blipFill>
                <a:blip r:embed="rId3"/>
                <a:stretch>
                  <a:fillRect l="-1663" t="-2066" b="-5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31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6C2A3D6-C40F-4D6E-8935-65D2F2EA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01" y="1438183"/>
            <a:ext cx="7407174" cy="51086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595618" y="1837189"/>
                <a:ext cx="264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1837189"/>
                <a:ext cx="2644185" cy="369332"/>
              </a:xfrm>
              <a:prstGeom prst="rect">
                <a:avLst/>
              </a:prstGeom>
              <a:blipFill>
                <a:blip r:embed="rId3"/>
                <a:stretch>
                  <a:fillRect t="-6557" r="-138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1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grad</a:t>
            </a:r>
            <a:r>
              <a:rPr kumimoji="1" lang="ja-JP" altLang="en-US"/>
              <a:t>の復習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→その地点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での、上り坂の方向</a:t>
                </a:r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blipFill>
                <a:blip r:embed="rId2"/>
                <a:stretch>
                  <a:fillRect l="-1563" r="-1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BBEE-D5DE-4BB2-BA0B-9A15CCEDA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1" b="63303"/>
          <a:stretch/>
        </p:blipFill>
        <p:spPr bwMode="auto">
          <a:xfrm>
            <a:off x="4763777" y="912303"/>
            <a:ext cx="3739698" cy="251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86D8B14-CB06-4940-91EE-8DE954B21BE3}"/>
              </a:ext>
            </a:extLst>
          </p:cNvPr>
          <p:cNvCxnSpPr>
            <a:cxnSpLocks/>
          </p:cNvCxnSpPr>
          <p:nvPr/>
        </p:nvCxnSpPr>
        <p:spPr>
          <a:xfrm flipH="1" flipV="1">
            <a:off x="10412984" y="3788807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30B165-57FF-4DA4-B3F1-1F672F031B25}"/>
              </a:ext>
            </a:extLst>
          </p:cNvPr>
          <p:cNvCxnSpPr>
            <a:cxnSpLocks/>
          </p:cNvCxnSpPr>
          <p:nvPr/>
        </p:nvCxnSpPr>
        <p:spPr>
          <a:xfrm flipV="1">
            <a:off x="10893844" y="3940027"/>
            <a:ext cx="201730" cy="235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E3DC5E-1C8D-4781-80CF-50C73BE84F69}"/>
              </a:ext>
            </a:extLst>
          </p:cNvPr>
          <p:cNvCxnSpPr>
            <a:cxnSpLocks/>
          </p:cNvCxnSpPr>
          <p:nvPr/>
        </p:nvCxnSpPr>
        <p:spPr>
          <a:xfrm flipH="1" flipV="1">
            <a:off x="9898916" y="4091248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1C4F8E-5877-463D-B954-141D7CD326CE}"/>
              </a:ext>
            </a:extLst>
          </p:cNvPr>
          <p:cNvGrpSpPr/>
          <p:nvPr/>
        </p:nvGrpSpPr>
        <p:grpSpPr>
          <a:xfrm>
            <a:off x="1251277" y="3696984"/>
            <a:ext cx="3512500" cy="1842494"/>
            <a:chOff x="358232" y="3569667"/>
            <a:chExt cx="4972367" cy="2796956"/>
          </a:xfrm>
        </p:grpSpPr>
        <p:pic>
          <p:nvPicPr>
            <p:cNvPr id="4100" name="Picture 4" descr="等高線（とうこうせん）の読みとり方 | NHK for School">
              <a:extLst>
                <a:ext uri="{FF2B5EF4-FFF2-40B4-BE49-F238E27FC236}">
                  <a16:creationId xmlns:a16="http://schemas.microsoft.com/office/drawing/2014/main" id="{DDB30FBE-E387-48FF-9CA0-8CB7F6436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32" y="3569667"/>
              <a:ext cx="4972367" cy="279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0D98D5B-5901-4213-8EA4-7F3A26E6B66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027" y="4540281"/>
              <a:ext cx="251167" cy="2162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C024075-2118-4149-B927-5828DD3C77E2}"/>
                </a:ext>
              </a:extLst>
            </p:cNvPr>
            <p:cNvCxnSpPr>
              <a:cxnSpLocks/>
            </p:cNvCxnSpPr>
            <p:nvPr/>
          </p:nvCxnSpPr>
          <p:spPr>
            <a:xfrm>
              <a:off x="1831803" y="4936426"/>
              <a:ext cx="3328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CD788F9-2ACF-4A0F-9F94-4422976AC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0194" y="5251508"/>
              <a:ext cx="166403" cy="2148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EBD9D9B-68A1-4E27-ACC9-EF141F29BC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982" y="4962074"/>
              <a:ext cx="100667" cy="321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DCAC6C9-BCCF-4E6A-9006-2EE36FC8B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368" y="4962074"/>
              <a:ext cx="116069" cy="2735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71789CD-7F9C-41EA-B3F7-3F8DB471FC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1941" y="4985582"/>
              <a:ext cx="2782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1C176CA-1DBD-4024-A6FF-4C43BCAD3255}"/>
                </a:ext>
              </a:extLst>
            </p:cNvPr>
            <p:cNvCxnSpPr>
              <a:cxnSpLocks/>
            </p:cNvCxnSpPr>
            <p:nvPr/>
          </p:nvCxnSpPr>
          <p:spPr>
            <a:xfrm>
              <a:off x="3970989" y="4618231"/>
              <a:ext cx="131228" cy="2138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303131DB-6D1C-4F63-9E77-3C70D54DD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415" y="4543004"/>
              <a:ext cx="83890" cy="2135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/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ある等高線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曲線</a:t>
                </a:r>
                <a:r>
                  <a:rPr kumimoji="1" lang="en-US" altLang="ja-JP"/>
                  <a:t>)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/>
                  <a:t>切り出すと、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その等高線上での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は常に等高線に垂直！</a:t>
                </a: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blipFill>
                <a:blip r:embed="rId5"/>
                <a:stretch>
                  <a:fillRect l="-1014" t="-2532" r="-1239" b="-82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4">
            <a:extLst>
              <a:ext uri="{FF2B5EF4-FFF2-40B4-BE49-F238E27FC236}">
                <a16:creationId xmlns:a16="http://schemas.microsoft.com/office/drawing/2014/main" id="{30FC1377-D190-4209-B24A-14A2B2479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6052618" y="3165198"/>
            <a:ext cx="3440939" cy="24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9ECBD46A-7161-447C-A51D-51934271CE81}"/>
              </a:ext>
            </a:extLst>
          </p:cNvPr>
          <p:cNvSpPr/>
          <p:nvPr/>
        </p:nvSpPr>
        <p:spPr>
          <a:xfrm>
            <a:off x="10125512" y="4068661"/>
            <a:ext cx="911032" cy="87775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F762215-2D9E-411B-83D3-454282865715}"/>
              </a:ext>
            </a:extLst>
          </p:cNvPr>
          <p:cNvCxnSpPr>
            <a:cxnSpLocks/>
          </p:cNvCxnSpPr>
          <p:nvPr/>
        </p:nvCxnSpPr>
        <p:spPr>
          <a:xfrm>
            <a:off x="10713727" y="4930689"/>
            <a:ext cx="68671" cy="295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35C1711-3C26-4961-805C-45D023EB8DDA}"/>
              </a:ext>
            </a:extLst>
          </p:cNvPr>
          <p:cNvCxnSpPr>
            <a:cxnSpLocks/>
          </p:cNvCxnSpPr>
          <p:nvPr/>
        </p:nvCxnSpPr>
        <p:spPr>
          <a:xfrm>
            <a:off x="11007420" y="4710682"/>
            <a:ext cx="255720" cy="126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2DD640D-0DB7-4EAF-AB2F-ACFA60AEAAD3}"/>
              </a:ext>
            </a:extLst>
          </p:cNvPr>
          <p:cNvCxnSpPr>
            <a:cxnSpLocks/>
          </p:cNvCxnSpPr>
          <p:nvPr/>
        </p:nvCxnSpPr>
        <p:spPr>
          <a:xfrm flipH="1">
            <a:off x="10040797" y="4782504"/>
            <a:ext cx="184312" cy="186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109A132-07EC-45BE-B57B-C1235D6E5844}"/>
              </a:ext>
            </a:extLst>
          </p:cNvPr>
          <p:cNvCxnSpPr>
            <a:cxnSpLocks/>
          </p:cNvCxnSpPr>
          <p:nvPr/>
        </p:nvCxnSpPr>
        <p:spPr>
          <a:xfrm flipH="1" flipV="1">
            <a:off x="6326306" y="1664564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B39FF9-39C1-4831-BD87-6E9F62F3CDEB}"/>
              </a:ext>
            </a:extLst>
          </p:cNvPr>
          <p:cNvCxnSpPr>
            <a:cxnSpLocks/>
          </p:cNvCxnSpPr>
          <p:nvPr/>
        </p:nvCxnSpPr>
        <p:spPr>
          <a:xfrm flipV="1">
            <a:off x="6807166" y="1815784"/>
            <a:ext cx="129343" cy="235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D9B4BC-193B-4BF3-AEAD-42F5FA5ED8FE}"/>
              </a:ext>
            </a:extLst>
          </p:cNvPr>
          <p:cNvCxnSpPr>
            <a:cxnSpLocks/>
          </p:cNvCxnSpPr>
          <p:nvPr/>
        </p:nvCxnSpPr>
        <p:spPr>
          <a:xfrm flipH="1" flipV="1">
            <a:off x="5812238" y="1967005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8A6FA48-10C8-4027-8A31-2011D2095662}"/>
              </a:ext>
            </a:extLst>
          </p:cNvPr>
          <p:cNvCxnSpPr>
            <a:cxnSpLocks/>
          </p:cNvCxnSpPr>
          <p:nvPr/>
        </p:nvCxnSpPr>
        <p:spPr>
          <a:xfrm flipH="1" flipV="1">
            <a:off x="7688030" y="3892046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93BE3AD-29BF-41C7-B119-E11E1CF4BB86}"/>
              </a:ext>
            </a:extLst>
          </p:cNvPr>
          <p:cNvCxnSpPr>
            <a:cxnSpLocks/>
          </p:cNvCxnSpPr>
          <p:nvPr/>
        </p:nvCxnSpPr>
        <p:spPr>
          <a:xfrm flipV="1">
            <a:off x="8168890" y="3976178"/>
            <a:ext cx="226596" cy="266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F6D5EC1-35C7-4E03-A9C3-F93250444D07}"/>
              </a:ext>
            </a:extLst>
          </p:cNvPr>
          <p:cNvCxnSpPr>
            <a:cxnSpLocks/>
          </p:cNvCxnSpPr>
          <p:nvPr/>
        </p:nvCxnSpPr>
        <p:spPr>
          <a:xfrm flipH="1" flipV="1">
            <a:off x="6998909" y="4114242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C3B40D-A447-4F84-8B97-53B8B6F42CBC}"/>
              </a:ext>
            </a:extLst>
          </p:cNvPr>
          <p:cNvSpPr txBox="1"/>
          <p:nvPr/>
        </p:nvSpPr>
        <p:spPr>
          <a:xfrm>
            <a:off x="7962951" y="1472171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←こういう図を見ると方向が</a:t>
            </a:r>
            <a:endParaRPr kumimoji="1" lang="en-US" altLang="ja-JP"/>
          </a:p>
          <a:p>
            <a:r>
              <a:rPr kumimoji="1" lang="ja-JP" altLang="en-US"/>
              <a:t>　分かりやすいが、</a:t>
            </a:r>
            <a:endParaRPr kumimoji="1" lang="en-US" altLang="ja-JP"/>
          </a:p>
          <a:p>
            <a:r>
              <a:rPr kumimoji="1" lang="ja-JP" altLang="en-US"/>
              <a:t>　３次元ベクトルではなく</a:t>
            </a:r>
            <a:endParaRPr kumimoji="1" lang="en-US" altLang="ja-JP"/>
          </a:p>
          <a:p>
            <a:r>
              <a:rPr kumimoji="1" lang="ja-JP" altLang="en-US"/>
              <a:t>　２次元ベクトルであることに注意！</a:t>
            </a:r>
          </a:p>
        </p:txBody>
      </p:sp>
    </p:spTree>
    <p:extLst>
      <p:ext uri="{BB962C8B-B14F-4D97-AF65-F5344CB8AC3E}">
        <p14:creationId xmlns:p14="http://schemas.microsoft.com/office/powerpoint/2010/main" val="2020321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7C7AAA9-32E3-4C56-ACB8-801D25B0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00" y="592515"/>
            <a:ext cx="8039100" cy="44481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  <a:p>
                <a:r>
                  <a:rPr lang="ja-JP" altLang="en-US"/>
                  <a:t>→点</a:t>
                </a:r>
                <a:r>
                  <a:rPr lang="en-US" altLang="ja-JP"/>
                  <a:t>X</a:t>
                </a:r>
              </a:p>
              <a:p>
                <a:endParaRPr kumimoji="1" lang="en-US" altLang="ja-JP"/>
              </a:p>
              <a:p>
                <a:r>
                  <a:rPr lang="ja-JP" altLang="en-US"/>
                  <a:t>どうやってこれを数式にするか？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blipFill>
                <a:blip r:embed="rId3"/>
                <a:stretch>
                  <a:fillRect l="-1505" t="-2030" r="-836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99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965603-78D6-4C78-B94E-FFF38324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2" y="761043"/>
            <a:ext cx="8153400" cy="45529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  <a:p>
                <a:r>
                  <a:rPr lang="ja-JP" altLang="en-US"/>
                  <a:t>→点</a:t>
                </a:r>
                <a:r>
                  <a:rPr lang="en-US" altLang="ja-JP"/>
                  <a:t>X</a:t>
                </a:r>
              </a:p>
              <a:p>
                <a:endParaRPr kumimoji="1" lang="en-US" altLang="ja-JP"/>
              </a:p>
              <a:p>
                <a:r>
                  <a:rPr lang="ja-JP" altLang="en-US"/>
                  <a:t>どうやってこれを数式にするか？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blipFill>
                <a:blip r:embed="rId3"/>
                <a:stretch>
                  <a:fillRect l="-1505" t="-2030" r="-836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997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5358D83-8955-4B6D-9B0E-FE546B1C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49" y="859367"/>
            <a:ext cx="8417523" cy="43563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613373" y="2136338"/>
                <a:ext cx="5352747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  <a:p>
                <a:r>
                  <a:rPr lang="ja-JP" altLang="en-US"/>
                  <a:t>→点</a:t>
                </a:r>
                <a:r>
                  <a:rPr lang="en-US" altLang="ja-JP"/>
                  <a:t>X</a:t>
                </a:r>
              </a:p>
              <a:p>
                <a:endParaRPr kumimoji="1" lang="en-US" altLang="ja-JP"/>
              </a:p>
              <a:p>
                <a:r>
                  <a:rPr lang="ja-JP" altLang="en-US"/>
                  <a:t>どうやってこれを数式にするか？</a:t>
                </a:r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r>
                  <a:rPr lang="ja-JP" altLang="en-US"/>
                  <a:t>→軌跡に対して垂直な平面</a:t>
                </a:r>
                <a:r>
                  <a:rPr lang="en-US" altLang="ja-JP"/>
                  <a:t>(</a:t>
                </a:r>
                <a:r>
                  <a:rPr lang="ja-JP" altLang="en-US"/>
                  <a:t>水色</a:t>
                </a:r>
                <a:r>
                  <a:rPr lang="en-US" altLang="ja-JP"/>
                  <a:t>)</a:t>
                </a:r>
                <a:r>
                  <a:rPr lang="ja-JP" altLang="en-US"/>
                  <a:t>が、</a:t>
                </a:r>
                <a:r>
                  <a:rPr lang="en-US" altLang="ja-JP"/>
                  <a:t>f(x)</a:t>
                </a:r>
                <a:r>
                  <a:rPr lang="ja-JP" altLang="en-US"/>
                  <a:t>の接平面</a:t>
                </a:r>
                <a:endParaRPr lang="en-US" altLang="ja-JP"/>
              </a:p>
              <a:p>
                <a:r>
                  <a:rPr kumimoji="1" lang="ja-JP" altLang="en-US"/>
                  <a:t>　（今回は</a:t>
                </a:r>
                <a:r>
                  <a:rPr kumimoji="1" lang="en-US" altLang="ja-JP"/>
                  <a:t>f(x)</a:t>
                </a:r>
                <a:r>
                  <a:rPr lang="ja-JP" altLang="en-US"/>
                  <a:t>が平面なので</a:t>
                </a:r>
                <a:r>
                  <a:rPr lang="en-US" altLang="ja-JP"/>
                  <a:t>f(x)</a:t>
                </a:r>
                <a:r>
                  <a:rPr lang="ja-JP" altLang="en-US"/>
                  <a:t>そのもの</a:t>
                </a:r>
                <a:r>
                  <a:rPr kumimoji="1" lang="ja-JP" altLang="en-US"/>
                  <a:t>）</a:t>
                </a:r>
                <a:endParaRPr kumimoji="1" lang="en-US" altLang="ja-JP"/>
              </a:p>
              <a:p>
                <a:r>
                  <a:rPr kumimoji="1" lang="ja-JP" altLang="en-US"/>
                  <a:t>　に対しても垂直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→水色の垂直平面はどうやって求めるか？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3" y="2136338"/>
                <a:ext cx="5352747" cy="3416320"/>
              </a:xfrm>
              <a:prstGeom prst="rect">
                <a:avLst/>
              </a:prstGeom>
              <a:blipFill>
                <a:blip r:embed="rId3"/>
                <a:stretch>
                  <a:fillRect l="-1025" t="-713" r="-342" b="-1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97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E8D6AC-F94F-44A9-BDAA-D8F4B22F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55" y="902209"/>
            <a:ext cx="7905750" cy="46005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赤の接平面と法線ベクトル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9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8DD5893-3979-4438-B20D-C9A6120B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900112"/>
            <a:ext cx="7572375" cy="50577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緑の接平面と法線ベクトル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934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37B48B6-3395-4B7B-8E5A-73CD026D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06" y="882650"/>
            <a:ext cx="8172450" cy="56102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両方の接平面</a:t>
            </a:r>
            <a:endParaRPr lang="en-US" altLang="ja-JP" dirty="0"/>
          </a:p>
          <a:p>
            <a:r>
              <a:rPr kumimoji="1" lang="ja-JP" altLang="en-US" dirty="0"/>
              <a:t>→接平面の交線は、軌跡の接線</a:t>
            </a:r>
          </a:p>
        </p:txBody>
      </p:sp>
    </p:spTree>
    <p:extLst>
      <p:ext uri="{BB962C8B-B14F-4D97-AF65-F5344CB8AC3E}">
        <p14:creationId xmlns:p14="http://schemas.microsoft.com/office/powerpoint/2010/main" val="319160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AA470A6-0CFA-4BF3-AE6F-D0AC66E7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50" y="942143"/>
            <a:ext cx="10058400" cy="5257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両方の接平面</a:t>
            </a:r>
            <a:endParaRPr lang="en-US" altLang="ja-JP"/>
          </a:p>
          <a:p>
            <a:r>
              <a:rPr kumimoji="1" lang="ja-JP" altLang="en-US"/>
              <a:t>→接平面の交線は、軌跡の接線</a:t>
            </a:r>
          </a:p>
        </p:txBody>
      </p:sp>
    </p:spTree>
    <p:extLst>
      <p:ext uri="{BB962C8B-B14F-4D97-AF65-F5344CB8AC3E}">
        <p14:creationId xmlns:p14="http://schemas.microsoft.com/office/powerpoint/2010/main" val="2278171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971139F-385E-4AB3-B90C-B53240D4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6" y="1102322"/>
            <a:ext cx="10410825" cy="53244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軌跡の接線に垂直な平面を求めれば</a:t>
            </a:r>
            <a:r>
              <a:rPr lang="en-US" altLang="ja-JP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76430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F5E2BF-DF8B-4771-9121-3BBD5FEC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94" y="1027906"/>
            <a:ext cx="10020300" cy="53625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046CB8-7A22-4BCE-B621-F7E2EE81F7D8}"/>
              </a:ext>
            </a:extLst>
          </p:cNvPr>
          <p:cNvSpPr txBox="1"/>
          <p:nvPr/>
        </p:nvSpPr>
        <p:spPr>
          <a:xfrm>
            <a:off x="692458" y="2308194"/>
            <a:ext cx="4206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軌跡の接線に垂直な平面を求めれば</a:t>
            </a:r>
            <a:r>
              <a:rPr lang="en-US" altLang="ja-JP" dirty="0"/>
              <a:t>OK</a:t>
            </a:r>
          </a:p>
          <a:p>
            <a:r>
              <a:rPr lang="ja-JP" altLang="en-US" dirty="0"/>
              <a:t>→</a:t>
            </a:r>
            <a:endParaRPr lang="en-US" altLang="ja-JP" dirty="0"/>
          </a:p>
          <a:p>
            <a:r>
              <a:rPr lang="ja-JP" altLang="en-US" dirty="0"/>
              <a:t>これは、緑の法線ベクトルと</a:t>
            </a:r>
            <a:endParaRPr lang="en-US" altLang="ja-JP" dirty="0"/>
          </a:p>
          <a:p>
            <a:r>
              <a:rPr lang="ja-JP" altLang="en-US" dirty="0"/>
              <a:t>赤の法線ベクトルが成す平面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285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F572D2-DE2D-4CF6-AE7F-0480EF1C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61" y="938212"/>
            <a:ext cx="7458075" cy="49815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046CB8-7A22-4BCE-B621-F7E2EE81F7D8}"/>
              </a:ext>
            </a:extLst>
          </p:cNvPr>
          <p:cNvSpPr txBox="1"/>
          <p:nvPr/>
        </p:nvSpPr>
        <p:spPr>
          <a:xfrm>
            <a:off x="692458" y="2308194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r>
              <a:rPr lang="en-US" altLang="ja-JP"/>
              <a:t>(</a:t>
            </a:r>
            <a:r>
              <a:rPr lang="ja-JP" altLang="en-US"/>
              <a:t>水色</a:t>
            </a:r>
            <a:r>
              <a:rPr lang="en-US" altLang="ja-JP"/>
              <a:t>)</a:t>
            </a:r>
            <a:r>
              <a:rPr lang="ja-JP" altLang="en-US"/>
              <a:t>が、</a:t>
            </a:r>
            <a:endParaRPr lang="en-US" altLang="ja-JP"/>
          </a:p>
          <a:p>
            <a:r>
              <a:rPr lang="ja-JP" altLang="en-US"/>
              <a:t>青色の平面</a:t>
            </a:r>
            <a:r>
              <a:rPr lang="en-US" altLang="ja-JP"/>
              <a:t>(f(x)</a:t>
            </a:r>
            <a:r>
              <a:rPr lang="ja-JP" altLang="en-US"/>
              <a:t>の接平面</a:t>
            </a:r>
            <a:r>
              <a:rPr lang="en-US" altLang="ja-JP"/>
              <a:t>)</a:t>
            </a:r>
            <a:r>
              <a:rPr lang="ja-JP" altLang="en-US"/>
              <a:t>に垂直なら良い。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927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(1</a:t>
            </a:r>
            <a:r>
              <a:rPr lang="ja-JP" altLang="en-US" dirty="0"/>
              <a:t>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A2591E-AA72-461B-835E-CB8C66D8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2284511" y="4738702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578" y="796952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2810312" y="2115687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99927E-3E2B-43B8-8E05-1391CDFAED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810312" y="2518359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09DB10-F448-43A2-A318-332D78BC2B8D}"/>
              </a:ext>
            </a:extLst>
          </p:cNvPr>
          <p:cNvCxnSpPr>
            <a:cxnSpLocks/>
          </p:cNvCxnSpPr>
          <p:nvPr/>
        </p:nvCxnSpPr>
        <p:spPr>
          <a:xfrm flipV="1">
            <a:off x="3380764" y="2420286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/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lang="ja-JP" altLang="en-US" b="0"/>
                  <a:t>つまり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blipFill>
                <a:blip r:embed="rId4"/>
                <a:stretch>
                  <a:fillRect l="-1737" t="-24771" b="-100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6EEA1DB-0E04-45E5-A20C-21CBAC8B8165}"/>
              </a:ext>
            </a:extLst>
          </p:cNvPr>
          <p:cNvCxnSpPr>
            <a:stCxn id="4" idx="6"/>
            <a:endCxn id="26" idx="1"/>
          </p:cNvCxnSpPr>
          <p:nvPr/>
        </p:nvCxnSpPr>
        <p:spPr>
          <a:xfrm flipV="1">
            <a:off x="3380764" y="2056881"/>
            <a:ext cx="849567" cy="461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/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/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/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7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F322AA-07BA-40AD-B010-63A3F571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21" y="1049964"/>
            <a:ext cx="9153525" cy="51530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046CB8-7A22-4BCE-B621-F7E2EE81F7D8}"/>
              </a:ext>
            </a:extLst>
          </p:cNvPr>
          <p:cNvSpPr txBox="1"/>
          <p:nvPr/>
        </p:nvSpPr>
        <p:spPr>
          <a:xfrm>
            <a:off x="692458" y="2308194"/>
            <a:ext cx="4660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r>
              <a:rPr lang="en-US" altLang="ja-JP"/>
              <a:t>(</a:t>
            </a:r>
            <a:r>
              <a:rPr lang="ja-JP" altLang="en-US"/>
              <a:t>水色</a:t>
            </a:r>
            <a:r>
              <a:rPr lang="en-US" altLang="ja-JP"/>
              <a:t>)</a:t>
            </a:r>
            <a:r>
              <a:rPr lang="ja-JP" altLang="en-US"/>
              <a:t>が、</a:t>
            </a:r>
            <a:endParaRPr lang="en-US" altLang="ja-JP"/>
          </a:p>
          <a:p>
            <a:r>
              <a:rPr lang="ja-JP" altLang="en-US"/>
              <a:t>青色の平面</a:t>
            </a:r>
            <a:r>
              <a:rPr lang="en-US" altLang="ja-JP"/>
              <a:t>(f(x)</a:t>
            </a:r>
            <a:r>
              <a:rPr lang="ja-JP" altLang="en-US"/>
              <a:t>の接平面</a:t>
            </a:r>
            <a:r>
              <a:rPr lang="en-US" altLang="ja-JP"/>
              <a:t>)</a:t>
            </a:r>
            <a:r>
              <a:rPr lang="ja-JP" altLang="en-US"/>
              <a:t>に垂直なら良い。</a:t>
            </a:r>
            <a:endParaRPr lang="en-US" altLang="ja-JP"/>
          </a:p>
          <a:p>
            <a:r>
              <a:rPr lang="ja-JP" altLang="en-US"/>
              <a:t>→</a:t>
            </a:r>
            <a:endParaRPr lang="en-US" altLang="ja-JP"/>
          </a:p>
          <a:p>
            <a:r>
              <a:rPr lang="en-US" altLang="ja-JP"/>
              <a:t>f(x)</a:t>
            </a:r>
            <a:r>
              <a:rPr lang="ja-JP" altLang="en-US"/>
              <a:t>の接平面の法線ベクトルが、</a:t>
            </a:r>
            <a:endParaRPr lang="en-US" altLang="ja-JP"/>
          </a:p>
          <a:p>
            <a:r>
              <a:rPr lang="ja-JP" altLang="en-US"/>
              <a:t>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r>
              <a:rPr lang="en-US" altLang="ja-JP"/>
              <a:t>(</a:t>
            </a:r>
            <a:r>
              <a:rPr lang="ja-JP" altLang="en-US"/>
              <a:t>水色</a:t>
            </a:r>
            <a:r>
              <a:rPr lang="en-US" altLang="ja-JP"/>
              <a:t>)</a:t>
            </a:r>
            <a:r>
              <a:rPr lang="ja-JP" altLang="en-US"/>
              <a:t>に</a:t>
            </a:r>
            <a:endParaRPr lang="en-US" altLang="ja-JP"/>
          </a:p>
          <a:p>
            <a:r>
              <a:rPr lang="ja-JP" altLang="en-US"/>
              <a:t>含まれていれば</a:t>
            </a:r>
            <a:r>
              <a:rPr lang="en-US" altLang="ja-JP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26392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F322AA-07BA-40AD-B010-63A3F571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69" y="1059994"/>
            <a:ext cx="6223617" cy="35036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046CB8-7A22-4BCE-B621-F7E2EE81F7D8}"/>
                  </a:ext>
                </a:extLst>
              </p:cNvPr>
              <p:cNvSpPr txBox="1"/>
              <p:nvPr/>
            </p:nvSpPr>
            <p:spPr>
              <a:xfrm>
                <a:off x="692458" y="2308194"/>
                <a:ext cx="5530168" cy="275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f(x)</a:t>
                </a:r>
                <a:r>
                  <a:rPr lang="ja-JP" altLang="en-US" dirty="0"/>
                  <a:t>の接平面の法線ベクトルが、</a:t>
                </a:r>
                <a:endParaRPr lang="en-US" altLang="ja-JP" dirty="0"/>
              </a:p>
              <a:p>
                <a:r>
                  <a:rPr lang="ja-JP" altLang="en-US" dirty="0"/>
                  <a:t>緑の法線ベクトルと</a:t>
                </a:r>
                <a:endParaRPr lang="en-US" altLang="ja-JP" dirty="0"/>
              </a:p>
              <a:p>
                <a:r>
                  <a:rPr lang="ja-JP" altLang="en-US" dirty="0"/>
                  <a:t>赤の法線ベクトルが成す平面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水色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に</a:t>
                </a:r>
                <a:endParaRPr lang="en-US" altLang="ja-JP" dirty="0"/>
              </a:p>
              <a:p>
                <a:r>
                  <a:rPr lang="ja-JP" altLang="en-US" dirty="0"/>
                  <a:t>含まれていれば</a:t>
                </a:r>
                <a:r>
                  <a:rPr lang="en-US" altLang="ja-JP" dirty="0"/>
                  <a:t>OK</a:t>
                </a:r>
              </a:p>
              <a:p>
                <a:r>
                  <a:rPr lang="ja-JP" altLang="en-US" dirty="0"/>
                  <a:t>→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→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046CB8-7A22-4BCE-B621-F7E2EE81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8" y="2308194"/>
                <a:ext cx="5530168" cy="2758512"/>
              </a:xfrm>
              <a:prstGeom prst="rect">
                <a:avLst/>
              </a:prstGeom>
              <a:blipFill>
                <a:blip r:embed="rId3"/>
                <a:stretch>
                  <a:fillRect l="-992" t="-13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868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2FD3A-3A50-4461-95AF-597C7ECB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最小値の場合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C130C8-DA6F-40F3-8175-98916E7E3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215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0BC5D-291A-4435-9DF9-9E5A76A6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mbria Math" panose="02040503050406030204" pitchFamily="18" charset="0"/>
              </a:rPr>
              <a:t>最小値の場合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B4315FE-3CF2-4FCC-AE79-3C231B27D2B1}"/>
                  </a:ext>
                </a:extLst>
              </p:cNvPr>
              <p:cNvSpPr txBox="1"/>
              <p:nvPr/>
            </p:nvSpPr>
            <p:spPr>
              <a:xfrm>
                <a:off x="1006344" y="1442366"/>
                <a:ext cx="8276255" cy="4921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dummy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b="0" dirty="0">
                    <a:latin typeface="Cambria Math" panose="02040503050406030204" pitchFamily="18" charset="0"/>
                  </a:rPr>
                  <a:t>とおいて、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dummy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b="0" dirty="0">
                    <a:latin typeface="Cambria Math" panose="02040503050406030204" pitchFamily="18" charset="0"/>
                  </a:rPr>
                  <a:t>を最大化すればよいので、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dummy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つまり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を解けばよい。</a:t>
                </a:r>
                <a:endParaRPr lang="en-US" altLang="ja-JP" dirty="0"/>
              </a:p>
              <a:p>
                <a:r>
                  <a:rPr lang="ja-JP" altLang="en-US" dirty="0"/>
                  <a:t>ここで、</a:t>
                </a:r>
                <a:r>
                  <a:rPr kumimoji="1" lang="en-US" altLang="ja-JP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をラグランジュ関数と呼ぶ。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B4315FE-3CF2-4FCC-AE79-3C231B27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44" y="1442366"/>
                <a:ext cx="8276255" cy="4921027"/>
              </a:xfrm>
              <a:prstGeom prst="rect">
                <a:avLst/>
              </a:prstGeom>
              <a:blipFill>
                <a:blip r:embed="rId2"/>
                <a:stretch>
                  <a:fillRect l="-589" t="-496" b="-1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093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A56EF-A380-4217-A601-85EE95E4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双</a:t>
            </a:r>
            <a:r>
              <a:rPr kumimoji="1" lang="ja-JP" altLang="en-US" dirty="0"/>
              <a:t>対問題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3FAF53-1EA6-4212-B581-26B12E1F1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7398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94F61-B1C4-46DA-81D7-8AC9B84A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双</a:t>
            </a:r>
            <a:r>
              <a:rPr kumimoji="1" lang="ja-JP" altLang="en-US" dirty="0"/>
              <a:t>対問題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EA4C113-C523-4014-9ADB-635F84CAAB59}"/>
                  </a:ext>
                </a:extLst>
              </p:cNvPr>
              <p:cNvSpPr txBox="1"/>
              <p:nvPr/>
            </p:nvSpPr>
            <p:spPr>
              <a:xfrm>
                <a:off x="1014705" y="1909118"/>
                <a:ext cx="6097554" cy="425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r>
                  <a:rPr lang="ja-JP" altLang="en-US" dirty="0"/>
                  <a:t>について、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ja-JP" altLang="en-US" dirty="0"/>
                  <a:t>を考えると、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br>
                  <a:rPr lang="en-US" altLang="ja-JP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によらない＝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に関しては定数扱いなので、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ja-JP" altLang="en-US" dirty="0"/>
                  <a:t>となる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があれば、その時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は最小。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よって、下記を解けば良い。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ただし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EA4C113-C523-4014-9ADB-635F84CAA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05" y="1909118"/>
                <a:ext cx="6097554" cy="4259115"/>
              </a:xfrm>
              <a:prstGeom prst="rect">
                <a:avLst/>
              </a:prstGeom>
              <a:blipFill>
                <a:blip r:embed="rId2"/>
                <a:stretch>
                  <a:fillRect l="-799" t="-10443" b="-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267F56-2795-413A-83EA-26580B3E5DCE}"/>
                  </a:ext>
                </a:extLst>
              </p:cNvPr>
              <p:cNvSpPr txBox="1"/>
              <p:nvPr/>
            </p:nvSpPr>
            <p:spPr>
              <a:xfrm>
                <a:off x="2563587" y="3757518"/>
                <a:ext cx="35324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∵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≥0,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≤0,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267F56-2795-413A-83EA-26580B3E5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87" y="3757518"/>
                <a:ext cx="353241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24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(1</a:t>
            </a:r>
            <a:r>
              <a:rPr lang="ja-JP" altLang="en-US" dirty="0"/>
              <a:t>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755007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3352800" y="2073742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FF43960-C799-4F30-A6B3-316084D623A8}"/>
              </a:ext>
            </a:extLst>
          </p:cNvPr>
          <p:cNvSpPr/>
          <p:nvPr/>
        </p:nvSpPr>
        <p:spPr>
          <a:xfrm>
            <a:off x="3554136" y="1996580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31DDF5D-6F15-4498-BB8D-E08364B09ED7}"/>
              </a:ext>
            </a:extLst>
          </p:cNvPr>
          <p:cNvSpPr/>
          <p:nvPr/>
        </p:nvSpPr>
        <p:spPr>
          <a:xfrm>
            <a:off x="3554136" y="2784962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4B7772-0B30-49B5-B949-3E14DFCA3BFC}"/>
              </a:ext>
            </a:extLst>
          </p:cNvPr>
          <p:cNvCxnSpPr>
            <a:cxnSpLocks/>
          </p:cNvCxnSpPr>
          <p:nvPr/>
        </p:nvCxnSpPr>
        <p:spPr>
          <a:xfrm flipH="1" flipV="1">
            <a:off x="3805805" y="2073742"/>
            <a:ext cx="2139193" cy="1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0734723-E35D-41A5-AFEE-F178C8F7C3D0}"/>
              </a:ext>
            </a:extLst>
          </p:cNvPr>
          <p:cNvCxnSpPr>
            <a:cxnSpLocks/>
          </p:cNvCxnSpPr>
          <p:nvPr/>
        </p:nvCxnSpPr>
        <p:spPr>
          <a:xfrm flipH="1">
            <a:off x="3730305" y="2341715"/>
            <a:ext cx="2214693" cy="53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F02B7E4-7B24-4522-8BF1-FF39E6A269DC}"/>
              </a:ext>
            </a:extLst>
          </p:cNvPr>
          <p:cNvSpPr txBox="1"/>
          <p:nvPr/>
        </p:nvSpPr>
        <p:spPr>
          <a:xfrm>
            <a:off x="6096000" y="214421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極値を取るのはこの２点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→等高線に</a:t>
            </a:r>
            <a:r>
              <a:rPr lang="ja-JP" altLang="en-US"/>
              <a:t>対して平行する</a:t>
            </a:r>
            <a:r>
              <a:rPr kumimoji="1" lang="ja-JP" altLang="en-US"/>
              <a:t>部分</a:t>
            </a:r>
            <a:endParaRPr kumimoji="1" lang="en-US" altLang="ja-JP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3262139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3386356" y="4610065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671582" y="4370638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822535" y="4542953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3382877" y="4610065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833513" y="4824286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656901" y="5092601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3421753" y="4794403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r="-845" b="-6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3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(1</a:t>
            </a:r>
            <a:r>
              <a:rPr lang="ja-JP" altLang="en-US" dirty="0"/>
              <a:t>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t="-621" r="-845" b="-670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/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i="0">
                    <a:latin typeface="Cambria Math" panose="02040503050406030204" pitchFamily="18" charset="0"/>
                  </a:rPr>
                  <a:t>つまり</a:t>
                </a:r>
                <a:endParaRPr kumimoji="1" lang="en-US" altLang="ja-JP" b="0" i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と</a:t>
                </a:r>
                <a:endParaRPr kumimoji="1" lang="en-US" altLang="ja-JP"/>
              </a:p>
              <a:p>
                <a:r>
                  <a:rPr kumimoji="1" lang="ja-JP" altLang="en-US"/>
                  <a:t>同じ向きになっている部分！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blipFill>
                <a:blip r:embed="rId5"/>
                <a:stretch>
                  <a:fillRect l="-1530" t="-3185" r="-1147" b="-95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/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/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7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ラグランジュの未定乗数法</a:t>
            </a:r>
            <a:r>
              <a:rPr lang="en-US" altLang="ja-JP" dirty="0"/>
              <a:t>(1</a:t>
            </a:r>
            <a:r>
              <a:rPr lang="ja-JP" altLang="en-US" dirty="0"/>
              <a:t>等式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/>
              <p:nvPr/>
            </p:nvSpPr>
            <p:spPr>
              <a:xfrm>
                <a:off x="5702952" y="3148357"/>
                <a:ext cx="5973687" cy="182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下記のいずれかを満たす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>
                    <a:latin typeface="Cambria Math" panose="02040503050406030204" pitchFamily="18" charset="0"/>
                  </a:rPr>
                  <a:t>・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 dirty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 dirty="0">
                    <a:latin typeface="Cambria Math" panose="02040503050406030204" pitchFamily="18" charset="0"/>
                  </a:rPr>
                  <a:t>（こっちは特異点なので基本どうでもよい）</a:t>
                </a:r>
                <a:endParaRPr lang="en-US" altLang="ja-JP" sz="12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52" y="3148357"/>
                <a:ext cx="5973687" cy="1825628"/>
              </a:xfrm>
              <a:prstGeom prst="rect">
                <a:avLst/>
              </a:prstGeom>
              <a:blipFill>
                <a:blip r:embed="rId4"/>
                <a:stretch>
                  <a:fillRect l="-919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矢印: 下 2">
            <a:extLst>
              <a:ext uri="{FF2B5EF4-FFF2-40B4-BE49-F238E27FC236}">
                <a16:creationId xmlns:a16="http://schemas.microsoft.com/office/drawing/2014/main" id="{10517FEA-A54D-42A6-9B3E-A5E7548D2B9F}"/>
              </a:ext>
            </a:extLst>
          </p:cNvPr>
          <p:cNvSpPr/>
          <p:nvPr/>
        </p:nvSpPr>
        <p:spPr>
          <a:xfrm flipV="1">
            <a:off x="6803472" y="4973985"/>
            <a:ext cx="327170" cy="437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CABDE4-D9C1-4FE8-A45D-6FE25713DD0D}"/>
              </a:ext>
            </a:extLst>
          </p:cNvPr>
          <p:cNvSpPr txBox="1"/>
          <p:nvPr/>
        </p:nvSpPr>
        <p:spPr>
          <a:xfrm>
            <a:off x="6096000" y="55895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g(x)=0</a:t>
            </a:r>
            <a:r>
              <a:rPr lang="ja-JP" altLang="en-US" dirty="0"/>
              <a:t>かつ</a:t>
            </a:r>
            <a:r>
              <a:rPr lang="en-US" altLang="ja-JP" dirty="0"/>
              <a:t>grad(g(x))=0</a:t>
            </a:r>
            <a:r>
              <a:rPr lang="ja-JP" altLang="en-US" dirty="0"/>
              <a:t>の地点があれば、</a:t>
            </a:r>
            <a:endParaRPr lang="en-US" altLang="ja-JP" dirty="0"/>
          </a:p>
          <a:p>
            <a:r>
              <a:rPr kumimoji="1" lang="ja-JP" altLang="en-US" dirty="0"/>
              <a:t>そこは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点しかないので極値と言える</a:t>
            </a:r>
          </a:p>
        </p:txBody>
      </p:sp>
    </p:spTree>
    <p:extLst>
      <p:ext uri="{BB962C8B-B14F-4D97-AF65-F5344CB8AC3E}">
        <p14:creationId xmlns:p14="http://schemas.microsoft.com/office/powerpoint/2010/main" val="290002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CBC39-4234-4995-A284-AB063F2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等式制約条件下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15A90-7EE9-4BF4-92C9-25291CF4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等式が複数の時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309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2375</Words>
  <Application>Microsoft Office PowerPoint</Application>
  <PresentationFormat>ワイド画面</PresentationFormat>
  <Paragraphs>357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0" baseType="lpstr">
      <vt:lpstr>游ゴシック</vt:lpstr>
      <vt:lpstr>游ゴシック Light</vt:lpstr>
      <vt:lpstr>Arial</vt:lpstr>
      <vt:lpstr>Cambria Math</vt:lpstr>
      <vt:lpstr>Office テーマ</vt:lpstr>
      <vt:lpstr>ラグランジュの 未定乗数法</vt:lpstr>
      <vt:lpstr>等式制約条件下</vt:lpstr>
      <vt:lpstr>ラグランジュの未定乗数法(1等式)</vt:lpstr>
      <vt:lpstr>gradの復習</vt:lpstr>
      <vt:lpstr>ラグランジュの未定乗数法(1等式)</vt:lpstr>
      <vt:lpstr>ラグランジュの未定乗数法(1等式)</vt:lpstr>
      <vt:lpstr>ラグランジュの未定乗数法(1等式)</vt:lpstr>
      <vt:lpstr>ラグランジュの未定乗数法(1等式)</vt:lpstr>
      <vt:lpstr>等式制約条件下</vt:lpstr>
      <vt:lpstr>ラグランジュの未定乗数法(複数等式)</vt:lpstr>
      <vt:lpstr>ラグランジュの未定乗数法(複数等式)</vt:lpstr>
      <vt:lpstr>ラグランジュの未定乗数法(複数等式)</vt:lpstr>
      <vt:lpstr>不等式制約条件下</vt:lpstr>
      <vt:lpstr>ラグランジュの未定乗数法(複数不等式)</vt:lpstr>
      <vt:lpstr>不等式制約条件下(1不等式)</vt:lpstr>
      <vt:lpstr>制約条件内にf(x)の極値がある場合 (1不等式)</vt:lpstr>
      <vt:lpstr>制約条件内にf(x)の極値がない場合 (1不等式)</vt:lpstr>
      <vt:lpstr>実際どうするか (1不等式)</vt:lpstr>
      <vt:lpstr>αの符号について(1不等式)</vt:lpstr>
      <vt:lpstr>不等式制約条件下</vt:lpstr>
      <vt:lpstr>ラグランジュの未定乗数法(複数不等式)</vt:lpstr>
      <vt:lpstr>複数不等式の場合</vt:lpstr>
      <vt:lpstr>複数不等式の場合</vt:lpstr>
      <vt:lpstr>複数不等式の場合</vt:lpstr>
      <vt:lpstr>複数不等式の場合</vt:lpstr>
      <vt:lpstr>複数不等式の場合</vt:lpstr>
      <vt:lpstr>複数不等式の場合</vt:lpstr>
      <vt:lpstr>等式・不等式制約条件下</vt:lpstr>
      <vt:lpstr>ラグランジュの未定乗数法 (複数等式・不等式)</vt:lpstr>
      <vt:lpstr>複数等式・複数不等式の場合</vt:lpstr>
      <vt:lpstr>複数等式・複数不等式の場合</vt:lpstr>
      <vt:lpstr>複数等式・複数不等式の場合</vt:lpstr>
      <vt:lpstr>複数等式・複数不等式の場合</vt:lpstr>
      <vt:lpstr>複数等式・複数不等式の場合</vt:lpstr>
      <vt:lpstr>複数等式・複数不等式の場合</vt:lpstr>
      <vt:lpstr>補足</vt:lpstr>
      <vt:lpstr>幾何的に考えるKKT条件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最小値の場合</vt:lpstr>
      <vt:lpstr>最小値の場合</vt:lpstr>
      <vt:lpstr>双対問題</vt:lpstr>
      <vt:lpstr>双対問題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ラグランジュの 未定乗数法</dc:title>
  <dc:creator>Kawai, Harunori/河井 遥範</dc:creator>
  <cp:lastModifiedBy>harunori kawai</cp:lastModifiedBy>
  <cp:revision>19</cp:revision>
  <dcterms:created xsi:type="dcterms:W3CDTF">2023-04-30T14:21:11Z</dcterms:created>
  <dcterms:modified xsi:type="dcterms:W3CDTF">2023-10-03T03:06:02Z</dcterms:modified>
</cp:coreProperties>
</file>