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82" r:id="rId11"/>
    <p:sldId id="283" r:id="rId12"/>
    <p:sldId id="284" r:id="rId13"/>
    <p:sldId id="287" r:id="rId14"/>
    <p:sldId id="288" r:id="rId15"/>
    <p:sldId id="285" r:id="rId16"/>
    <p:sldId id="28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8" r:id="rId25"/>
    <p:sldId id="280" r:id="rId26"/>
    <p:sldId id="296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i, Harunori/河井 遥範" userId="93c2c9f4-6164-4ba9-9002-9d68105c42e4" providerId="ADAL" clId="{F74A430F-2DF1-4A89-A1DC-4E5EFF4A4109}"/>
    <pc:docChg chg="undo custSel addSld modSld">
      <pc:chgData name="Kawai, Harunori/河井 遥範" userId="93c2c9f4-6164-4ba9-9002-9d68105c42e4" providerId="ADAL" clId="{F74A430F-2DF1-4A89-A1DC-4E5EFF4A4109}" dt="2022-08-13T05:11:46.049" v="206" actId="20577"/>
      <pc:docMkLst>
        <pc:docMk/>
      </pc:docMkLst>
      <pc:sldChg chg="addSp modSp new mod">
        <pc:chgData name="Kawai, Harunori/河井 遥範" userId="93c2c9f4-6164-4ba9-9002-9d68105c42e4" providerId="ADAL" clId="{F74A430F-2DF1-4A89-A1DC-4E5EFF4A4109}" dt="2022-08-13T05:11:46.049" v="206" actId="20577"/>
        <pc:sldMkLst>
          <pc:docMk/>
          <pc:sldMk cId="2635492190" sldId="296"/>
        </pc:sldMkLst>
        <pc:graphicFrameChg chg="add mod modGraphic">
          <ac:chgData name="Kawai, Harunori/河井 遥範" userId="93c2c9f4-6164-4ba9-9002-9d68105c42e4" providerId="ADAL" clId="{F74A430F-2DF1-4A89-A1DC-4E5EFF4A4109}" dt="2022-08-13T05:11:46.049" v="206" actId="20577"/>
          <ac:graphicFrameMkLst>
            <pc:docMk/>
            <pc:sldMk cId="2635492190" sldId="296"/>
            <ac:graphicFrameMk id="3" creationId="{72877780-F633-4C68-A6EE-6A2952B186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86793-668A-4080-82F1-ABDA010D1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D4C50-4B37-46CF-A8A4-BA77A668F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EB915-0262-4DAA-86F8-4D155D2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C0E8F-393A-4500-AEB3-8C87D7EC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390E4-76F8-42F5-93D0-80A8B81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4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A3EBB-3D21-4686-99A6-87902C55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ADE587-918A-4101-8F59-2F12760C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7EC9E-5E38-4684-9B24-B2CF109C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7E011-C4C5-4FE5-B052-E4FF4AAA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41AB3-6244-4AC0-9863-90A148B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2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5CCE36-9AC4-4920-9EBE-AEAB1970E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7653C-267B-4F5D-960F-F9E051CF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E2530E-2B80-40B5-B356-A935609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1FEF6-B0AB-479B-B583-F2A24592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4504A-9307-48E7-8B9F-CBEFFE3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7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E96FD-EE25-4A8F-A88B-0E6AA70C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E1C62-BF8A-453D-956C-DDC24178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97AC1-D75F-4D17-A759-DCEB0E5F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3032C-7AC4-4D9F-9D6A-F0413CE1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57FB05-95F8-46E9-8AF8-D2ED4048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8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15C56-6D7A-462E-BC54-9C8FF0B2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FD6338-01F9-4515-8448-995802DF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CCD9C2-C96B-4068-9A8E-6C3A2E84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67BB5-3DFF-40FF-8A51-B926FC3B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57ED9-0905-4199-865D-39E5CBE8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2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3BA5B-CE08-4C55-ACD8-215BE72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9F60E-2914-4797-81A5-599FA35D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2B054E-E82F-4B1C-B400-63B5BB93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1B7369-BD0D-44AE-9AD8-B612BDC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720EFD-45A4-456E-B83D-4C5C6608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DA7AF-B31C-417F-99C5-EFACFCF3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2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442BF-A359-42E8-80F1-5F5BE1DC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BB3A3-4671-488F-A1A4-C8939943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46B2CB-2382-4872-83F5-AAFD75455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0BA1D2-6F0F-43C8-81ED-7E9955B1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D18FD4-D394-4DDE-9E8C-51EDBCD32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FFDC8F-68BF-4E55-A332-88D9FBA8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6D1904-ED3D-413C-A904-F320B1B5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EB12DA-ABB6-419A-B691-1CA792B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3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12A52-FB37-419C-B53C-4B9AB637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F0A20-4819-4AA6-B8E2-17C5903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33F57F-9DD4-4807-BC93-37550976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77F419-72B9-47C1-B28B-EFBC0DAF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D9B82B-329E-4C5F-B4CF-60DD20D6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07BBE-9A4E-4EBE-B86B-ED66682C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E5CE0-537E-4579-A56B-1AE5D6C4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7324A-139E-44AA-9C54-ABE38D8F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EE5F5-6AA7-4170-AA39-45AE4C7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21FC38-E70A-4FB0-8F54-0DD79641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4C976-A915-42A5-A356-E9BF292A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8B91D7-0581-4A00-8BAC-266ABB23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9C198-4893-4318-A274-1E7DF56D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2055E-DA93-4F77-A619-6052FB80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880D76-FC46-46B5-86B5-4A78AC8D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37C1C-859B-42B8-8081-0A6F0148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2FD0A-8FDF-49C9-9680-71BE7CB3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E887D-0107-4BFA-85A3-2B3F9344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32DD7E-7BA7-4058-ACAC-ED4847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50B000-E040-425D-923F-AD94A9EE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04404A-C777-4B98-840B-77C837B9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EC50C-2B33-4C94-A38B-4C0D18F7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32C6-AD64-43F7-B0F8-38EBEF745F8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87395-3D0C-4E39-8794-4FAF236EA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FA65A-DD4A-408C-B137-B4666D985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83BE9-A7DD-4494-A993-E67C73EB6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等式・不等式制約条件下での最適化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DB3BAC-A794-4E32-B059-26BF91174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ラグランジュの未定乗数法、</a:t>
            </a:r>
            <a:r>
              <a:rPr kumimoji="1" lang="en-US" altLang="ja-JP"/>
              <a:t>KKT</a:t>
            </a:r>
            <a:r>
              <a:rPr kumimoji="1" lang="ja-JP" altLang="en-US"/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199326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FF93483-516A-4194-9131-B6777D8C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27" y="365125"/>
            <a:ext cx="7659758" cy="57385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A49231-6DC1-428D-AAA1-2E89009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865062-5DEC-45C2-9623-792D15457907}"/>
                  </a:ext>
                </a:extLst>
              </p:cNvPr>
              <p:cNvSpPr txBox="1"/>
              <p:nvPr/>
            </p:nvSpPr>
            <p:spPr>
              <a:xfrm>
                <a:off x="1074198" y="1997476"/>
                <a:ext cx="293035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制約条件：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b="0"/>
                  <a:t>緑：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br>
                  <a:rPr kumimoji="1" lang="en-US" altLang="ja-JP" b="0"/>
                </a:br>
                <a:r>
                  <a:rPr kumimoji="1" lang="ja-JP" altLang="en-US" b="0"/>
                  <a:t>赤：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−0.3=0</m:t>
                    </m:r>
                  </m:oMath>
                </a14:m>
                <a:endParaRPr kumimoji="1" lang="en-US" altLang="ja-JP" b="0"/>
              </a:p>
              <a:p>
                <a:endParaRPr kumimoji="1" lang="en-US" altLang="ja-JP"/>
              </a:p>
              <a:p>
                <a:r>
                  <a:rPr lang="ja-JP" altLang="en-US"/>
                  <a:t>→青色部分。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865062-5DEC-45C2-9623-792D1545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997476"/>
                <a:ext cx="2930354" cy="1477328"/>
              </a:xfrm>
              <a:prstGeom prst="rect">
                <a:avLst/>
              </a:prstGeom>
              <a:blipFill>
                <a:blip r:embed="rId3"/>
                <a:stretch>
                  <a:fillRect l="-1663" t="-2066" b="-5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3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6C2A3D6-C40F-4D6E-8935-65D2F2EA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01" y="1438183"/>
            <a:ext cx="7407174" cy="51086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264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2644185" cy="369332"/>
              </a:xfrm>
              <a:prstGeom prst="rect">
                <a:avLst/>
              </a:prstGeom>
              <a:blipFill>
                <a:blip r:embed="rId3"/>
                <a:stretch>
                  <a:fillRect t="-6557" r="-138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1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7C7AAA9-32E3-4C56-ACB8-801D25B0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00" y="592515"/>
            <a:ext cx="8039100" cy="44481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blipFill>
                <a:blip r:embed="rId3"/>
                <a:stretch>
                  <a:fillRect l="-1505" t="-2030" r="-836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9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965603-78D6-4C78-B94E-FFF38324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2" y="761043"/>
            <a:ext cx="8153400" cy="45529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blipFill>
                <a:blip r:embed="rId3"/>
                <a:stretch>
                  <a:fillRect l="-1505" t="-2030" r="-836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9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5358D83-8955-4B6D-9B0E-FE546B1C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49" y="859367"/>
            <a:ext cx="8417523" cy="4356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613373" y="2136338"/>
                <a:ext cx="535274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r>
                  <a:rPr lang="ja-JP" altLang="en-US"/>
                  <a:t>→軌跡に対して垂直な平面</a:t>
                </a:r>
                <a:r>
                  <a:rPr lang="en-US" altLang="ja-JP"/>
                  <a:t>(</a:t>
                </a:r>
                <a:r>
                  <a:rPr lang="ja-JP" altLang="en-US"/>
                  <a:t>水色</a:t>
                </a:r>
                <a:r>
                  <a:rPr lang="en-US" altLang="ja-JP"/>
                  <a:t>)</a:t>
                </a:r>
                <a:r>
                  <a:rPr lang="ja-JP" altLang="en-US"/>
                  <a:t>が、</a:t>
                </a:r>
                <a:r>
                  <a:rPr lang="en-US" altLang="ja-JP"/>
                  <a:t>f(x)</a:t>
                </a:r>
                <a:r>
                  <a:rPr lang="ja-JP" altLang="en-US"/>
                  <a:t>の接平面</a:t>
                </a:r>
                <a:endParaRPr lang="en-US" altLang="ja-JP"/>
              </a:p>
              <a:p>
                <a:r>
                  <a:rPr kumimoji="1" lang="ja-JP" altLang="en-US"/>
                  <a:t>　（今回は</a:t>
                </a:r>
                <a:r>
                  <a:rPr kumimoji="1" lang="en-US" altLang="ja-JP"/>
                  <a:t>f(x)</a:t>
                </a:r>
                <a:r>
                  <a:rPr lang="ja-JP" altLang="en-US"/>
                  <a:t>が平面なので</a:t>
                </a:r>
                <a:r>
                  <a:rPr lang="en-US" altLang="ja-JP"/>
                  <a:t>f(x)</a:t>
                </a:r>
                <a:r>
                  <a:rPr lang="ja-JP" altLang="en-US"/>
                  <a:t>そのもの</a:t>
                </a:r>
                <a:r>
                  <a:rPr kumimoji="1" lang="ja-JP" altLang="en-US"/>
                  <a:t>）</a:t>
                </a:r>
                <a:endParaRPr kumimoji="1" lang="en-US" altLang="ja-JP"/>
              </a:p>
              <a:p>
                <a:r>
                  <a:rPr kumimoji="1" lang="ja-JP" altLang="en-US"/>
                  <a:t>　に対しても垂直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→水色の垂直平面はどうやって求めるか？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3" y="2136338"/>
                <a:ext cx="5352747" cy="3416320"/>
              </a:xfrm>
              <a:prstGeom prst="rect">
                <a:avLst/>
              </a:prstGeom>
              <a:blipFill>
                <a:blip r:embed="rId3"/>
                <a:stretch>
                  <a:fillRect l="-1025" t="-713" r="-342" b="-1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9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E8D6AC-F94F-44A9-BDAA-D8F4B22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55" y="902209"/>
            <a:ext cx="7905750" cy="46005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赤の接平面と法線ベクトル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DD5893-3979-4438-B20D-C9A6120B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900112"/>
            <a:ext cx="7572375" cy="50577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緑の接平面と法線ベクトル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3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37B48B6-3395-4B7B-8E5A-73CD026D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06" y="882650"/>
            <a:ext cx="8172450" cy="56102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両方の接平面</a:t>
            </a:r>
            <a:endParaRPr lang="en-US" altLang="ja-JP" dirty="0"/>
          </a:p>
          <a:p>
            <a:r>
              <a:rPr kumimoji="1" lang="ja-JP" altLang="en-US" dirty="0"/>
              <a:t>→接平面の交線は、軌跡の接線</a:t>
            </a:r>
          </a:p>
        </p:txBody>
      </p:sp>
    </p:spTree>
    <p:extLst>
      <p:ext uri="{BB962C8B-B14F-4D97-AF65-F5344CB8AC3E}">
        <p14:creationId xmlns:p14="http://schemas.microsoft.com/office/powerpoint/2010/main" val="31916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A470A6-0CFA-4BF3-AE6F-D0AC66E7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50" y="942143"/>
            <a:ext cx="10058400" cy="5257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両方の接平面</a:t>
            </a:r>
            <a:endParaRPr lang="en-US" altLang="ja-JP"/>
          </a:p>
          <a:p>
            <a:r>
              <a:rPr kumimoji="1" lang="ja-JP" altLang="en-US"/>
              <a:t>→接平面の交線は、軌跡の接線</a:t>
            </a:r>
          </a:p>
        </p:txBody>
      </p:sp>
    </p:spTree>
    <p:extLst>
      <p:ext uri="{BB962C8B-B14F-4D97-AF65-F5344CB8AC3E}">
        <p14:creationId xmlns:p14="http://schemas.microsoft.com/office/powerpoint/2010/main" val="227817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971139F-385E-4AB3-B90C-B53240D4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6" y="1102322"/>
            <a:ext cx="10410825" cy="5324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軌跡の接線に垂直な平面を求めれば</a:t>
            </a:r>
            <a:r>
              <a:rPr lang="en-US" altLang="ja-JP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764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FC316-B739-4F10-ACBE-FBE49C6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ラグランジュの未定乗数法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882FA-40D0-44CF-88CD-13C29A39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等式制約条件下での最適化</a:t>
            </a:r>
          </a:p>
        </p:txBody>
      </p:sp>
    </p:spTree>
    <p:extLst>
      <p:ext uri="{BB962C8B-B14F-4D97-AF65-F5344CB8AC3E}">
        <p14:creationId xmlns:p14="http://schemas.microsoft.com/office/powerpoint/2010/main" val="131319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F5E2BF-DF8B-4771-9121-3BBD5FEC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94" y="1027906"/>
            <a:ext cx="10020300" cy="53625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軌跡の接線に垂直な平面を求めれば</a:t>
            </a:r>
            <a:r>
              <a:rPr lang="en-US" altLang="ja-JP" dirty="0"/>
              <a:t>OK</a:t>
            </a:r>
          </a:p>
          <a:p>
            <a:r>
              <a:rPr lang="ja-JP" altLang="en-US" dirty="0"/>
              <a:t>→</a:t>
            </a:r>
            <a:endParaRPr lang="en-US" altLang="ja-JP" dirty="0"/>
          </a:p>
          <a:p>
            <a:r>
              <a:rPr lang="ja-JP" altLang="en-US" dirty="0"/>
              <a:t>これは、緑の法線ベクトルと</a:t>
            </a:r>
            <a:endParaRPr lang="en-US" altLang="ja-JP" dirty="0"/>
          </a:p>
          <a:p>
            <a:r>
              <a:rPr lang="ja-JP" altLang="en-US" dirty="0"/>
              <a:t>赤の法線ベクトルが成す平面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28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F572D2-DE2D-4CF6-AE7F-0480EF1C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61" y="938212"/>
            <a:ext cx="7458075" cy="49815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が、</a:t>
            </a:r>
            <a:endParaRPr lang="en-US" altLang="ja-JP"/>
          </a:p>
          <a:p>
            <a:r>
              <a:rPr lang="ja-JP" altLang="en-US"/>
              <a:t>青色の平面</a:t>
            </a:r>
            <a:r>
              <a:rPr lang="en-US" altLang="ja-JP"/>
              <a:t>(f(x)</a:t>
            </a:r>
            <a:r>
              <a:rPr lang="ja-JP" altLang="en-US"/>
              <a:t>の接平面</a:t>
            </a:r>
            <a:r>
              <a:rPr lang="en-US" altLang="ja-JP"/>
              <a:t>)</a:t>
            </a:r>
            <a:r>
              <a:rPr lang="ja-JP" altLang="en-US"/>
              <a:t>に垂直なら良い。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927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F322AA-07BA-40AD-B010-63A3F57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21" y="1049964"/>
            <a:ext cx="9153525" cy="51530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660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が、</a:t>
            </a:r>
            <a:endParaRPr lang="en-US" altLang="ja-JP"/>
          </a:p>
          <a:p>
            <a:r>
              <a:rPr lang="ja-JP" altLang="en-US"/>
              <a:t>青色の平面</a:t>
            </a:r>
            <a:r>
              <a:rPr lang="en-US" altLang="ja-JP"/>
              <a:t>(f(x)</a:t>
            </a:r>
            <a:r>
              <a:rPr lang="ja-JP" altLang="en-US"/>
              <a:t>の接平面</a:t>
            </a:r>
            <a:r>
              <a:rPr lang="en-US" altLang="ja-JP"/>
              <a:t>)</a:t>
            </a:r>
            <a:r>
              <a:rPr lang="ja-JP" altLang="en-US"/>
              <a:t>に垂直なら良い。</a:t>
            </a:r>
            <a:endParaRPr lang="en-US" altLang="ja-JP"/>
          </a:p>
          <a:p>
            <a:r>
              <a:rPr lang="ja-JP" altLang="en-US"/>
              <a:t>→</a:t>
            </a:r>
            <a:endParaRPr lang="en-US" altLang="ja-JP"/>
          </a:p>
          <a:p>
            <a:r>
              <a:rPr lang="en-US" altLang="ja-JP"/>
              <a:t>f(x)</a:t>
            </a:r>
            <a:r>
              <a:rPr lang="ja-JP" altLang="en-US"/>
              <a:t>の接平面の法線ベクトルが、</a:t>
            </a:r>
            <a:endParaRPr lang="en-US" altLang="ja-JP"/>
          </a:p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に</a:t>
            </a:r>
            <a:endParaRPr lang="en-US" altLang="ja-JP"/>
          </a:p>
          <a:p>
            <a:r>
              <a:rPr lang="ja-JP" altLang="en-US"/>
              <a:t>含まれていれば</a:t>
            </a:r>
            <a:r>
              <a:rPr lang="en-US" altLang="ja-JP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2639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F322AA-07BA-40AD-B010-63A3F57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69" y="1059994"/>
            <a:ext cx="6223617" cy="35036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046CB8-7A22-4BCE-B621-F7E2EE81F7D8}"/>
                  </a:ext>
                </a:extLst>
              </p:cNvPr>
              <p:cNvSpPr txBox="1"/>
              <p:nvPr/>
            </p:nvSpPr>
            <p:spPr>
              <a:xfrm>
                <a:off x="692458" y="2308194"/>
                <a:ext cx="5530168" cy="275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f(x)</a:t>
                </a:r>
                <a:r>
                  <a:rPr lang="ja-JP" altLang="en-US" dirty="0"/>
                  <a:t>の接平面の法線ベクトルが、</a:t>
                </a:r>
                <a:endParaRPr lang="en-US" altLang="ja-JP" dirty="0"/>
              </a:p>
              <a:p>
                <a:r>
                  <a:rPr lang="ja-JP" altLang="en-US" dirty="0"/>
                  <a:t>緑の法線ベクトルと</a:t>
                </a:r>
                <a:endParaRPr lang="en-US" altLang="ja-JP" dirty="0"/>
              </a:p>
              <a:p>
                <a:r>
                  <a:rPr lang="ja-JP" altLang="en-US" dirty="0"/>
                  <a:t>赤の法線ベクトルが成す平面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水色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に</a:t>
                </a:r>
                <a:endParaRPr lang="en-US" altLang="ja-JP" dirty="0"/>
              </a:p>
              <a:p>
                <a:r>
                  <a:rPr lang="ja-JP" altLang="en-US" dirty="0"/>
                  <a:t>含まれていれば</a:t>
                </a:r>
                <a:r>
                  <a:rPr lang="en-US" altLang="ja-JP" dirty="0"/>
                  <a:t>OK</a:t>
                </a:r>
              </a:p>
              <a:p>
                <a:r>
                  <a:rPr lang="ja-JP" altLang="en-US" dirty="0"/>
                  <a:t>→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→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046CB8-7A22-4BCE-B621-F7E2EE81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8" y="2308194"/>
                <a:ext cx="5530168" cy="2758512"/>
              </a:xfrm>
              <a:prstGeom prst="rect">
                <a:avLst/>
              </a:prstGeom>
              <a:blipFill>
                <a:blip r:embed="rId3"/>
                <a:stretch>
                  <a:fillRect l="-992" t="-1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86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FC316-B739-4F10-ACBE-FBE49C6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不等式制約条件下の最適化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882FA-40D0-44CF-88CD-13C29A39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0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不等式制約条件下の場合</a:t>
            </a:r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solidFill>
            <a:schemeClr val="accent6">
              <a:lumMod val="75000"/>
              <a:alpha val="62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5A280F0-D6DF-4224-961A-8ADFA71ED6DE}"/>
                  </a:ext>
                </a:extLst>
              </p:cNvPr>
              <p:cNvSpPr txBox="1"/>
              <p:nvPr/>
            </p:nvSpPr>
            <p:spPr>
              <a:xfrm>
                <a:off x="5695426" y="2731553"/>
                <a:ext cx="5259325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>
                    <a:latin typeface="Cambria Math" panose="02040503050406030204" pitchFamily="18" charset="0"/>
                  </a:rPr>
                  <a:t>・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 dirty="0">
                    <a:latin typeface="Cambria Math" panose="02040503050406030204" pitchFamily="18" charset="0"/>
                  </a:rPr>
                  <a:t>（こっちは特異点）</a:t>
                </a:r>
                <a:endParaRPr lang="en-US" altLang="ja-JP" sz="1200" b="0" dirty="0">
                  <a:latin typeface="Cambria Math" panose="02040503050406030204" pitchFamily="18" charset="0"/>
                </a:endParaRPr>
              </a:p>
              <a:p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5A280F0-D6DF-4224-961A-8ADFA71E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26" y="2731553"/>
                <a:ext cx="5259325" cy="2379626"/>
              </a:xfrm>
              <a:prstGeom prst="rect">
                <a:avLst/>
              </a:prstGeom>
              <a:blipFill>
                <a:blip r:embed="rId8"/>
                <a:stretch>
                  <a:fillRect l="-927" t="-1026" r="-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3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28F5C-A69F-4336-824C-9F029D54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72877780-F633-4C68-A6EE-6A2952B18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329607"/>
                  </p:ext>
                </p:extLst>
              </p:nvPr>
            </p:nvGraphicFramePr>
            <p:xfrm>
              <a:off x="1209879" y="2254851"/>
              <a:ext cx="7934121" cy="23131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802">
                      <a:extLst>
                        <a:ext uri="{9D8B030D-6E8A-4147-A177-3AD203B41FA5}">
                          <a16:colId xmlns:a16="http://schemas.microsoft.com/office/drawing/2014/main" val="2807486377"/>
                        </a:ext>
                      </a:extLst>
                    </a:gridCol>
                    <a:gridCol w="3616442">
                      <a:extLst>
                        <a:ext uri="{9D8B030D-6E8A-4147-A177-3AD203B41FA5}">
                          <a16:colId xmlns:a16="http://schemas.microsoft.com/office/drawing/2014/main" val="2289176943"/>
                        </a:ext>
                      </a:extLst>
                    </a:gridCol>
                    <a:gridCol w="3598877">
                      <a:extLst>
                        <a:ext uri="{9D8B030D-6E8A-4147-A177-3AD203B41FA5}">
                          <a16:colId xmlns:a16="http://schemas.microsoft.com/office/drawing/2014/main" val="3232199649"/>
                        </a:ext>
                      </a:extLst>
                    </a:gridCol>
                  </a:tblGrid>
                  <a:tr h="362514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λ/ 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実行可能領域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実行可能領域外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32285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Max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041301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Min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775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72877780-F633-4C68-A6EE-6A2952B18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329607"/>
                  </p:ext>
                </p:extLst>
              </p:nvPr>
            </p:nvGraphicFramePr>
            <p:xfrm>
              <a:off x="1209879" y="2254851"/>
              <a:ext cx="7934121" cy="23131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802">
                      <a:extLst>
                        <a:ext uri="{9D8B030D-6E8A-4147-A177-3AD203B41FA5}">
                          <a16:colId xmlns:a16="http://schemas.microsoft.com/office/drawing/2014/main" val="2807486377"/>
                        </a:ext>
                      </a:extLst>
                    </a:gridCol>
                    <a:gridCol w="3616442">
                      <a:extLst>
                        <a:ext uri="{9D8B030D-6E8A-4147-A177-3AD203B41FA5}">
                          <a16:colId xmlns:a16="http://schemas.microsoft.com/office/drawing/2014/main" val="2289176943"/>
                        </a:ext>
                      </a:extLst>
                    </a:gridCol>
                    <a:gridCol w="3598877">
                      <a:extLst>
                        <a:ext uri="{9D8B030D-6E8A-4147-A177-3AD203B41FA5}">
                          <a16:colId xmlns:a16="http://schemas.microsoft.com/office/drawing/2014/main" val="32321996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λ/ 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実行可能領域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実行可能領域外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32285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Max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067" t="-40373" r="-100169" b="-1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0474" t="-40373" r="-508" b="-100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041301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Min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067" t="-141250" r="-10016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0474" t="-141250" r="-508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775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549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5512022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>
                    <a:latin typeface="Cambria Math" panose="02040503050406030204" pitchFamily="18" charset="0"/>
                  </a:rPr>
                  <a:t>・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 dirty="0">
                    <a:latin typeface="Cambria Math" panose="02040503050406030204" pitchFamily="18" charset="0"/>
                  </a:rPr>
                  <a:t>（こっちは特異点なので</a:t>
                </a:r>
                <a:r>
                  <a:rPr lang="ja-JP" altLang="en-US" sz="1200" dirty="0">
                    <a:latin typeface="Cambria Math" panose="02040503050406030204" pitchFamily="18" charset="0"/>
                  </a:rPr>
                  <a:t>後で考える</a:t>
                </a:r>
                <a:r>
                  <a:rPr lang="ja-JP" altLang="en-US" sz="1200" b="0" dirty="0">
                    <a:latin typeface="Cambria Math" panose="02040503050406030204" pitchFamily="18" charset="0"/>
                  </a:rPr>
                  <a:t>）</a:t>
                </a:r>
                <a:endParaRPr lang="en-US" altLang="ja-JP" sz="1200" b="0" dirty="0">
                  <a:latin typeface="Cambria Math" panose="02040503050406030204" pitchFamily="18" charset="0"/>
                </a:endParaRPr>
              </a:p>
              <a:p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5512022" cy="2379626"/>
              </a:xfrm>
              <a:prstGeom prst="rect">
                <a:avLst/>
              </a:prstGeom>
              <a:blipFill>
                <a:blip r:embed="rId2"/>
                <a:stretch>
                  <a:fillRect l="-996" t="-1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1D55E3B2-8646-4CC0-8D13-A6507C2E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258166" y="3780263"/>
            <a:ext cx="3879905" cy="28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/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次元なら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/>
                  <a:t>,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次元上の曲面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次元上の曲線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blipFill>
                <a:blip r:embed="rId4"/>
                <a:stretch>
                  <a:fillRect t="-5298" r="-143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grad</a:t>
            </a:r>
            <a:r>
              <a:rPr kumimoji="1" lang="ja-JP" altLang="en-US"/>
              <a:t>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→その地点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での、上り坂の方向</a:t>
                </a:r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blipFill>
                <a:blip r:embed="rId2"/>
                <a:stretch>
                  <a:fillRect l="-1563" r="-1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BBEE-D5DE-4BB2-BA0B-9A15CCED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1" b="63303"/>
          <a:stretch/>
        </p:blipFill>
        <p:spPr bwMode="auto">
          <a:xfrm>
            <a:off x="4763777" y="912303"/>
            <a:ext cx="3739698" cy="25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86D8B14-CB06-4940-91EE-8DE954B21BE3}"/>
              </a:ext>
            </a:extLst>
          </p:cNvPr>
          <p:cNvCxnSpPr>
            <a:cxnSpLocks/>
          </p:cNvCxnSpPr>
          <p:nvPr/>
        </p:nvCxnSpPr>
        <p:spPr>
          <a:xfrm flipH="1" flipV="1">
            <a:off x="10412984" y="3788807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30B165-57FF-4DA4-B3F1-1F672F031B25}"/>
              </a:ext>
            </a:extLst>
          </p:cNvPr>
          <p:cNvCxnSpPr>
            <a:cxnSpLocks/>
          </p:cNvCxnSpPr>
          <p:nvPr/>
        </p:nvCxnSpPr>
        <p:spPr>
          <a:xfrm flipV="1">
            <a:off x="10893844" y="3940027"/>
            <a:ext cx="201730" cy="235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E3DC5E-1C8D-4781-80CF-50C73BE84F69}"/>
              </a:ext>
            </a:extLst>
          </p:cNvPr>
          <p:cNvCxnSpPr>
            <a:cxnSpLocks/>
          </p:cNvCxnSpPr>
          <p:nvPr/>
        </p:nvCxnSpPr>
        <p:spPr>
          <a:xfrm flipH="1" flipV="1">
            <a:off x="9898916" y="4091248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1C4F8E-5877-463D-B954-141D7CD326CE}"/>
              </a:ext>
            </a:extLst>
          </p:cNvPr>
          <p:cNvGrpSpPr/>
          <p:nvPr/>
        </p:nvGrpSpPr>
        <p:grpSpPr>
          <a:xfrm>
            <a:off x="1251277" y="3696984"/>
            <a:ext cx="3512500" cy="1842494"/>
            <a:chOff x="358232" y="3569667"/>
            <a:chExt cx="4972367" cy="2796956"/>
          </a:xfrm>
        </p:grpSpPr>
        <p:pic>
          <p:nvPicPr>
            <p:cNvPr id="4100" name="Picture 4" descr="等高線（とうこうせん）の読みとり方 | NHK for School">
              <a:extLst>
                <a:ext uri="{FF2B5EF4-FFF2-40B4-BE49-F238E27FC236}">
                  <a16:creationId xmlns:a16="http://schemas.microsoft.com/office/drawing/2014/main" id="{DDB30FBE-E387-48FF-9CA0-8CB7F643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32" y="3569667"/>
              <a:ext cx="4972367" cy="279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0D98D5B-5901-4213-8EA4-7F3A26E6B66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027" y="4540281"/>
              <a:ext cx="251167" cy="216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C024075-2118-4149-B927-5828DD3C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803" y="4936426"/>
              <a:ext cx="3328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CD788F9-2ACF-4A0F-9F94-4422976AC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194" y="5251508"/>
              <a:ext cx="166403" cy="214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EBD9D9B-68A1-4E27-ACC9-EF141F29BC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982" y="4962074"/>
              <a:ext cx="100667" cy="321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DCAC6C9-BCCF-4E6A-9006-2EE36FC8B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368" y="4962074"/>
              <a:ext cx="116069" cy="273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71789CD-7F9C-41EA-B3F7-3F8DB471F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4985582"/>
              <a:ext cx="2782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1C176CA-1DBD-4024-A6FF-4C43BCAD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0989" y="4618231"/>
              <a:ext cx="131228" cy="2138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03131DB-6D1C-4F63-9E77-3C70D54DD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415" y="4543004"/>
              <a:ext cx="83890" cy="2135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/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ある等高線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曲線</a:t>
                </a:r>
                <a:r>
                  <a:rPr kumimoji="1" lang="en-US" altLang="ja-JP"/>
                  <a:t>)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/>
                  <a:t>切り出すと、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その等高線上での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は常に等高線に垂直！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blipFill>
                <a:blip r:embed="rId5"/>
                <a:stretch>
                  <a:fillRect l="-1014" t="-2532" r="-1239" b="-82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4">
            <a:extLst>
              <a:ext uri="{FF2B5EF4-FFF2-40B4-BE49-F238E27FC236}">
                <a16:creationId xmlns:a16="http://schemas.microsoft.com/office/drawing/2014/main" id="{30FC1377-D190-4209-B24A-14A2B2479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6052618" y="3165198"/>
            <a:ext cx="3440939" cy="2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9ECBD46A-7161-447C-A51D-51934271CE81}"/>
              </a:ext>
            </a:extLst>
          </p:cNvPr>
          <p:cNvSpPr/>
          <p:nvPr/>
        </p:nvSpPr>
        <p:spPr>
          <a:xfrm>
            <a:off x="10125512" y="4068661"/>
            <a:ext cx="911032" cy="87775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F762215-2D9E-411B-83D3-454282865715}"/>
              </a:ext>
            </a:extLst>
          </p:cNvPr>
          <p:cNvCxnSpPr>
            <a:cxnSpLocks/>
          </p:cNvCxnSpPr>
          <p:nvPr/>
        </p:nvCxnSpPr>
        <p:spPr>
          <a:xfrm>
            <a:off x="10713727" y="4930689"/>
            <a:ext cx="68671" cy="295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35C1711-3C26-4961-805C-45D023EB8DDA}"/>
              </a:ext>
            </a:extLst>
          </p:cNvPr>
          <p:cNvCxnSpPr>
            <a:cxnSpLocks/>
          </p:cNvCxnSpPr>
          <p:nvPr/>
        </p:nvCxnSpPr>
        <p:spPr>
          <a:xfrm>
            <a:off x="11007420" y="4710682"/>
            <a:ext cx="255720" cy="12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DD640D-0DB7-4EAF-AB2F-ACFA60AEAAD3}"/>
              </a:ext>
            </a:extLst>
          </p:cNvPr>
          <p:cNvCxnSpPr>
            <a:cxnSpLocks/>
          </p:cNvCxnSpPr>
          <p:nvPr/>
        </p:nvCxnSpPr>
        <p:spPr>
          <a:xfrm flipH="1">
            <a:off x="10040797" y="4782504"/>
            <a:ext cx="184312" cy="18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109A132-07EC-45BE-B57B-C1235D6E5844}"/>
              </a:ext>
            </a:extLst>
          </p:cNvPr>
          <p:cNvCxnSpPr>
            <a:cxnSpLocks/>
          </p:cNvCxnSpPr>
          <p:nvPr/>
        </p:nvCxnSpPr>
        <p:spPr>
          <a:xfrm flipH="1" flipV="1">
            <a:off x="6326306" y="1664564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B39FF9-39C1-4831-BD87-6E9F62F3CDEB}"/>
              </a:ext>
            </a:extLst>
          </p:cNvPr>
          <p:cNvCxnSpPr>
            <a:cxnSpLocks/>
          </p:cNvCxnSpPr>
          <p:nvPr/>
        </p:nvCxnSpPr>
        <p:spPr>
          <a:xfrm flipV="1">
            <a:off x="6807166" y="1815784"/>
            <a:ext cx="129343" cy="235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9B4BC-193B-4BF3-AEAD-42F5FA5ED8FE}"/>
              </a:ext>
            </a:extLst>
          </p:cNvPr>
          <p:cNvCxnSpPr>
            <a:cxnSpLocks/>
          </p:cNvCxnSpPr>
          <p:nvPr/>
        </p:nvCxnSpPr>
        <p:spPr>
          <a:xfrm flipH="1" flipV="1">
            <a:off x="5812238" y="1967005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8A6FA48-10C8-4027-8A31-2011D2095662}"/>
              </a:ext>
            </a:extLst>
          </p:cNvPr>
          <p:cNvCxnSpPr>
            <a:cxnSpLocks/>
          </p:cNvCxnSpPr>
          <p:nvPr/>
        </p:nvCxnSpPr>
        <p:spPr>
          <a:xfrm flipH="1" flipV="1">
            <a:off x="7688030" y="3892046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93BE3AD-29BF-41C7-B119-E11E1CF4BB86}"/>
              </a:ext>
            </a:extLst>
          </p:cNvPr>
          <p:cNvCxnSpPr>
            <a:cxnSpLocks/>
          </p:cNvCxnSpPr>
          <p:nvPr/>
        </p:nvCxnSpPr>
        <p:spPr>
          <a:xfrm flipV="1">
            <a:off x="8168890" y="3976178"/>
            <a:ext cx="226596" cy="266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F6D5EC1-35C7-4E03-A9C3-F93250444D07}"/>
              </a:ext>
            </a:extLst>
          </p:cNvPr>
          <p:cNvCxnSpPr>
            <a:cxnSpLocks/>
          </p:cNvCxnSpPr>
          <p:nvPr/>
        </p:nvCxnSpPr>
        <p:spPr>
          <a:xfrm flipH="1" flipV="1">
            <a:off x="6998909" y="4114242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C3B40D-A447-4F84-8B97-53B8B6F42CBC}"/>
              </a:ext>
            </a:extLst>
          </p:cNvPr>
          <p:cNvSpPr txBox="1"/>
          <p:nvPr/>
        </p:nvSpPr>
        <p:spPr>
          <a:xfrm>
            <a:off x="7962951" y="147217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←こういう図を見ると方向が</a:t>
            </a:r>
            <a:endParaRPr kumimoji="1" lang="en-US" altLang="ja-JP"/>
          </a:p>
          <a:p>
            <a:r>
              <a:rPr kumimoji="1" lang="ja-JP" altLang="en-US"/>
              <a:t>　分かりやすいが、</a:t>
            </a:r>
            <a:endParaRPr kumimoji="1" lang="en-US" altLang="ja-JP"/>
          </a:p>
          <a:p>
            <a:r>
              <a:rPr kumimoji="1" lang="ja-JP" altLang="en-US"/>
              <a:t>　３次元ベクトルではなく</a:t>
            </a:r>
            <a:endParaRPr kumimoji="1" lang="en-US" altLang="ja-JP"/>
          </a:p>
          <a:p>
            <a:r>
              <a:rPr kumimoji="1" lang="ja-JP" altLang="en-US"/>
              <a:t>　２次元ベクトルであることに注意！</a:t>
            </a:r>
          </a:p>
        </p:txBody>
      </p:sp>
    </p:spTree>
    <p:extLst>
      <p:ext uri="{BB962C8B-B14F-4D97-AF65-F5344CB8AC3E}">
        <p14:creationId xmlns:p14="http://schemas.microsoft.com/office/powerpoint/2010/main" val="20203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7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755007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3352800" y="2073742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F43960-C799-4F30-A6B3-316084D623A8}"/>
              </a:ext>
            </a:extLst>
          </p:cNvPr>
          <p:cNvSpPr/>
          <p:nvPr/>
        </p:nvSpPr>
        <p:spPr>
          <a:xfrm>
            <a:off x="3554136" y="1996580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31DDF5D-6F15-4498-BB8D-E08364B09ED7}"/>
              </a:ext>
            </a:extLst>
          </p:cNvPr>
          <p:cNvSpPr/>
          <p:nvPr/>
        </p:nvSpPr>
        <p:spPr>
          <a:xfrm>
            <a:off x="3554136" y="2784962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4B7772-0B30-49B5-B949-3E14DFCA3BFC}"/>
              </a:ext>
            </a:extLst>
          </p:cNvPr>
          <p:cNvCxnSpPr>
            <a:cxnSpLocks/>
          </p:cNvCxnSpPr>
          <p:nvPr/>
        </p:nvCxnSpPr>
        <p:spPr>
          <a:xfrm flipH="1" flipV="1">
            <a:off x="3805805" y="2073742"/>
            <a:ext cx="2139193" cy="1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0734723-E35D-41A5-AFEE-F178C8F7C3D0}"/>
              </a:ext>
            </a:extLst>
          </p:cNvPr>
          <p:cNvCxnSpPr>
            <a:cxnSpLocks/>
          </p:cNvCxnSpPr>
          <p:nvPr/>
        </p:nvCxnSpPr>
        <p:spPr>
          <a:xfrm flipH="1">
            <a:off x="3730305" y="2341715"/>
            <a:ext cx="2214693" cy="53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02B7E4-7B24-4522-8BF1-FF39E6A269DC}"/>
              </a:ext>
            </a:extLst>
          </p:cNvPr>
          <p:cNvSpPr txBox="1"/>
          <p:nvPr/>
        </p:nvSpPr>
        <p:spPr>
          <a:xfrm>
            <a:off x="6096000" y="214421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極値を取るのはこの２点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→等高線に</a:t>
            </a:r>
            <a:r>
              <a:rPr lang="ja-JP" altLang="en-US"/>
              <a:t>対して平行する</a:t>
            </a:r>
            <a:r>
              <a:rPr kumimoji="1" lang="ja-JP" altLang="en-US"/>
              <a:t>部分</a:t>
            </a:r>
            <a:endParaRPr kumimoji="1" lang="en-US" altLang="ja-JP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3262139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3386356" y="4610065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671582" y="4370638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822535" y="4542953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3382877" y="4610065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833513" y="4824286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656901" y="5092601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3421753" y="4794403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r="-845" b="-6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3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t="-621" r="-845" b="-67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/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i="0">
                    <a:latin typeface="Cambria Math" panose="02040503050406030204" pitchFamily="18" charset="0"/>
                  </a:rPr>
                  <a:t>つまり</a:t>
                </a:r>
                <a:endParaRPr kumimoji="1" lang="en-US" altLang="ja-JP" b="0" i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</a:t>
                </a:r>
                <a:endParaRPr kumimoji="1" lang="en-US" altLang="ja-JP"/>
              </a:p>
              <a:p>
                <a:r>
                  <a:rPr kumimoji="1" lang="ja-JP" altLang="en-US"/>
                  <a:t>同じ向きになっている部分！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blipFill>
                <a:blip r:embed="rId5"/>
                <a:stretch>
                  <a:fillRect l="-1530" t="-3185" r="-1147" b="-9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/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/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/>
              <p:nvPr/>
            </p:nvSpPr>
            <p:spPr>
              <a:xfrm>
                <a:off x="5702952" y="3148357"/>
                <a:ext cx="5512022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の極値は、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下記のいずれかを満たす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b="0" dirty="0">
                    <a:latin typeface="Cambria Math" panose="02040503050406030204" pitchFamily="18" charset="0"/>
                  </a:rPr>
                  <a:t>・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 dirty="0">
                    <a:latin typeface="Cambria Math" panose="02040503050406030204" pitchFamily="18" charset="0"/>
                  </a:rPr>
                  <a:t>（こっちは特異点なので後で考える）</a:t>
                </a:r>
                <a:endParaRPr lang="en-US" altLang="ja-JP" sz="12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2" y="3148357"/>
                <a:ext cx="5512022" cy="1825628"/>
              </a:xfrm>
              <a:prstGeom prst="rect">
                <a:avLst/>
              </a:prstGeom>
              <a:blipFill>
                <a:blip r:embed="rId4"/>
                <a:stretch>
                  <a:fillRect l="-996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0A8AD-EA1B-4317-8161-763716D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複数等式条件がある場合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0F7EFA-E9A3-4DCB-9FB9-10C4471DA164}"/>
                  </a:ext>
                </a:extLst>
              </p:cNvPr>
              <p:cNvSpPr txBox="1"/>
              <p:nvPr/>
            </p:nvSpPr>
            <p:spPr>
              <a:xfrm>
                <a:off x="560501" y="1520892"/>
                <a:ext cx="4374724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下記のいずれかを満たす</a:t>
                </a:r>
                <a:r>
                  <a:rPr lang="en-US" altLang="ja-JP">
                    <a:latin typeface="Cambria Math" panose="02040503050406030204" pitchFamily="18" charset="0"/>
                  </a:rPr>
                  <a:t>(</a:t>
                </a:r>
                <a:r>
                  <a:rPr lang="ja-JP" altLang="en-US">
                    <a:latin typeface="Cambria Math" panose="02040503050406030204" pitchFamily="18" charset="0"/>
                  </a:rPr>
                  <a:t>特異点は除く</a:t>
                </a:r>
                <a:r>
                  <a:rPr lang="en-US" altLang="ja-JP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0F7EFA-E9A3-4DCB-9FB9-10C4471D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1" y="1520892"/>
                <a:ext cx="4374724" cy="1512978"/>
              </a:xfrm>
              <a:prstGeom prst="rect">
                <a:avLst/>
              </a:prstGeom>
              <a:blipFill>
                <a:blip r:embed="rId2"/>
                <a:stretch>
                  <a:fillRect l="-1253" r="-418" b="-1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57CC80-171A-4305-B568-BE69E5AF4783}"/>
              </a:ext>
            </a:extLst>
          </p:cNvPr>
          <p:cNvSpPr txBox="1"/>
          <p:nvPr/>
        </p:nvSpPr>
        <p:spPr>
          <a:xfrm>
            <a:off x="1535185" y="4004971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</a:t>
            </a:r>
            <a:r>
              <a:rPr kumimoji="1" lang="en-US" altLang="ja-JP"/>
              <a:t>g(x)</a:t>
            </a:r>
            <a:r>
              <a:rPr kumimoji="1" lang="ja-JP" altLang="en-US"/>
              <a:t>の</a:t>
            </a:r>
            <a:r>
              <a:rPr kumimoji="1" lang="en-US" altLang="ja-JP"/>
              <a:t>grad(g(x))</a:t>
            </a:r>
            <a:r>
              <a:rPr kumimoji="1" lang="ja-JP" altLang="en-US"/>
              <a:t>が成す超平面上に、</a:t>
            </a:r>
            <a:r>
              <a:rPr kumimoji="1" lang="en-US" altLang="ja-JP"/>
              <a:t>grad(f(x))</a:t>
            </a:r>
            <a:r>
              <a:rPr kumimoji="1" lang="ja-JP" altLang="en-US"/>
              <a:t>がある、という意味</a:t>
            </a:r>
          </a:p>
        </p:txBody>
      </p:sp>
    </p:spTree>
    <p:extLst>
      <p:ext uri="{BB962C8B-B14F-4D97-AF65-F5344CB8AC3E}">
        <p14:creationId xmlns:p14="http://schemas.microsoft.com/office/powerpoint/2010/main" val="36266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888</Words>
  <Application>Microsoft Office PowerPoint</Application>
  <PresentationFormat>ワイド画面</PresentationFormat>
  <Paragraphs>155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等式・不等式制約条件下での最適化</vt:lpstr>
      <vt:lpstr>ラグランジュの未定乗数法</vt:lpstr>
      <vt:lpstr>ラグランジュの未定乗数法</vt:lpstr>
      <vt:lpstr>gradの復習</vt:lpstr>
      <vt:lpstr>ラグランジュの未定乗数法</vt:lpstr>
      <vt:lpstr>ラグランジュの未定乗数法</vt:lpstr>
      <vt:lpstr>ラグランジュの未定乗数法</vt:lpstr>
      <vt:lpstr>ラグランジュの未定乗数法</vt:lpstr>
      <vt:lpstr>複数等式条件がある場合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不等式制約条件下の最適化</vt:lpstr>
      <vt:lpstr>不等式制約条件下の場合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等式・不等式制約条件下での最適化</dc:title>
  <dc:creator>Kawai, Harunori/河井 遥範</dc:creator>
  <cp:lastModifiedBy>harunori kawai</cp:lastModifiedBy>
  <cp:revision>11</cp:revision>
  <dcterms:created xsi:type="dcterms:W3CDTF">2022-08-11T10:40:35Z</dcterms:created>
  <dcterms:modified xsi:type="dcterms:W3CDTF">2023-10-02T15:22:14Z</dcterms:modified>
</cp:coreProperties>
</file>