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1" r:id="rId4"/>
    <p:sldId id="260" r:id="rId5"/>
    <p:sldId id="266" r:id="rId6"/>
    <p:sldId id="262" r:id="rId7"/>
    <p:sldId id="263" r:id="rId8"/>
    <p:sldId id="264" r:id="rId9"/>
    <p:sldId id="265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3C5F7-1FB5-4691-BE8E-62C31C29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BD7A6-ABF2-419A-8976-A84502A75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FF572-08CB-4129-B457-2CF38A80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7744D-2722-4F19-AEF3-FB96680D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055CC-A09E-4DDD-BC73-1EFE68CD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59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B2A74-E694-4DC8-8CFF-91E8E88C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398CC6-3F8E-4F5E-A6AD-C3CE5E19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D0409-FFB0-426B-BCF8-9C844D1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A6B5B-B230-4E7C-A047-2DD08D67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5A9C7-FC07-4FD2-BE3B-5EB62189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5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33B53E-42AB-412D-B5F4-A7F34E9F7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0F1079-B563-4214-9A12-3F25DD04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2CBA9B-2D6D-4B46-9A3B-1E2931A0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5A912-B0AB-4409-AE46-141E1C67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56131-851D-4FCF-8617-A2567D61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25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39A96-AC33-4BE8-B10D-BC62866F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E7F5DF-2E97-4526-A57D-65C6B91A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4E797-A7D0-49C8-8CA2-1D1C8872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2E5ADA-10A5-4798-8CDE-FF9884BA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B8F45-49E2-4DA2-BC6D-204646B0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85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ACBF9-0584-4ED7-A9F6-3CF40584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F804E4-84FB-4639-95D6-0E303F57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59CC91-F3E2-4AC0-8BBD-98DDC009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2F7A3C-BFDD-48BC-A09C-F26F804A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72EBED-3982-4CBB-929D-ED9705C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3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12CBA-71AC-4C25-B005-BFBE5779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4E71B-233E-4CAE-A853-BF8045BEB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1147A8-E671-4351-811C-E8627A43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EE9B12-912B-46AF-B589-2604A15D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B4EF65-1B04-4DFE-9421-C9154F5F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59E2F9-744D-4008-894E-6EAC0FDA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0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3E594-BE1C-4619-A723-DBAEF110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DBB36-D8B2-4FA1-B8FA-A2DC48B1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125692-8F75-4A70-A7FE-64DD4DA24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333C54-A325-4F82-BA45-B3F1ABB7F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8F8970-90D8-4F00-9314-1FE33F9A6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E4B853-D3F1-4F12-9B64-8E755FC2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35998F-E7C7-4394-B286-31B2E76C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6EB38B-0D50-405E-96A4-6BB0AB22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9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F4FC8-8828-4E8D-B0FB-28BE6C10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A4F7A3-408B-4832-B33C-30EC35B3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4B210A-7D4F-4204-8147-4DB73B0C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466139-2CB0-47B7-9378-9B05BCA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25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0DBF4-CC98-4C54-867B-E2877539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D064BD-9421-4182-976F-8FDAA296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82A2FE-9BBA-4AD2-8877-4BFB1ABF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845F7-31DC-481F-8B45-72ACC133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8B6DF-4C65-4155-B963-359AE3AC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A89620-09E0-45C2-ADD9-0749A633D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632821-0307-4CBE-AD9A-DD456FA1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3EB557-F186-4C39-8496-7CBC1754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5D356-F335-4804-9E69-F6036C61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93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0F9CE-2BA8-4DD3-BFCE-349B9B71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ECAB11-658A-42C5-B4F4-867BA65DA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902E7D-2190-4B3C-9AD3-22C05EEC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9AB65E-765A-4818-8A3A-B1EBF484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5405FA-ED7B-4A7A-9F23-803CEAC7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DFF2D6-72CF-4B8B-91C9-BAF0609D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06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BC7DDB-7168-4519-B3CA-65D4F442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F1810-24AD-420F-B788-CA005400E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3BA02E-E40B-4581-BD52-EDDE21E0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522C-0D67-465A-8E16-15961EC32B58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85448-D714-4B98-8B2D-7D49C8F2C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B4C6B0-53A5-452B-8046-FC9EEEC81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9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B59D7-903F-4B73-8C83-AA0B51D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主成分分析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E16A64-DC30-4480-840B-2596FCE5E2DB}"/>
              </a:ext>
            </a:extLst>
          </p:cNvPr>
          <p:cNvSpPr txBox="1"/>
          <p:nvPr/>
        </p:nvSpPr>
        <p:spPr>
          <a:xfrm>
            <a:off x="838200" y="1594930"/>
            <a:ext cx="9648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大きい次元のデータを扱う場合、</a:t>
            </a:r>
            <a:r>
              <a:rPr lang="ja-JP" altLang="en-US"/>
              <a:t>処理に時間がかかるし、</a:t>
            </a:r>
            <a:r>
              <a:rPr kumimoji="1" lang="ja-JP" altLang="en-US"/>
              <a:t>４次元以上はグラフ化できない。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→次元を削減したい！</a:t>
            </a:r>
            <a:endParaRPr kumimoji="1" lang="en-US" altLang="ja-JP"/>
          </a:p>
          <a:p>
            <a:r>
              <a:rPr kumimoji="1" lang="ja-JP" altLang="en-US"/>
              <a:t>→こういうときに主成分分析をする</a:t>
            </a:r>
            <a:endParaRPr kumimoji="1"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6605F-8EFC-4424-AD70-183E706A10DE}"/>
              </a:ext>
            </a:extLst>
          </p:cNvPr>
          <p:cNvSpPr txBox="1"/>
          <p:nvPr/>
        </p:nvSpPr>
        <p:spPr>
          <a:xfrm>
            <a:off x="971593" y="3247749"/>
            <a:ext cx="112133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例：</a:t>
            </a:r>
            <a:endParaRPr kumimoji="1" lang="en-US" altLang="ja-JP"/>
          </a:p>
          <a:p>
            <a:r>
              <a:rPr kumimoji="1" lang="ja-JP" altLang="en-US"/>
              <a:t>甘味、酸味、辛味、うま味、苦みの５段階評価で日本酒の味をグルーピング</a:t>
            </a:r>
            <a:r>
              <a:rPr kumimoji="1" lang="en-US" altLang="ja-JP"/>
              <a:t>(</a:t>
            </a:r>
            <a:r>
              <a:rPr kumimoji="1" lang="ja-JP" altLang="en-US"/>
              <a:t>クラスタリング↑</a:t>
            </a:r>
            <a:r>
              <a:rPr kumimoji="1" lang="en-US" altLang="ja-JP"/>
              <a:t>)</a:t>
            </a:r>
            <a:r>
              <a:rPr kumimoji="1" lang="ja-JP" altLang="en-US"/>
              <a:t>したい！</a:t>
            </a:r>
            <a:endParaRPr lang="en-US" altLang="ja-JP"/>
          </a:p>
          <a:p>
            <a:r>
              <a:rPr kumimoji="1" lang="ja-JP" altLang="en-US"/>
              <a:t>→５次元データなのでそのままグラフにはできない</a:t>
            </a:r>
            <a:endParaRPr kumimoji="1" lang="en-US" altLang="ja-JP"/>
          </a:p>
          <a:p>
            <a:r>
              <a:rPr kumimoji="1" lang="ja-JP" altLang="en-US"/>
              <a:t>→クラスタリングなどは５次元のままでできるけど、</a:t>
            </a:r>
            <a:endParaRPr kumimoji="1" lang="en-US" altLang="ja-JP"/>
          </a:p>
          <a:p>
            <a:r>
              <a:rPr lang="ja-JP" altLang="en-US"/>
              <a:t>　</a:t>
            </a:r>
            <a:r>
              <a:rPr kumimoji="1" lang="ja-JP" altLang="en-US"/>
              <a:t>図示は無理（少なくとも３次元、ベストは２次元）</a:t>
            </a:r>
            <a:endParaRPr kumimoji="1" lang="en-US" altLang="ja-JP"/>
          </a:p>
          <a:p>
            <a:r>
              <a:rPr lang="ja-JP" altLang="en-US"/>
              <a:t>→いい感じに２次元に圧縮して図にしたい！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例：</a:t>
            </a:r>
            <a:endParaRPr lang="en-US" altLang="ja-JP"/>
          </a:p>
          <a:p>
            <a:r>
              <a:rPr kumimoji="1" lang="en-US" altLang="ja-JP"/>
              <a:t>100</a:t>
            </a:r>
            <a:r>
              <a:rPr kumimoji="1" lang="ja-JP" altLang="en-US"/>
              <a:t>次元データを使って解析するぞ！</a:t>
            </a:r>
            <a:endParaRPr kumimoji="1" lang="en-US" altLang="ja-JP"/>
          </a:p>
          <a:p>
            <a:r>
              <a:rPr lang="ja-JP" altLang="en-US"/>
              <a:t>→データ多すぎ、処理重すぎ</a:t>
            </a:r>
            <a:endParaRPr lang="en-US" altLang="ja-JP"/>
          </a:p>
          <a:p>
            <a:r>
              <a:rPr kumimoji="1" lang="ja-JP" altLang="en-US"/>
              <a:t>→次元削減して処理を軽くしよう！</a:t>
            </a:r>
          </a:p>
        </p:txBody>
      </p:sp>
      <p:pic>
        <p:nvPicPr>
          <p:cNvPr id="1034" name="Picture 10" descr="ネギの全自動機械移植に適する苗の形質">
            <a:extLst>
              <a:ext uri="{FF2B5EF4-FFF2-40B4-BE49-F238E27FC236}">
                <a16:creationId xmlns:a16="http://schemas.microsoft.com/office/drawing/2014/main" id="{E1B103F4-6189-4645-A189-F3354F019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2" b="22212"/>
          <a:stretch/>
        </p:blipFill>
        <p:spPr bwMode="auto">
          <a:xfrm>
            <a:off x="9365354" y="2096080"/>
            <a:ext cx="2243281" cy="13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7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BA7A5-4C18-4B98-96D5-465FF133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D015F5A-170C-41C6-9CE2-32F51B324BD9}"/>
                  </a:ext>
                </a:extLst>
              </p:cNvPr>
              <p:cNvSpPr txBox="1"/>
              <p:nvPr/>
            </p:nvSpPr>
            <p:spPr>
              <a:xfrm>
                <a:off x="1764146" y="1555750"/>
                <a:ext cx="7490690" cy="4361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     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D015F5A-170C-41C6-9CE2-32F51B324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146" y="1555750"/>
                <a:ext cx="7490690" cy="4361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00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分散の最大化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/>
              <p:nvPr/>
            </p:nvSpPr>
            <p:spPr>
              <a:xfrm>
                <a:off x="838200" y="3017060"/>
                <a:ext cx="9266382" cy="1142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ja-JP" altLang="en-US" i="1">
                        <a:latin typeface="Cambria Math" panose="02040503050406030204" pitchFamily="18" charset="0"/>
                      </a:rPr>
                      <m:t>は、</m:t>
                    </m:r>
                  </m:oMath>
                </a14:m>
                <a:r>
                  <a:rPr lang="ja-JP" altLang="en-US"/>
                  <a:t>データ点の集合が与えられたら確定するものなので、定数。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/>
                  <a:t>の条件の下で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を最大化する</a:t>
                </a:r>
                <a:endParaRPr lang="en-US" altLang="ja-JP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7060"/>
                <a:ext cx="9266382" cy="1142557"/>
              </a:xfrm>
              <a:prstGeom prst="rect">
                <a:avLst/>
              </a:prstGeom>
              <a:blipFill>
                <a:blip r:embed="rId3"/>
                <a:stretch>
                  <a:fillRect b="-5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矢印: 右 2">
            <a:extLst>
              <a:ext uri="{FF2B5EF4-FFF2-40B4-BE49-F238E27FC236}">
                <a16:creationId xmlns:a16="http://schemas.microsoft.com/office/drawing/2014/main" id="{10990E5E-1D3F-4E95-A0B8-3818F5283072}"/>
              </a:ext>
            </a:extLst>
          </p:cNvPr>
          <p:cNvSpPr/>
          <p:nvPr/>
        </p:nvSpPr>
        <p:spPr>
          <a:xfrm>
            <a:off x="2530764" y="4793673"/>
            <a:ext cx="812800" cy="42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1C466F-289F-4592-B38B-CAF1B18D011E}"/>
              </a:ext>
            </a:extLst>
          </p:cNvPr>
          <p:cNvSpPr txBox="1"/>
          <p:nvPr/>
        </p:nvSpPr>
        <p:spPr>
          <a:xfrm>
            <a:off x="3454400" y="48214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4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5973687" cy="2379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の極値は、下記のいずれかを満たす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 b="0">
                    <a:latin typeface="Cambria Math" panose="02040503050406030204" pitchFamily="18" charset="0"/>
                  </a:rPr>
                  <a:t>・</a:t>
                </a:r>
                <a:r>
                  <a:rPr lang="ja-JP" altLang="en-US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>
                    <a:latin typeface="Cambria Math" panose="02040503050406030204" pitchFamily="18" charset="0"/>
                  </a:rPr>
                  <a:t>（こっちは特異点なので基本どうでもよい）</a:t>
                </a:r>
                <a:endParaRPr lang="en-US" altLang="ja-JP" sz="1200" b="0">
                  <a:latin typeface="Cambria Math" panose="02040503050406030204" pitchFamily="18" charset="0"/>
                </a:endParaRPr>
              </a:p>
              <a:p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5973687" cy="2379626"/>
              </a:xfrm>
              <a:prstGeom prst="rect">
                <a:avLst/>
              </a:prstGeom>
              <a:blipFill>
                <a:blip r:embed="rId2"/>
                <a:stretch>
                  <a:fillRect l="-919" t="-10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1D55E3B2-8646-4CC0-8D13-A6507C2EB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7258166" y="3780263"/>
            <a:ext cx="3879905" cy="280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8A04A72-0C99-4ED7-8DFB-2F2230AE24AD}"/>
                  </a:ext>
                </a:extLst>
              </p:cNvPr>
              <p:cNvSpPr txBox="1"/>
              <p:nvPr/>
            </p:nvSpPr>
            <p:spPr>
              <a:xfrm>
                <a:off x="4420998" y="4899171"/>
                <a:ext cx="29814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b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b="0">
                    <a:latin typeface="Cambria Math" panose="02040503050406030204" pitchFamily="18" charset="0"/>
                  </a:rPr>
                  <a:t>次元なら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/>
                  <a:t>,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/>
                  <a:t>：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次元上の曲面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：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次元上の曲線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8A04A72-0C99-4ED7-8DFB-2F2230AE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98" y="4899171"/>
                <a:ext cx="2981457" cy="923330"/>
              </a:xfrm>
              <a:prstGeom prst="rect">
                <a:avLst/>
              </a:prstGeom>
              <a:blipFill>
                <a:blip r:embed="rId4"/>
                <a:stretch>
                  <a:fillRect t="-5298" r="-1431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7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grad</a:t>
            </a:r>
            <a:r>
              <a:rPr kumimoji="1" lang="ja-JP" altLang="en-US"/>
              <a:t>の復習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997131" y="1211007"/>
                <a:ext cx="3512500" cy="2561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>
                    <a:latin typeface="Cambria Math" panose="02040503050406030204" pitchFamily="18" charset="0"/>
                  </a:rPr>
                  <a:t>→その地点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での、上り坂の方向</a:t>
                </a:r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31" y="1211007"/>
                <a:ext cx="3512500" cy="2561342"/>
              </a:xfrm>
              <a:prstGeom prst="rect">
                <a:avLst/>
              </a:prstGeom>
              <a:blipFill>
                <a:blip r:embed="rId2"/>
                <a:stretch>
                  <a:fillRect l="-1563" r="-1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BBEE-D5DE-4BB2-BA0B-9A15CCEDA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91" b="63303"/>
          <a:stretch/>
        </p:blipFill>
        <p:spPr bwMode="auto">
          <a:xfrm>
            <a:off x="4763777" y="912303"/>
            <a:ext cx="3739698" cy="251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86D8B14-CB06-4940-91EE-8DE954B21BE3}"/>
              </a:ext>
            </a:extLst>
          </p:cNvPr>
          <p:cNvCxnSpPr>
            <a:cxnSpLocks/>
          </p:cNvCxnSpPr>
          <p:nvPr/>
        </p:nvCxnSpPr>
        <p:spPr>
          <a:xfrm flipH="1" flipV="1">
            <a:off x="10412984" y="3788807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30B165-57FF-4DA4-B3F1-1F672F031B25}"/>
              </a:ext>
            </a:extLst>
          </p:cNvPr>
          <p:cNvCxnSpPr>
            <a:cxnSpLocks/>
          </p:cNvCxnSpPr>
          <p:nvPr/>
        </p:nvCxnSpPr>
        <p:spPr>
          <a:xfrm flipV="1">
            <a:off x="10893844" y="3940027"/>
            <a:ext cx="201730" cy="235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E3DC5E-1C8D-4781-80CF-50C73BE84F69}"/>
              </a:ext>
            </a:extLst>
          </p:cNvPr>
          <p:cNvCxnSpPr>
            <a:cxnSpLocks/>
          </p:cNvCxnSpPr>
          <p:nvPr/>
        </p:nvCxnSpPr>
        <p:spPr>
          <a:xfrm flipH="1" flipV="1">
            <a:off x="9898916" y="4091248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1C4F8E-5877-463D-B954-141D7CD326CE}"/>
              </a:ext>
            </a:extLst>
          </p:cNvPr>
          <p:cNvGrpSpPr/>
          <p:nvPr/>
        </p:nvGrpSpPr>
        <p:grpSpPr>
          <a:xfrm>
            <a:off x="1251277" y="3696984"/>
            <a:ext cx="3512500" cy="1842494"/>
            <a:chOff x="358232" y="3569667"/>
            <a:chExt cx="4972367" cy="2796956"/>
          </a:xfrm>
        </p:grpSpPr>
        <p:pic>
          <p:nvPicPr>
            <p:cNvPr id="4100" name="Picture 4" descr="等高線（とうこうせん）の読みとり方 | NHK for School">
              <a:extLst>
                <a:ext uri="{FF2B5EF4-FFF2-40B4-BE49-F238E27FC236}">
                  <a16:creationId xmlns:a16="http://schemas.microsoft.com/office/drawing/2014/main" id="{DDB30FBE-E387-48FF-9CA0-8CB7F6436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32" y="3569667"/>
              <a:ext cx="4972367" cy="279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0D98D5B-5901-4213-8EA4-7F3A26E6B66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027" y="4540281"/>
              <a:ext cx="251167" cy="2162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C024075-2118-4149-B927-5828DD3C77E2}"/>
                </a:ext>
              </a:extLst>
            </p:cNvPr>
            <p:cNvCxnSpPr>
              <a:cxnSpLocks/>
            </p:cNvCxnSpPr>
            <p:nvPr/>
          </p:nvCxnSpPr>
          <p:spPr>
            <a:xfrm>
              <a:off x="1831803" y="4936426"/>
              <a:ext cx="3328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CD788F9-2ACF-4A0F-9F94-4422976AC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0194" y="5251508"/>
              <a:ext cx="166403" cy="2148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EBD9D9B-68A1-4E27-ACC9-EF141F29BC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982" y="4962074"/>
              <a:ext cx="100667" cy="3213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DCAC6C9-BCCF-4E6A-9006-2EE36FC8B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368" y="4962074"/>
              <a:ext cx="116069" cy="2735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71789CD-7F9C-41EA-B3F7-3F8DB471FC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1941" y="4985582"/>
              <a:ext cx="27821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B1C176CA-1DBD-4024-A6FF-4C43BCAD3255}"/>
                </a:ext>
              </a:extLst>
            </p:cNvPr>
            <p:cNvCxnSpPr>
              <a:cxnSpLocks/>
            </p:cNvCxnSpPr>
            <p:nvPr/>
          </p:nvCxnSpPr>
          <p:spPr>
            <a:xfrm>
              <a:off x="3970989" y="4618231"/>
              <a:ext cx="131228" cy="2138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303131DB-6D1C-4F63-9E77-3C70D54DD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415" y="4543004"/>
              <a:ext cx="83890" cy="2135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426EA77-3A12-4685-B0A8-4C408E5CD369}"/>
                  </a:ext>
                </a:extLst>
              </p:cNvPr>
              <p:cNvSpPr txBox="1"/>
              <p:nvPr/>
            </p:nvSpPr>
            <p:spPr>
              <a:xfrm>
                <a:off x="383400" y="5646993"/>
                <a:ext cx="5415072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ある等高線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曲線</a:t>
                </a:r>
                <a:r>
                  <a:rPr kumimoji="1" lang="en-US" altLang="ja-JP"/>
                  <a:t>)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/>
                  <a:t>切り出すと、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その等高線上での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は常に等高線に垂直！</a:t>
                </a: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426EA77-3A12-4685-B0A8-4C408E5CD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0" y="5646993"/>
                <a:ext cx="5415072" cy="958980"/>
              </a:xfrm>
              <a:prstGeom prst="rect">
                <a:avLst/>
              </a:prstGeom>
              <a:blipFill>
                <a:blip r:embed="rId5"/>
                <a:stretch>
                  <a:fillRect l="-1014" t="-2532" r="-1239" b="-82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4">
            <a:extLst>
              <a:ext uri="{FF2B5EF4-FFF2-40B4-BE49-F238E27FC236}">
                <a16:creationId xmlns:a16="http://schemas.microsoft.com/office/drawing/2014/main" id="{30FC1377-D190-4209-B24A-14A2B2479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6052618" y="3165198"/>
            <a:ext cx="3440939" cy="24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9ECBD46A-7161-447C-A51D-51934271CE81}"/>
              </a:ext>
            </a:extLst>
          </p:cNvPr>
          <p:cNvSpPr/>
          <p:nvPr/>
        </p:nvSpPr>
        <p:spPr>
          <a:xfrm>
            <a:off x="10125512" y="4068661"/>
            <a:ext cx="911032" cy="87775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F762215-2D9E-411B-83D3-454282865715}"/>
              </a:ext>
            </a:extLst>
          </p:cNvPr>
          <p:cNvCxnSpPr>
            <a:cxnSpLocks/>
          </p:cNvCxnSpPr>
          <p:nvPr/>
        </p:nvCxnSpPr>
        <p:spPr>
          <a:xfrm>
            <a:off x="10713727" y="4930689"/>
            <a:ext cx="68671" cy="295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35C1711-3C26-4961-805C-45D023EB8DDA}"/>
              </a:ext>
            </a:extLst>
          </p:cNvPr>
          <p:cNvCxnSpPr>
            <a:cxnSpLocks/>
          </p:cNvCxnSpPr>
          <p:nvPr/>
        </p:nvCxnSpPr>
        <p:spPr>
          <a:xfrm>
            <a:off x="11007420" y="4710682"/>
            <a:ext cx="255720" cy="126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2DD640D-0DB7-4EAF-AB2F-ACFA60AEAAD3}"/>
              </a:ext>
            </a:extLst>
          </p:cNvPr>
          <p:cNvCxnSpPr>
            <a:cxnSpLocks/>
          </p:cNvCxnSpPr>
          <p:nvPr/>
        </p:nvCxnSpPr>
        <p:spPr>
          <a:xfrm flipH="1">
            <a:off x="10040797" y="4782504"/>
            <a:ext cx="184312" cy="186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109A132-07EC-45BE-B57B-C1235D6E5844}"/>
              </a:ext>
            </a:extLst>
          </p:cNvPr>
          <p:cNvCxnSpPr>
            <a:cxnSpLocks/>
          </p:cNvCxnSpPr>
          <p:nvPr/>
        </p:nvCxnSpPr>
        <p:spPr>
          <a:xfrm flipH="1" flipV="1">
            <a:off x="6326306" y="1664564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B39FF9-39C1-4831-BD87-6E9F62F3CDEB}"/>
              </a:ext>
            </a:extLst>
          </p:cNvPr>
          <p:cNvCxnSpPr>
            <a:cxnSpLocks/>
          </p:cNvCxnSpPr>
          <p:nvPr/>
        </p:nvCxnSpPr>
        <p:spPr>
          <a:xfrm flipV="1">
            <a:off x="6807166" y="1815784"/>
            <a:ext cx="129343" cy="235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D9B4BC-193B-4BF3-AEAD-42F5FA5ED8FE}"/>
              </a:ext>
            </a:extLst>
          </p:cNvPr>
          <p:cNvCxnSpPr>
            <a:cxnSpLocks/>
          </p:cNvCxnSpPr>
          <p:nvPr/>
        </p:nvCxnSpPr>
        <p:spPr>
          <a:xfrm flipH="1" flipV="1">
            <a:off x="5812238" y="1967005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8A6FA48-10C8-4027-8A31-2011D2095662}"/>
              </a:ext>
            </a:extLst>
          </p:cNvPr>
          <p:cNvCxnSpPr>
            <a:cxnSpLocks/>
          </p:cNvCxnSpPr>
          <p:nvPr/>
        </p:nvCxnSpPr>
        <p:spPr>
          <a:xfrm flipH="1" flipV="1">
            <a:off x="7688030" y="3892046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93BE3AD-29BF-41C7-B119-E11E1CF4BB86}"/>
              </a:ext>
            </a:extLst>
          </p:cNvPr>
          <p:cNvCxnSpPr>
            <a:cxnSpLocks/>
          </p:cNvCxnSpPr>
          <p:nvPr/>
        </p:nvCxnSpPr>
        <p:spPr>
          <a:xfrm flipV="1">
            <a:off x="8168890" y="3976178"/>
            <a:ext cx="226596" cy="266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F6D5EC1-35C7-4E03-A9C3-F93250444D07}"/>
              </a:ext>
            </a:extLst>
          </p:cNvPr>
          <p:cNvCxnSpPr>
            <a:cxnSpLocks/>
          </p:cNvCxnSpPr>
          <p:nvPr/>
        </p:nvCxnSpPr>
        <p:spPr>
          <a:xfrm flipH="1" flipV="1">
            <a:off x="6998909" y="4114242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C3B40D-A447-4F84-8B97-53B8B6F42CBC}"/>
              </a:ext>
            </a:extLst>
          </p:cNvPr>
          <p:cNvSpPr txBox="1"/>
          <p:nvPr/>
        </p:nvSpPr>
        <p:spPr>
          <a:xfrm>
            <a:off x="7962951" y="1472171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←こういう図を見ると方向が</a:t>
            </a:r>
            <a:endParaRPr kumimoji="1" lang="en-US" altLang="ja-JP"/>
          </a:p>
          <a:p>
            <a:r>
              <a:rPr kumimoji="1" lang="ja-JP" altLang="en-US"/>
              <a:t>　分かりやすいが、</a:t>
            </a:r>
            <a:endParaRPr kumimoji="1" lang="en-US" altLang="ja-JP"/>
          </a:p>
          <a:p>
            <a:r>
              <a:rPr kumimoji="1" lang="ja-JP" altLang="en-US"/>
              <a:t>　３次元ベクトルではなく</a:t>
            </a:r>
            <a:endParaRPr kumimoji="1" lang="en-US" altLang="ja-JP"/>
          </a:p>
          <a:p>
            <a:r>
              <a:rPr kumimoji="1" lang="ja-JP" altLang="en-US"/>
              <a:t>　２次元ベクトルであることに注意！</a:t>
            </a:r>
          </a:p>
        </p:txBody>
      </p:sp>
    </p:spTree>
    <p:extLst>
      <p:ext uri="{BB962C8B-B14F-4D97-AF65-F5344CB8AC3E}">
        <p14:creationId xmlns:p14="http://schemas.microsoft.com/office/powerpoint/2010/main" val="202032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BA2591E-AA72-461B-835E-CB8C66D81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2284511" y="4738702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00578" y="796952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2810312" y="2115687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99927E-3E2B-43B8-8E05-1391CDFAED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810312" y="2518359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09DB10-F448-43A2-A318-332D78BC2B8D}"/>
              </a:ext>
            </a:extLst>
          </p:cNvPr>
          <p:cNvCxnSpPr>
            <a:cxnSpLocks/>
          </p:cNvCxnSpPr>
          <p:nvPr/>
        </p:nvCxnSpPr>
        <p:spPr>
          <a:xfrm flipV="1">
            <a:off x="3380764" y="2420286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/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lang="ja-JP" altLang="en-US" b="0"/>
                  <a:t>つまり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blipFill>
                <a:blip r:embed="rId4"/>
                <a:stretch>
                  <a:fillRect l="-1737" t="-24771" b="-100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6EEA1DB-0E04-45E5-A20C-21CBAC8B8165}"/>
              </a:ext>
            </a:extLst>
          </p:cNvPr>
          <p:cNvCxnSpPr>
            <a:stCxn id="4" idx="6"/>
            <a:endCxn id="26" idx="1"/>
          </p:cNvCxnSpPr>
          <p:nvPr/>
        </p:nvCxnSpPr>
        <p:spPr>
          <a:xfrm flipV="1">
            <a:off x="3380764" y="2056881"/>
            <a:ext cx="849567" cy="461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/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/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/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37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1143066" y="755007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3352800" y="2073742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FF43960-C799-4F30-A6B3-316084D623A8}"/>
              </a:ext>
            </a:extLst>
          </p:cNvPr>
          <p:cNvSpPr/>
          <p:nvPr/>
        </p:nvSpPr>
        <p:spPr>
          <a:xfrm>
            <a:off x="3554136" y="1996580"/>
            <a:ext cx="176169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31DDF5D-6F15-4498-BB8D-E08364B09ED7}"/>
              </a:ext>
            </a:extLst>
          </p:cNvPr>
          <p:cNvSpPr/>
          <p:nvPr/>
        </p:nvSpPr>
        <p:spPr>
          <a:xfrm>
            <a:off x="3554136" y="2784962"/>
            <a:ext cx="176169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4B7772-0B30-49B5-B949-3E14DFCA3BFC}"/>
              </a:ext>
            </a:extLst>
          </p:cNvPr>
          <p:cNvCxnSpPr>
            <a:cxnSpLocks/>
          </p:cNvCxnSpPr>
          <p:nvPr/>
        </p:nvCxnSpPr>
        <p:spPr>
          <a:xfrm flipH="1" flipV="1">
            <a:off x="3805805" y="2073742"/>
            <a:ext cx="2139193" cy="1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0734723-E35D-41A5-AFEE-F178C8F7C3D0}"/>
              </a:ext>
            </a:extLst>
          </p:cNvPr>
          <p:cNvCxnSpPr>
            <a:cxnSpLocks/>
          </p:cNvCxnSpPr>
          <p:nvPr/>
        </p:nvCxnSpPr>
        <p:spPr>
          <a:xfrm flipH="1">
            <a:off x="3730305" y="2341715"/>
            <a:ext cx="2214693" cy="53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F02B7E4-7B24-4522-8BF1-FF39E6A269DC}"/>
              </a:ext>
            </a:extLst>
          </p:cNvPr>
          <p:cNvSpPr txBox="1"/>
          <p:nvPr/>
        </p:nvSpPr>
        <p:spPr>
          <a:xfrm>
            <a:off x="6096000" y="214421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極値を取るのはこの２点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→等高線に</a:t>
            </a:r>
            <a:r>
              <a:rPr lang="ja-JP" altLang="en-US"/>
              <a:t>対して平行する</a:t>
            </a:r>
            <a:r>
              <a:rPr kumimoji="1" lang="ja-JP" altLang="en-US"/>
              <a:t>部分</a:t>
            </a:r>
            <a:endParaRPr kumimoji="1" lang="en-US" altLang="ja-JP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1143066" y="3262139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3386356" y="4610065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671582" y="4370638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822535" y="4542953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3382877" y="4610065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833513" y="4824286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656901" y="5092601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3421753" y="4794403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/>
              <p:nvPr/>
            </p:nvSpPr>
            <p:spPr>
              <a:xfrm>
                <a:off x="5868591" y="4520106"/>
                <a:ext cx="3608808" cy="98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→この２点だけ、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 b="0"/>
                  <a:t>　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kumimoji="1" lang="ja-JP" altLang="en-US"/>
                  <a:t>に対して垂直！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1" y="4520106"/>
                <a:ext cx="3608808" cy="981551"/>
              </a:xfrm>
              <a:prstGeom prst="rect">
                <a:avLst/>
              </a:prstGeom>
              <a:blipFill>
                <a:blip r:embed="rId3"/>
                <a:stretch>
                  <a:fillRect l="-1520" r="-845" b="-6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3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18194" y="953048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2961484" y="2300974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246710" y="2061547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397663" y="2233862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2958005" y="2300974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408641" y="2515195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232029" y="2783510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2996881" y="2485312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/>
              <p:nvPr/>
            </p:nvSpPr>
            <p:spPr>
              <a:xfrm>
                <a:off x="5443719" y="2211015"/>
                <a:ext cx="3608808" cy="98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→この２点だけ、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 b="0"/>
                  <a:t>　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kumimoji="1" lang="ja-JP" altLang="en-US"/>
                  <a:t>に対して垂直！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19" y="2211015"/>
                <a:ext cx="3608808" cy="981551"/>
              </a:xfrm>
              <a:prstGeom prst="rect">
                <a:avLst/>
              </a:prstGeom>
              <a:blipFill>
                <a:blip r:embed="rId3"/>
                <a:stretch>
                  <a:fillRect l="-1520" t="-621" r="-845" b="-670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96885F-CA42-4264-AAB5-A8CFF27085FF}"/>
              </a:ext>
            </a:extLst>
          </p:cNvPr>
          <p:cNvGrpSpPr/>
          <p:nvPr/>
        </p:nvGrpSpPr>
        <p:grpSpPr>
          <a:xfrm>
            <a:off x="2409894" y="5010602"/>
            <a:ext cx="1673632" cy="1339720"/>
            <a:chOff x="1511559" y="4424218"/>
            <a:chExt cx="3475330" cy="2509663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CC528A-91A0-451D-8F0A-B51C81012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5" b="62764"/>
            <a:stretch/>
          </p:blipFill>
          <p:spPr bwMode="auto">
            <a:xfrm>
              <a:off x="1511559" y="4424218"/>
              <a:ext cx="3475330" cy="25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EE48DC4-F459-486C-86EF-9FFF52D29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6972" y="5175902"/>
              <a:ext cx="75501" cy="30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F696A6-9EF9-4AFD-B6AB-F21E19F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31" y="5260033"/>
              <a:ext cx="226596" cy="266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9CCC623-864F-43BA-8CB4-C47973698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7850" y="5398097"/>
              <a:ext cx="283762" cy="206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70EAFA-5136-43B6-B842-90C3A003A43B}"/>
              </a:ext>
            </a:extLst>
          </p:cNvPr>
          <p:cNvCxnSpPr>
            <a:cxnSpLocks/>
          </p:cNvCxnSpPr>
          <p:nvPr/>
        </p:nvCxnSpPr>
        <p:spPr>
          <a:xfrm flipV="1">
            <a:off x="2958005" y="2783510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7C01C4-40C6-490B-A144-97EBC67B17A8}"/>
              </a:ext>
            </a:extLst>
          </p:cNvPr>
          <p:cNvCxnSpPr>
            <a:cxnSpLocks/>
          </p:cNvCxnSpPr>
          <p:nvPr/>
        </p:nvCxnSpPr>
        <p:spPr>
          <a:xfrm flipV="1">
            <a:off x="3528457" y="2685437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F79F565-AD50-42C5-A2DE-612D32525F23}"/>
                  </a:ext>
                </a:extLst>
              </p:cNvPr>
              <p:cNvSpPr txBox="1"/>
              <p:nvPr/>
            </p:nvSpPr>
            <p:spPr>
              <a:xfrm>
                <a:off x="5560291" y="4313382"/>
                <a:ext cx="3185487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i="0">
                    <a:latin typeface="Cambria Math" panose="02040503050406030204" pitchFamily="18" charset="0"/>
                  </a:rPr>
                  <a:t>つまり</a:t>
                </a:r>
                <a:endParaRPr kumimoji="1" lang="en-US" altLang="ja-JP" b="0" i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と</a:t>
                </a:r>
                <a:endParaRPr kumimoji="1" lang="en-US" altLang="ja-JP"/>
              </a:p>
              <a:p>
                <a:r>
                  <a:rPr kumimoji="1" lang="ja-JP" altLang="en-US"/>
                  <a:t>同じ向きになっている部分！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F79F565-AD50-42C5-A2DE-612D3252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4313382"/>
                <a:ext cx="3185487" cy="958980"/>
              </a:xfrm>
              <a:prstGeom prst="rect">
                <a:avLst/>
              </a:prstGeom>
              <a:blipFill>
                <a:blip r:embed="rId5"/>
                <a:stretch>
                  <a:fillRect l="-1530" t="-3185" r="-1147" b="-95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3812BE3-94A4-4D77-8E68-28C2D3EFD2F5}"/>
                  </a:ext>
                </a:extLst>
              </p:cNvPr>
              <p:cNvSpPr txBox="1"/>
              <p:nvPr/>
            </p:nvSpPr>
            <p:spPr>
              <a:xfrm>
                <a:off x="5822998" y="6147830"/>
                <a:ext cx="266007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3812BE3-94A4-4D77-8E68-28C2D3EF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98" y="6147830"/>
                <a:ext cx="2660072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2CF679-8A5B-4D9C-BBDB-49380AE121EA}"/>
                  </a:ext>
                </a:extLst>
              </p:cNvPr>
              <p:cNvSpPr txBox="1"/>
              <p:nvPr/>
            </p:nvSpPr>
            <p:spPr>
              <a:xfrm>
                <a:off x="5629034" y="5599185"/>
                <a:ext cx="3048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2CF679-8A5B-4D9C-BBDB-49380AE1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34" y="5599185"/>
                <a:ext cx="3048000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7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18194" y="953048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2961484" y="2300974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246710" y="2061547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397663" y="2233862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2958005" y="2300974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408641" y="2515195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232029" y="2783510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2996881" y="2485312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96885F-CA42-4264-AAB5-A8CFF27085FF}"/>
              </a:ext>
            </a:extLst>
          </p:cNvPr>
          <p:cNvGrpSpPr/>
          <p:nvPr/>
        </p:nvGrpSpPr>
        <p:grpSpPr>
          <a:xfrm>
            <a:off x="2409894" y="5010602"/>
            <a:ext cx="1673632" cy="1339720"/>
            <a:chOff x="1511559" y="4424218"/>
            <a:chExt cx="3475330" cy="2509663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CC528A-91A0-451D-8F0A-B51C81012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5" b="62764"/>
            <a:stretch/>
          </p:blipFill>
          <p:spPr bwMode="auto">
            <a:xfrm>
              <a:off x="1511559" y="4424218"/>
              <a:ext cx="3475330" cy="25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EE48DC4-F459-486C-86EF-9FFF52D29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6972" y="5175902"/>
              <a:ext cx="75501" cy="30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F696A6-9EF9-4AFD-B6AB-F21E19F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31" y="5260033"/>
              <a:ext cx="226596" cy="266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9CCC623-864F-43BA-8CB4-C47973698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7850" y="5398097"/>
              <a:ext cx="283762" cy="206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70EAFA-5136-43B6-B842-90C3A003A43B}"/>
              </a:ext>
            </a:extLst>
          </p:cNvPr>
          <p:cNvCxnSpPr>
            <a:cxnSpLocks/>
          </p:cNvCxnSpPr>
          <p:nvPr/>
        </p:nvCxnSpPr>
        <p:spPr>
          <a:xfrm flipV="1">
            <a:off x="2958005" y="2783510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7C01C4-40C6-490B-A144-97EBC67B17A8}"/>
              </a:ext>
            </a:extLst>
          </p:cNvPr>
          <p:cNvCxnSpPr>
            <a:cxnSpLocks/>
          </p:cNvCxnSpPr>
          <p:nvPr/>
        </p:nvCxnSpPr>
        <p:spPr>
          <a:xfrm flipV="1">
            <a:off x="3528457" y="2685437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34B5FD-BE4E-4C92-8FE4-9F8BB7A0DB64}"/>
                  </a:ext>
                </a:extLst>
              </p:cNvPr>
              <p:cNvSpPr txBox="1"/>
              <p:nvPr/>
            </p:nvSpPr>
            <p:spPr>
              <a:xfrm>
                <a:off x="5702952" y="3148357"/>
                <a:ext cx="5973687" cy="182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の極値は、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>
                    <a:latin typeface="Cambria Math" panose="02040503050406030204" pitchFamily="18" charset="0"/>
                  </a:rPr>
                  <a:t>下記のいずれかを満たす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 b="0">
                    <a:latin typeface="Cambria Math" panose="02040503050406030204" pitchFamily="18" charset="0"/>
                  </a:rPr>
                  <a:t>・</a:t>
                </a:r>
                <a:r>
                  <a:rPr lang="ja-JP" altLang="en-US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>
                    <a:latin typeface="Cambria Math" panose="02040503050406030204" pitchFamily="18" charset="0"/>
                  </a:rPr>
                  <a:t>（こっちは特異点なので基本どうでもよい）</a:t>
                </a:r>
                <a:endParaRPr lang="en-US" altLang="ja-JP" sz="1200" b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34B5FD-BE4E-4C92-8FE4-9F8BB7A0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52" y="3148357"/>
                <a:ext cx="5973687" cy="1825628"/>
              </a:xfrm>
              <a:prstGeom prst="rect">
                <a:avLst/>
              </a:prstGeom>
              <a:blipFill>
                <a:blip r:embed="rId4"/>
                <a:stretch>
                  <a:fillRect l="-919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02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ラ未定乗数法を用いた分散の最大化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/>
              <p:nvPr/>
            </p:nvSpPr>
            <p:spPr>
              <a:xfrm>
                <a:off x="838200" y="3017060"/>
                <a:ext cx="9266382" cy="1142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ja-JP" altLang="en-US" i="1">
                        <a:latin typeface="Cambria Math" panose="02040503050406030204" pitchFamily="18" charset="0"/>
                      </a:rPr>
                      <m:t>は、</m:t>
                    </m:r>
                  </m:oMath>
                </a14:m>
                <a:r>
                  <a:rPr lang="ja-JP" altLang="en-US"/>
                  <a:t>データ点の集合が与えられたら確定するものなので、定数。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/>
                  <a:t>の条件の下で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を最大化する</a:t>
                </a:r>
                <a:endParaRPr lang="en-US" altLang="ja-JP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7060"/>
                <a:ext cx="9266382" cy="1142557"/>
              </a:xfrm>
              <a:prstGeom prst="rect">
                <a:avLst/>
              </a:prstGeom>
              <a:blipFill>
                <a:blip r:embed="rId3"/>
                <a:stretch>
                  <a:fillRect b="-5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矢印: 右 2">
            <a:extLst>
              <a:ext uri="{FF2B5EF4-FFF2-40B4-BE49-F238E27FC236}">
                <a16:creationId xmlns:a16="http://schemas.microsoft.com/office/drawing/2014/main" id="{10990E5E-1D3F-4E95-A0B8-3818F5283072}"/>
              </a:ext>
            </a:extLst>
          </p:cNvPr>
          <p:cNvSpPr/>
          <p:nvPr/>
        </p:nvSpPr>
        <p:spPr>
          <a:xfrm>
            <a:off x="2530764" y="4793673"/>
            <a:ext cx="812800" cy="42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1C466F-289F-4592-B38B-CAF1B18D011E}"/>
              </a:ext>
            </a:extLst>
          </p:cNvPr>
          <p:cNvSpPr txBox="1"/>
          <p:nvPr/>
        </p:nvSpPr>
        <p:spPr>
          <a:xfrm>
            <a:off x="3454400" y="48214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2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ラ未定乗数法を用いた分散の最大化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/>
              <p:nvPr/>
            </p:nvSpPr>
            <p:spPr>
              <a:xfrm>
                <a:off x="838200" y="3017060"/>
                <a:ext cx="9266382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/>
                  <a:t>制約条件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/>
                  <a:t>、</a:t>
                </a:r>
                <a:endParaRPr lang="en-US" altLang="ja-JP"/>
              </a:p>
              <a:p>
                <a:r>
                  <a:rPr lang="ja-JP" altLang="en-US"/>
                  <a:t>つまり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/>
                  <a:t>の条件の下で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/>
                  <a:t>を最大化する</a:t>
                </a:r>
                <a:endParaRPr lang="en-US" altLang="ja-JP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7060"/>
                <a:ext cx="9266382" cy="673774"/>
              </a:xfrm>
              <a:prstGeom prst="rect">
                <a:avLst/>
              </a:prstGeom>
              <a:blipFill>
                <a:blip r:embed="rId3"/>
                <a:stretch>
                  <a:fillRect l="-592" t="-23636" b="-10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F221C9E-F7DF-48F6-AF37-7D0BADD655D8}"/>
                  </a:ext>
                </a:extLst>
              </p:cNvPr>
              <p:cNvSpPr txBox="1"/>
              <p:nvPr/>
            </p:nvSpPr>
            <p:spPr>
              <a:xfrm>
                <a:off x="838200" y="4011239"/>
                <a:ext cx="488133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ja-JP" altLang="en-US"/>
                  <a:t>の条件の下で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1" i="1">
                        <a:latin typeface="Cambria Math" panose="02040503050406030204" pitchFamily="18" charset="0"/>
                      </a:rPr>
                      <m:t>𝑺𝒘</m:t>
                    </m:r>
                  </m:oMath>
                </a14:m>
                <a:r>
                  <a:rPr lang="ja-JP" altLang="en-US"/>
                  <a:t>を最大化する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F221C9E-F7DF-48F6-AF37-7D0BADD65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239"/>
                <a:ext cx="4881336" cy="374270"/>
              </a:xfrm>
              <a:prstGeom prst="rect">
                <a:avLst/>
              </a:prstGeom>
              <a:blipFill>
                <a:blip r:embed="rId4"/>
                <a:stretch>
                  <a:fillRect t="-4918" r="-500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/>
              <p:nvPr/>
            </p:nvSpPr>
            <p:spPr>
              <a:xfrm>
                <a:off x="2482676" y="4705914"/>
                <a:ext cx="349961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𝑺𝒘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76" y="4705914"/>
                <a:ext cx="3499612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7D923C-D0FD-4130-8577-E41F18CBC371}"/>
                  </a:ext>
                </a:extLst>
              </p:cNvPr>
              <p:cNvSpPr txBox="1"/>
              <p:nvPr/>
            </p:nvSpPr>
            <p:spPr>
              <a:xfrm>
                <a:off x="6059054" y="4774683"/>
                <a:ext cx="1981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となる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/>
                  <a:t>を求める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7D923C-D0FD-4130-8577-E41F18CB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54" y="4774683"/>
                <a:ext cx="1981633" cy="369332"/>
              </a:xfrm>
              <a:prstGeom prst="rect">
                <a:avLst/>
              </a:prstGeom>
              <a:blipFill>
                <a:blip r:embed="rId6"/>
                <a:stretch>
                  <a:fillRect l="-2769" t="-6557" r="-215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B59D7-903F-4B73-8C83-AA0B51D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主成分分析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E16A64-DC30-4480-840B-2596FCE5E2DB}"/>
              </a:ext>
            </a:extLst>
          </p:cNvPr>
          <p:cNvSpPr txBox="1"/>
          <p:nvPr/>
        </p:nvSpPr>
        <p:spPr>
          <a:xfrm>
            <a:off x="838200" y="1813034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どうやって次元を削減する？甘味と酸味以外無視する？</a:t>
            </a:r>
            <a:endParaRPr kumimoji="1" lang="en-US" altLang="ja-JP"/>
          </a:p>
          <a:p>
            <a:endParaRPr kumimoji="1" lang="en-US" altLang="ja-JP"/>
          </a:p>
          <a:p>
            <a:r>
              <a:rPr lang="ja-JP" altLang="en-US"/>
              <a:t>→元が５次元データである旨味が消えてしまう　＝　情報が消えてしまう！</a:t>
            </a:r>
            <a:endParaRPr kumimoji="1" lang="en-US" altLang="ja-JP"/>
          </a:p>
        </p:txBody>
      </p:sp>
      <p:pic>
        <p:nvPicPr>
          <p:cNvPr id="2050" name="Picture 2" descr="主成分分析とは何なのか、とにかく全力でわかりやすく解説する | CCT-recruit">
            <a:extLst>
              <a:ext uri="{FF2B5EF4-FFF2-40B4-BE49-F238E27FC236}">
                <a16:creationId xmlns:a16="http://schemas.microsoft.com/office/drawing/2014/main" id="{7916EEE4-7957-426C-93AD-A27BE750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95" y="3095161"/>
            <a:ext cx="5757746" cy="323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768B44-ECD3-4672-A3B0-6D2EE0238D97}"/>
              </a:ext>
            </a:extLst>
          </p:cNvPr>
          <p:cNvSpPr txBox="1"/>
          <p:nvPr/>
        </p:nvSpPr>
        <p:spPr>
          <a:xfrm>
            <a:off x="713678" y="3345366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失われる情報が一番少なくなるように</a:t>
            </a:r>
            <a:endParaRPr kumimoji="1" lang="en-US" altLang="ja-JP"/>
          </a:p>
          <a:p>
            <a:r>
              <a:rPr kumimoji="1" lang="ja-JP" altLang="en-US"/>
              <a:t>次元を削減するにはどうするか</a:t>
            </a:r>
            <a:endParaRPr kumimoji="1" lang="en-US" altLang="ja-JP"/>
          </a:p>
          <a:p>
            <a:endParaRPr kumimoji="1" lang="en-US" altLang="ja-JP"/>
          </a:p>
          <a:p>
            <a:r>
              <a:rPr lang="ja-JP" altLang="en-US"/>
              <a:t>→ばらつきが最も大きくなるような方向に軸を取り、</a:t>
            </a:r>
            <a:endParaRPr lang="en-US" altLang="ja-JP"/>
          </a:p>
          <a:p>
            <a:r>
              <a:rPr kumimoji="1" lang="ja-JP" altLang="en-US"/>
              <a:t>　その軸への射影をデータとする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859D2A-F3D1-CEE0-EB9E-5B99EC11E88F}"/>
              </a:ext>
            </a:extLst>
          </p:cNvPr>
          <p:cNvSpPr txBox="1"/>
          <p:nvPr/>
        </p:nvSpPr>
        <p:spPr>
          <a:xfrm flipH="1">
            <a:off x="6672942" y="6492875"/>
            <a:ext cx="499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https://recruit.cct-inc.co.jp/tecblog/machine-learning/pca-kaisetsu/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4062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ラ未定乗数法を用いた分散の最大化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/>
              <p:nvPr/>
            </p:nvSpPr>
            <p:spPr>
              <a:xfrm>
                <a:off x="1318894" y="1690688"/>
                <a:ext cx="5917902" cy="3016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𝑺𝒘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𝑺𝒘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𝑺𝒘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𝑺𝒘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94" y="1690688"/>
                <a:ext cx="5917902" cy="3016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CBE6110-927A-45D9-BCBA-54493876FDA8}"/>
                  </a:ext>
                </a:extLst>
              </p:cNvPr>
              <p:cNvSpPr txBox="1"/>
              <p:nvPr/>
            </p:nvSpPr>
            <p:spPr>
              <a:xfrm>
                <a:off x="4277845" y="3781180"/>
                <a:ext cx="3958520" cy="839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CBE6110-927A-45D9-BCBA-54493876F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45" y="3781180"/>
                <a:ext cx="3958520" cy="839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7757A7A8-CEFC-422E-B151-610274A37CB3}"/>
              </a:ext>
            </a:extLst>
          </p:cNvPr>
          <p:cNvSpPr/>
          <p:nvPr/>
        </p:nvSpPr>
        <p:spPr>
          <a:xfrm>
            <a:off x="3214255" y="3768436"/>
            <a:ext cx="1117082" cy="757382"/>
          </a:xfrm>
          <a:custGeom>
            <a:avLst/>
            <a:gdLst>
              <a:gd name="connsiteX0" fmla="*/ 757381 w 1117082"/>
              <a:gd name="connsiteY0" fmla="*/ 0 h 618837"/>
              <a:gd name="connsiteX1" fmla="*/ 1080654 w 1117082"/>
              <a:gd name="connsiteY1" fmla="*/ 397164 h 618837"/>
              <a:gd name="connsiteX2" fmla="*/ 0 w 1117082"/>
              <a:gd name="connsiteY2" fmla="*/ 618837 h 6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082" h="618837">
                <a:moveTo>
                  <a:pt x="757381" y="0"/>
                </a:moveTo>
                <a:cubicBezTo>
                  <a:pt x="982132" y="147012"/>
                  <a:pt x="1206884" y="294025"/>
                  <a:pt x="1080654" y="397164"/>
                </a:cubicBezTo>
                <a:cubicBezTo>
                  <a:pt x="954424" y="500303"/>
                  <a:pt x="477212" y="559570"/>
                  <a:pt x="0" y="618837"/>
                </a:cubicBezTo>
              </a:path>
            </a:pathLst>
          </a:custGeom>
          <a:noFill/>
          <a:ln w="317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36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ベクトル・行列の微分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1F4BEB-108C-4E1B-95BD-770B923832A0}"/>
              </a:ext>
            </a:extLst>
          </p:cNvPr>
          <p:cNvSpPr txBox="1"/>
          <p:nvPr/>
        </p:nvSpPr>
        <p:spPr>
          <a:xfrm>
            <a:off x="1318894" y="16906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ja-JP" b="1"/>
            </a:br>
            <a:endParaRPr kumimoji="1" lang="ja-JP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D24D24E-DCC3-4E87-8602-E127956014DF}"/>
                  </a:ext>
                </a:extLst>
              </p:cNvPr>
              <p:cNvSpPr txBox="1"/>
              <p:nvPr/>
            </p:nvSpPr>
            <p:spPr>
              <a:xfrm>
                <a:off x="838200" y="1740308"/>
                <a:ext cx="9678675" cy="870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𝑺𝒘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D24D24E-DCC3-4E87-8602-E12795601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0308"/>
                <a:ext cx="9678675" cy="870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AA5DC50-A165-4DEE-ABA4-4EE18131B5EF}"/>
                  </a:ext>
                </a:extLst>
              </p:cNvPr>
              <p:cNvSpPr txBox="1"/>
              <p:nvPr/>
            </p:nvSpPr>
            <p:spPr>
              <a:xfrm>
                <a:off x="2070618" y="2867100"/>
                <a:ext cx="4274764" cy="2124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𝑝𝑝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eqAr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AA5DC50-A165-4DEE-ABA4-4EE18131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18" y="2867100"/>
                <a:ext cx="4274764" cy="2124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7D0A6A-6F06-454A-8EA8-1644361116FE}"/>
              </a:ext>
            </a:extLst>
          </p:cNvPr>
          <p:cNvSpPr txBox="1"/>
          <p:nvPr/>
        </p:nvSpPr>
        <p:spPr>
          <a:xfrm>
            <a:off x="6206836" y="3417691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</a:t>
            </a:r>
            <a:r>
              <a:rPr kumimoji="1" lang="en-US" altLang="ja-JP"/>
              <a:t>p,q</a:t>
            </a:r>
            <a:r>
              <a:rPr kumimoji="1" lang="ja-JP" altLang="en-US"/>
              <a:t>入れ替えで</a:t>
            </a:r>
            <a:r>
              <a:rPr kumimoji="1" lang="en-US" altLang="ja-JP"/>
              <a:t>2</a:t>
            </a:r>
            <a:r>
              <a:rPr kumimoji="1" lang="ja-JP" altLang="en-US"/>
              <a:t>つ同じ物がある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0F58B8B-3B8B-4CDB-A98F-17297AEB8E9F}"/>
                  </a:ext>
                </a:extLst>
              </p:cNvPr>
              <p:cNvSpPr txBox="1"/>
              <p:nvPr/>
            </p:nvSpPr>
            <p:spPr>
              <a:xfrm>
                <a:off x="838200" y="5614493"/>
                <a:ext cx="3958520" cy="839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0F58B8B-3B8B-4CDB-A98F-17297AEB8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14493"/>
                <a:ext cx="3958520" cy="83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62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ラ未定乗数法を用いた分散の最大化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/>
              <p:nvPr/>
            </p:nvSpPr>
            <p:spPr>
              <a:xfrm>
                <a:off x="1272712" y="1930834"/>
                <a:ext cx="11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12" y="1930834"/>
                <a:ext cx="11657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D2D3034-5671-4156-8756-A6712D643618}"/>
                  </a:ext>
                </a:extLst>
              </p:cNvPr>
              <p:cNvSpPr txBox="1"/>
              <p:nvPr/>
            </p:nvSpPr>
            <p:spPr>
              <a:xfrm>
                <a:off x="2430153" y="1930834"/>
                <a:ext cx="5279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となる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/>
                  <a:t>で極値を取る →固有ベクトルを求める！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D2D3034-5671-4156-8756-A6712D643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53" y="1930834"/>
                <a:ext cx="5279009" cy="369332"/>
              </a:xfrm>
              <a:prstGeom prst="rect">
                <a:avLst/>
              </a:prstGeom>
              <a:blipFill>
                <a:blip r:embed="rId3"/>
                <a:stretch>
                  <a:fillRect l="-1039" t="-8333" r="-23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F528664-4034-436F-9038-21A2BC7D48BE}"/>
                  </a:ext>
                </a:extLst>
              </p:cNvPr>
              <p:cNvSpPr txBox="1"/>
              <p:nvPr/>
            </p:nvSpPr>
            <p:spPr>
              <a:xfrm>
                <a:off x="1209242" y="2745570"/>
                <a:ext cx="3627339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F528664-4034-436F-9038-21A2BC7D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42" y="2745570"/>
                <a:ext cx="3627339" cy="402546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7EFD30C-E98C-4758-9AB5-49D2F70A6BD1}"/>
                  </a:ext>
                </a:extLst>
              </p:cNvPr>
              <p:cNvSpPr txBox="1"/>
              <p:nvPr/>
            </p:nvSpPr>
            <p:spPr>
              <a:xfrm>
                <a:off x="4922980" y="2762177"/>
                <a:ext cx="5080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/>
                  <a:t>→固有値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/>
                  <a:t>は極値での分散に一致！</a:t>
                </a:r>
                <a:endParaRPr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7EFD30C-E98C-4758-9AB5-49D2F70A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80" y="2762177"/>
                <a:ext cx="5080001" cy="369332"/>
              </a:xfrm>
              <a:prstGeom prst="rect">
                <a:avLst/>
              </a:prstGeom>
              <a:blipFill>
                <a:blip r:embed="rId5"/>
                <a:stretch>
                  <a:fillRect l="-1080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CDE664-3B59-433B-9C03-249911E2AA10}"/>
              </a:ext>
            </a:extLst>
          </p:cNvPr>
          <p:cNvSpPr txBox="1"/>
          <p:nvPr/>
        </p:nvSpPr>
        <p:spPr>
          <a:xfrm>
            <a:off x="1209242" y="359352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最大の固有値となる時の固有ベクトルを求める！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34A8E5F-0DE8-4C80-A100-BF07F4386BDE}"/>
                  </a:ext>
                </a:extLst>
              </p:cNvPr>
              <p:cNvSpPr txBox="1"/>
              <p:nvPr/>
            </p:nvSpPr>
            <p:spPr>
              <a:xfrm>
                <a:off x="1231876" y="4441470"/>
                <a:ext cx="1713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34A8E5F-0DE8-4C80-A100-BF07F4386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76" y="4441470"/>
                <a:ext cx="17139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4738540-C951-4EFA-AE3C-487066AF5230}"/>
                  </a:ext>
                </a:extLst>
              </p:cNvPr>
              <p:cNvSpPr txBox="1"/>
              <p:nvPr/>
            </p:nvSpPr>
            <p:spPr>
              <a:xfrm>
                <a:off x="3683403" y="4408256"/>
                <a:ext cx="181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4738540-C951-4EFA-AE3C-487066AF5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403" y="4408256"/>
                <a:ext cx="18189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CB04EA-817B-4509-9267-F0C1B48EA7A0}"/>
              </a:ext>
            </a:extLst>
          </p:cNvPr>
          <p:cNvSpPr txBox="1"/>
          <p:nvPr/>
        </p:nvSpPr>
        <p:spPr>
          <a:xfrm>
            <a:off x="2963568" y="4408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つまり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5670270-EB6B-4221-8C2C-E3616CD9139C}"/>
                  </a:ext>
                </a:extLst>
              </p:cNvPr>
              <p:cNvSpPr txBox="1"/>
              <p:nvPr/>
            </p:nvSpPr>
            <p:spPr>
              <a:xfrm>
                <a:off x="5502362" y="4408256"/>
                <a:ext cx="2155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/>
                  <a:t>を求めて、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5670270-EB6B-4221-8C2C-E3616CD9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62" y="4408256"/>
                <a:ext cx="2155526" cy="369332"/>
              </a:xfrm>
              <a:prstGeom prst="rect">
                <a:avLst/>
              </a:prstGeom>
              <a:blipFill>
                <a:blip r:embed="rId8"/>
                <a:stretch>
                  <a:fillRect l="-2550" t="-6557" r="-226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D500F67-B981-4EED-9CBB-5EE2E638AC8E}"/>
                  </a:ext>
                </a:extLst>
              </p:cNvPr>
              <p:cNvSpPr txBox="1"/>
              <p:nvPr/>
            </p:nvSpPr>
            <p:spPr>
              <a:xfrm>
                <a:off x="1231876" y="5071540"/>
                <a:ext cx="481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連立方程式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kumimoji="1" lang="ja-JP" altLang="en-US"/>
                  <a:t>を解いて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/>
                  <a:t>を求める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D500F67-B981-4EED-9CBB-5EE2E638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76" y="5071540"/>
                <a:ext cx="4819781" cy="369332"/>
              </a:xfrm>
              <a:prstGeom prst="rect">
                <a:avLst/>
              </a:prstGeom>
              <a:blipFill>
                <a:blip r:embed="rId9"/>
                <a:stretch>
                  <a:fillRect l="-1011" t="-8197" r="-379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59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EC71-6BFC-445C-8B03-EE580CBC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固有値と固有ベクトルの意味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8E3043-2439-4217-B81C-DB1BDFDE2AC0}"/>
              </a:ext>
            </a:extLst>
          </p:cNvPr>
          <p:cNvSpPr txBox="1"/>
          <p:nvPr/>
        </p:nvSpPr>
        <p:spPr>
          <a:xfrm>
            <a:off x="4922982" y="3066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省略</a:t>
            </a:r>
          </a:p>
        </p:txBody>
      </p:sp>
    </p:spTree>
    <p:extLst>
      <p:ext uri="{BB962C8B-B14F-4D97-AF65-F5344CB8AC3E}">
        <p14:creationId xmlns:p14="http://schemas.microsoft.com/office/powerpoint/2010/main" val="265054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EC71-6BFC-445C-8B03-EE580CBC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どうやって固有値を計算するか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8E3043-2439-4217-B81C-DB1BDFDE2AC0}"/>
              </a:ext>
            </a:extLst>
          </p:cNvPr>
          <p:cNvSpPr txBox="1"/>
          <p:nvPr/>
        </p:nvSpPr>
        <p:spPr>
          <a:xfrm>
            <a:off x="1634837" y="2110242"/>
            <a:ext cx="212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代表的なのは</a:t>
            </a:r>
            <a:r>
              <a:rPr kumimoji="1" lang="en-US" altLang="ja-JP"/>
              <a:t>QR</a:t>
            </a:r>
            <a:r>
              <a:rPr kumimoji="1" lang="ja-JP" altLang="en-US"/>
              <a:t>法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省略</a:t>
            </a:r>
          </a:p>
        </p:txBody>
      </p:sp>
    </p:spTree>
    <p:extLst>
      <p:ext uri="{BB962C8B-B14F-4D97-AF65-F5344CB8AC3E}">
        <p14:creationId xmlns:p14="http://schemas.microsoft.com/office/powerpoint/2010/main" val="3690605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EC71-6BFC-445C-8B03-EE580CBC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多次元から多次元への圧縮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8E3043-2439-4217-B81C-DB1BDFDE2AC0}"/>
              </a:ext>
            </a:extLst>
          </p:cNvPr>
          <p:cNvSpPr txBox="1"/>
          <p:nvPr/>
        </p:nvSpPr>
        <p:spPr>
          <a:xfrm>
            <a:off x="999398" y="1706337"/>
            <a:ext cx="870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今まで見ていたのは</a:t>
            </a:r>
            <a:r>
              <a:rPr kumimoji="1" lang="en-US" altLang="ja-JP"/>
              <a:t>n</a:t>
            </a:r>
            <a:r>
              <a:rPr kumimoji="1" lang="ja-JP" altLang="en-US"/>
              <a:t>次元から</a:t>
            </a:r>
            <a:r>
              <a:rPr kumimoji="1" lang="en-US" altLang="ja-JP"/>
              <a:t>1</a:t>
            </a:r>
            <a:r>
              <a:rPr kumimoji="1" lang="ja-JP" altLang="en-US"/>
              <a:t>次元への圧縮</a:t>
            </a:r>
            <a:endParaRPr kumimoji="1" lang="en-US" altLang="ja-JP"/>
          </a:p>
          <a:p>
            <a:r>
              <a:rPr lang="en-US" altLang="ja-JP"/>
              <a:t>n</a:t>
            </a:r>
            <a:r>
              <a:rPr lang="ja-JP" altLang="en-US"/>
              <a:t>次元→</a:t>
            </a:r>
            <a:r>
              <a:rPr kumimoji="1" lang="ja-JP" altLang="en-US"/>
              <a:t>ｍ次元への圧縮を考える</a:t>
            </a:r>
            <a:endParaRPr kumimoji="1"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83EF46A-1AAF-45D7-99B7-ADD0F215ED3C}"/>
                  </a:ext>
                </a:extLst>
              </p:cNvPr>
              <p:cNvSpPr txBox="1"/>
              <p:nvPr/>
            </p:nvSpPr>
            <p:spPr>
              <a:xfrm>
                <a:off x="1051039" y="2566991"/>
                <a:ext cx="11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83EF46A-1AAF-45D7-99B7-ADD0F215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9" y="2566991"/>
                <a:ext cx="11657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4E5FB2-698F-46E1-BF11-A4F5F154F598}"/>
              </a:ext>
            </a:extLst>
          </p:cNvPr>
          <p:cNvSpPr txBox="1"/>
          <p:nvPr/>
        </p:nvSpPr>
        <p:spPr>
          <a:xfrm>
            <a:off x="2292541" y="2566991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→この固有値・固有ベクトルのセットは</a:t>
            </a:r>
            <a:r>
              <a:rPr kumimoji="1" lang="en-US" altLang="ja-JP"/>
              <a:t>n</a:t>
            </a:r>
            <a:r>
              <a:rPr kumimoji="1" lang="ja-JP" altLang="en-US"/>
              <a:t>個ある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F295CAF-A770-495C-B05D-E73E7BFE2CFF}"/>
                  </a:ext>
                </a:extLst>
              </p:cNvPr>
              <p:cNvSpPr txBox="1"/>
              <p:nvPr/>
            </p:nvSpPr>
            <p:spPr>
              <a:xfrm>
                <a:off x="1126837" y="3308928"/>
                <a:ext cx="9033755" cy="775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固有値が大きい順に固有ベクトルを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eqAr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eqArr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/>
                  <a:t>とすると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F295CAF-A770-495C-B05D-E73E7BFE2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37" y="3308928"/>
                <a:ext cx="9033755" cy="775149"/>
              </a:xfrm>
              <a:prstGeom prst="rect">
                <a:avLst/>
              </a:prstGeom>
              <a:blipFill>
                <a:blip r:embed="rId3"/>
                <a:stretch>
                  <a:fillRect l="-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FA0A88-AADA-49C9-B23C-4FC76D230D92}"/>
                  </a:ext>
                </a:extLst>
              </p:cNvPr>
              <p:cNvSpPr txBox="1"/>
              <p:nvPr/>
            </p:nvSpPr>
            <p:spPr>
              <a:xfrm>
                <a:off x="3560246" y="4421828"/>
                <a:ext cx="3431389" cy="82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FA0A88-AADA-49C9-B23C-4FC76D23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246" y="4421828"/>
                <a:ext cx="3431389" cy="826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04D629-B8CC-47DE-8CDC-6A8735FA9D6A}"/>
                  </a:ext>
                </a:extLst>
              </p:cNvPr>
              <p:cNvSpPr txBox="1"/>
              <p:nvPr/>
            </p:nvSpPr>
            <p:spPr>
              <a:xfrm>
                <a:off x="4457535" y="5583406"/>
                <a:ext cx="1522019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04D629-B8CC-47DE-8CDC-6A8735FA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35" y="5583406"/>
                <a:ext cx="1522019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F33E44-4053-4620-8021-E000E30CB69C}"/>
              </a:ext>
            </a:extLst>
          </p:cNvPr>
          <p:cNvSpPr txBox="1"/>
          <p:nvPr/>
        </p:nvSpPr>
        <p:spPr>
          <a:xfrm>
            <a:off x="3463927" y="5944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つまり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3B03B8-584A-4EDC-B8C7-49C1F0AD41BE}"/>
              </a:ext>
            </a:extLst>
          </p:cNvPr>
          <p:cNvSpPr txBox="1"/>
          <p:nvPr/>
        </p:nvSpPr>
        <p:spPr>
          <a:xfrm>
            <a:off x="6096000" y="58907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で圧縮できる</a:t>
            </a:r>
          </a:p>
        </p:txBody>
      </p:sp>
    </p:spTree>
    <p:extLst>
      <p:ext uri="{BB962C8B-B14F-4D97-AF65-F5344CB8AC3E}">
        <p14:creationId xmlns:p14="http://schemas.microsoft.com/office/powerpoint/2010/main" val="371559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EC71-6BFC-445C-8B03-EE580CBC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多次元から多次元への圧縮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FA0A88-AADA-49C9-B23C-4FC76D230D92}"/>
                  </a:ext>
                </a:extLst>
              </p:cNvPr>
              <p:cNvSpPr txBox="1"/>
              <p:nvPr/>
            </p:nvSpPr>
            <p:spPr>
              <a:xfrm>
                <a:off x="2122366" y="3653524"/>
                <a:ext cx="6492868" cy="86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mn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=1,1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FA0A88-AADA-49C9-B23C-4FC76D23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366" y="3653524"/>
                <a:ext cx="6492868" cy="866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F33E44-4053-4620-8021-E000E30CB69C}"/>
              </a:ext>
            </a:extLst>
          </p:cNvPr>
          <p:cNvSpPr txBox="1"/>
          <p:nvPr/>
        </p:nvSpPr>
        <p:spPr>
          <a:xfrm>
            <a:off x="1245203" y="39023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つまり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3B03B8-584A-4EDC-B8C7-49C1F0AD41BE}"/>
              </a:ext>
            </a:extLst>
          </p:cNvPr>
          <p:cNvSpPr txBox="1"/>
          <p:nvPr/>
        </p:nvSpPr>
        <p:spPr>
          <a:xfrm>
            <a:off x="8615234" y="39023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で圧縮できる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07EEEFF-81AF-4060-95F3-24F6539BD751}"/>
                  </a:ext>
                </a:extLst>
              </p:cNvPr>
              <p:cNvSpPr txBox="1"/>
              <p:nvPr/>
            </p:nvSpPr>
            <p:spPr>
              <a:xfrm>
                <a:off x="8523599" y="1562423"/>
                <a:ext cx="3431389" cy="82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07EEEFF-81AF-4060-95F3-24F6539B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99" y="1562423"/>
                <a:ext cx="3431389" cy="826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B5E5383-E898-47F9-9E90-A77EF66DEC5F}"/>
                  </a:ext>
                </a:extLst>
              </p:cNvPr>
              <p:cNvSpPr txBox="1"/>
              <p:nvPr/>
            </p:nvSpPr>
            <p:spPr>
              <a:xfrm>
                <a:off x="9640772" y="413286"/>
                <a:ext cx="1522020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B5E5383-E898-47F9-9E90-A77EF66D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772" y="413286"/>
                <a:ext cx="1522020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4831C7C-42C4-4934-A2B4-AB0DEAE349E8}"/>
                  </a:ext>
                </a:extLst>
              </p:cNvPr>
              <p:cNvSpPr txBox="1"/>
              <p:nvPr/>
            </p:nvSpPr>
            <p:spPr>
              <a:xfrm>
                <a:off x="838200" y="2703320"/>
                <a:ext cx="2568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データが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kumimoji="1" lang="ja-JP" altLang="en-US"/>
                  <a:t>個ある場合は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4831C7C-42C4-4934-A2B4-AB0DEAE34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3320"/>
                <a:ext cx="2568332" cy="369332"/>
              </a:xfrm>
              <a:prstGeom prst="rect">
                <a:avLst/>
              </a:prstGeom>
              <a:blipFill>
                <a:blip r:embed="rId5"/>
                <a:stretch>
                  <a:fillRect l="-2138" t="-6557" r="-16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69D3D9-E86D-4003-825D-8D6FBA81FD8D}"/>
                  </a:ext>
                </a:extLst>
              </p:cNvPr>
              <p:cNvSpPr txBox="1"/>
              <p:nvPr/>
            </p:nvSpPr>
            <p:spPr>
              <a:xfrm>
                <a:off x="3406532" y="2298811"/>
                <a:ext cx="4049570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69D3D9-E86D-4003-825D-8D6FBA81F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32" y="2298811"/>
                <a:ext cx="4049570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8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50071-74D5-4E1A-8BED-4B5D859A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射影・内積の復習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10D3854-6337-4567-B3BB-4384C9CD9A73}"/>
              </a:ext>
            </a:extLst>
          </p:cNvPr>
          <p:cNvCxnSpPr/>
          <p:nvPr/>
        </p:nvCxnSpPr>
        <p:spPr>
          <a:xfrm flipV="1">
            <a:off x="1082180" y="1879134"/>
            <a:ext cx="2097248" cy="111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DE04BD04-D1B6-407A-A00D-4367ABABDA04}"/>
              </a:ext>
            </a:extLst>
          </p:cNvPr>
          <p:cNvSpPr/>
          <p:nvPr/>
        </p:nvSpPr>
        <p:spPr>
          <a:xfrm>
            <a:off x="1568741" y="1929468"/>
            <a:ext cx="100668" cy="109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35E5A66-E83C-4211-95D7-BD92ADE867A0}"/>
              </a:ext>
            </a:extLst>
          </p:cNvPr>
          <p:cNvCxnSpPr>
            <a:endCxn id="5" idx="3"/>
          </p:cNvCxnSpPr>
          <p:nvPr/>
        </p:nvCxnSpPr>
        <p:spPr>
          <a:xfrm flipV="1">
            <a:off x="1082180" y="2022554"/>
            <a:ext cx="501303" cy="97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5A18244-51AC-41F4-A3DE-84EE8B7788B5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1619075" y="2038525"/>
            <a:ext cx="285226" cy="5117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29E4C40-E92F-44FA-8F83-33777CC689EF}"/>
              </a:ext>
            </a:extLst>
          </p:cNvPr>
          <p:cNvCxnSpPr>
            <a:cxnSpLocks/>
          </p:cNvCxnSpPr>
          <p:nvPr/>
        </p:nvCxnSpPr>
        <p:spPr>
          <a:xfrm flipV="1">
            <a:off x="1082180" y="2550254"/>
            <a:ext cx="822121" cy="44012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996F552-7E84-420F-94BA-34BCED4461F8}"/>
              </a:ext>
            </a:extLst>
          </p:cNvPr>
          <p:cNvSpPr txBox="1"/>
          <p:nvPr/>
        </p:nvSpPr>
        <p:spPr>
          <a:xfrm>
            <a:off x="2958103" y="197575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射影先のベクトル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3193B3-C0B3-41C2-BFF4-0063681F9991}"/>
              </a:ext>
            </a:extLst>
          </p:cNvPr>
          <p:cNvSpPr txBox="1"/>
          <p:nvPr/>
        </p:nvSpPr>
        <p:spPr>
          <a:xfrm>
            <a:off x="130420" y="221838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対象のベクトル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1BE350-8C4B-43E1-AEF6-2C849C7CA743}"/>
              </a:ext>
            </a:extLst>
          </p:cNvPr>
          <p:cNvSpPr txBox="1"/>
          <p:nvPr/>
        </p:nvSpPr>
        <p:spPr>
          <a:xfrm>
            <a:off x="5402800" y="1412179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対象のベクトルを、</a:t>
            </a:r>
            <a:endParaRPr lang="en-US" altLang="ja-JP"/>
          </a:p>
          <a:p>
            <a:r>
              <a:rPr kumimoji="1" lang="ja-JP" altLang="en-US"/>
              <a:t>・射影先のベクトル</a:t>
            </a:r>
            <a:endParaRPr kumimoji="1" lang="en-US" altLang="ja-JP"/>
          </a:p>
          <a:p>
            <a:r>
              <a:rPr kumimoji="1" lang="ja-JP" altLang="en-US"/>
              <a:t>・射影先のベクトルと垂直なベクトル</a:t>
            </a:r>
            <a:endParaRPr kumimoji="1" lang="en-US" altLang="ja-JP"/>
          </a:p>
          <a:p>
            <a:r>
              <a:rPr kumimoji="1" lang="ja-JP" altLang="en-US"/>
              <a:t>で分解したときの</a:t>
            </a:r>
            <a:r>
              <a:rPr lang="ja-JP" altLang="en-US"/>
              <a:t>、</a:t>
            </a:r>
            <a:endParaRPr lang="en-US" altLang="ja-JP"/>
          </a:p>
          <a:p>
            <a:r>
              <a:rPr kumimoji="1" lang="ja-JP" altLang="en-US"/>
              <a:t>射影先のベクトル方向の長さ</a:t>
            </a:r>
            <a:endParaRPr kumimoji="1"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74EAA7-6186-48E7-824A-9B385FD9FD65}"/>
                  </a:ext>
                </a:extLst>
              </p:cNvPr>
              <p:cNvSpPr txBox="1"/>
              <p:nvPr/>
            </p:nvSpPr>
            <p:spPr>
              <a:xfrm>
                <a:off x="1904301" y="3232323"/>
                <a:ext cx="2558649" cy="670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′|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74EAA7-6186-48E7-824A-9B385FD9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01" y="3232323"/>
                <a:ext cx="2558649" cy="6709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721498C-17FB-4187-B848-CF8F6735D8B5}"/>
                  </a:ext>
                </a:extLst>
              </p:cNvPr>
              <p:cNvSpPr txBox="1"/>
              <p:nvPr/>
            </p:nvSpPr>
            <p:spPr>
              <a:xfrm>
                <a:off x="2814741" y="210972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721498C-17FB-4187-B848-CF8F6735D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41" y="2109723"/>
                <a:ext cx="393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09AC0D1-88D5-419C-9FFC-C4CC268F8480}"/>
                  </a:ext>
                </a:extLst>
              </p:cNvPr>
              <p:cNvSpPr txBox="1"/>
              <p:nvPr/>
            </p:nvSpPr>
            <p:spPr>
              <a:xfrm>
                <a:off x="1657813" y="206767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09AC0D1-88D5-419C-9FFC-C4CC268F8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813" y="2067670"/>
                <a:ext cx="389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D8712CF-54E5-4D23-84DA-B07B2F478CB6}"/>
                  </a:ext>
                </a:extLst>
              </p:cNvPr>
              <p:cNvSpPr txBox="1"/>
              <p:nvPr/>
            </p:nvSpPr>
            <p:spPr>
              <a:xfrm>
                <a:off x="938818" y="2403807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D8712CF-54E5-4D23-84DA-B07B2F47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18" y="2403807"/>
                <a:ext cx="383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FF3B97E-B3EB-4F09-85C6-E76974825368}"/>
                  </a:ext>
                </a:extLst>
              </p:cNvPr>
              <p:cNvSpPr txBox="1"/>
              <p:nvPr/>
            </p:nvSpPr>
            <p:spPr>
              <a:xfrm>
                <a:off x="1866169" y="4017947"/>
                <a:ext cx="3503075" cy="670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′|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FF3B97E-B3EB-4F09-85C6-E7697482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69" y="4017947"/>
                <a:ext cx="3503075" cy="670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5C2F75-F64A-4D67-9E2E-6B83C388DF1E}"/>
                  </a:ext>
                </a:extLst>
              </p:cNvPr>
              <p:cNvSpPr txBox="1"/>
              <p:nvPr/>
            </p:nvSpPr>
            <p:spPr>
              <a:xfrm>
                <a:off x="1372213" y="2704841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5C2F75-F64A-4D67-9E2E-6B83C388D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213" y="2704841"/>
                <a:ext cx="4523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3C26229-C8BF-477F-8A6F-7D643FCE4273}"/>
                  </a:ext>
                </a:extLst>
              </p:cNvPr>
              <p:cNvSpPr txBox="1"/>
              <p:nvPr/>
            </p:nvSpPr>
            <p:spPr>
              <a:xfrm>
                <a:off x="1852738" y="4948431"/>
                <a:ext cx="1491306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3C26229-C8BF-477F-8A6F-7D643FCE4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38" y="4948431"/>
                <a:ext cx="1491306" cy="617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2E2C89C-D596-4581-8935-A1D2C80E45FF}"/>
                  </a:ext>
                </a:extLst>
              </p:cNvPr>
              <p:cNvSpPr txBox="1"/>
              <p:nvPr/>
            </p:nvSpPr>
            <p:spPr>
              <a:xfrm>
                <a:off x="1904301" y="5955109"/>
                <a:ext cx="1364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/>
                  <a:t>なら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2E2C89C-D596-4581-8935-A1D2C80E4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01" y="5955109"/>
                <a:ext cx="1364669" cy="369332"/>
              </a:xfrm>
              <a:prstGeom prst="rect">
                <a:avLst/>
              </a:prstGeom>
              <a:blipFill>
                <a:blip r:embed="rId9"/>
                <a:stretch>
                  <a:fillRect t="-8333" r="-357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A8F684F-249C-40DF-9ED9-39EDD234251C}"/>
                  </a:ext>
                </a:extLst>
              </p:cNvPr>
              <p:cNvSpPr txBox="1"/>
              <p:nvPr/>
            </p:nvSpPr>
            <p:spPr>
              <a:xfrm>
                <a:off x="3268970" y="5955109"/>
                <a:ext cx="1343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A8F684F-249C-40DF-9ED9-39EDD234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970" y="5955109"/>
                <a:ext cx="1343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5111923-AD9A-415E-A884-1C8C405124E8}"/>
                  </a:ext>
                </a:extLst>
              </p:cNvPr>
              <p:cNvSpPr txBox="1"/>
              <p:nvPr/>
            </p:nvSpPr>
            <p:spPr>
              <a:xfrm flipH="1">
                <a:off x="7579203" y="4144421"/>
                <a:ext cx="4108817" cy="22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ちなみに</a:t>
                </a:r>
                <a:endParaRPr kumimoji="1" lang="en-US" altLang="ja-JP"/>
              </a:p>
              <a:p>
                <a:r>
                  <a:rPr kumimoji="1" lang="ja-JP" altLang="en-US"/>
                  <a:t>ベクトルを行列とみなすと、</a:t>
                </a:r>
                <a:endParaRPr kumimoji="1" lang="en-US" altLang="ja-JP"/>
              </a:p>
              <a:p>
                <a:r>
                  <a:rPr lang="ja-JP" altLang="en-US"/>
                  <a:t>内積は</a:t>
                </a:r>
                <a:endParaRPr lang="en-US" altLang="ja-JP"/>
              </a:p>
              <a:p>
                <a:r>
                  <a:rPr lang="ja-JP" altLang="en-US"/>
                  <a:t>横一行の行列と</a:t>
                </a:r>
                <a:endParaRPr lang="en-US" altLang="ja-JP"/>
              </a:p>
              <a:p>
                <a:r>
                  <a:rPr kumimoji="1" lang="ja-JP" altLang="en-US"/>
                  <a:t>縦一列の行列の積として</a:t>
                </a:r>
                <a:r>
                  <a:rPr lang="ja-JP" altLang="en-US"/>
                  <a:t>書ける</a:t>
                </a:r>
                <a:endParaRPr lang="en-US" altLang="ja-JP"/>
              </a:p>
              <a:p>
                <a:endParaRPr kumimoji="1" lang="en-US" altLang="ja-JP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5111923-AD9A-415E-A884-1C8C4051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79203" y="4144421"/>
                <a:ext cx="4108817" cy="2277996"/>
              </a:xfrm>
              <a:prstGeom prst="rect">
                <a:avLst/>
              </a:prstGeom>
              <a:blipFill>
                <a:blip r:embed="rId11"/>
                <a:stretch>
                  <a:fillRect l="-1187" t="-1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FB27272-9C3B-4CE8-AF70-1FD054118B33}"/>
                  </a:ext>
                </a:extLst>
              </p:cNvPr>
              <p:cNvSpPr txBox="1"/>
              <p:nvPr/>
            </p:nvSpPr>
            <p:spPr>
              <a:xfrm>
                <a:off x="679264" y="1642681"/>
                <a:ext cx="6179256" cy="1487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b="0">
                    <a:latin typeface="Cambria Math" panose="02040503050406030204" pitchFamily="18" charset="0"/>
                  </a:rPr>
                  <a:t>ｎ次元データを</a:t>
                </a:r>
                <a:r>
                  <a:rPr lang="en-US" altLang="ja-JP" b="0">
                    <a:latin typeface="Cambria Math" panose="02040503050406030204" pitchFamily="18" charset="0"/>
                  </a:rPr>
                  <a:t>1</a:t>
                </a:r>
                <a:r>
                  <a:rPr lang="ja-JP" altLang="en-US" b="0">
                    <a:latin typeface="Cambria Math" panose="02040503050406030204" pitchFamily="18" charset="0"/>
                  </a:rPr>
                  <a:t>次元に圧縮する場合を考える。</a:t>
                </a:r>
                <a:endParaRPr lang="en-US" altLang="ja-JP" b="0">
                  <a:latin typeface="Cambria Math" panose="02040503050406030204" pitchFamily="18" charset="0"/>
                </a:endParaRPr>
              </a:p>
              <a:p>
                <a:endParaRPr lang="en-US" altLang="ja-JP" b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番目のデータを</a:t>
                </a:r>
                <a:r>
                  <a:rPr lang="en-US" altLang="ja-JP"/>
                  <a:t>n</a:t>
                </a:r>
                <a:r>
                  <a:rPr lang="ja-JP" altLang="en-US"/>
                  <a:t>次元ベクトル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1" lang="ja-JP" altLang="en-US"/>
                  <a:t>とする。</a:t>
                </a:r>
                <a:endParaRPr kumimoji="1" lang="en-US" altLang="ja-JP"/>
              </a:p>
              <a:p>
                <a:r>
                  <a:rPr lang="ja-JP" altLang="en-US"/>
                  <a:t>軸方向のベクトルを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(</m:t>
                    </m:r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ja-JP" altLang="en-US"/>
                  <a:t>とすれば、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b="1"/>
                  <a:t> </a:t>
                </a:r>
                <a:r>
                  <a:rPr lang="ja-JP" altLang="en-US"/>
                  <a:t>の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-JP" altLang="en-US"/>
                  <a:t>方向の長さ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は</a:t>
                </a:r>
                <a:endParaRPr lang="en-US" altLang="ja-JP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FB27272-9C3B-4CE8-AF70-1FD054118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4" y="1642681"/>
                <a:ext cx="6179256" cy="1487202"/>
              </a:xfrm>
              <a:prstGeom prst="rect">
                <a:avLst/>
              </a:prstGeom>
              <a:blipFill>
                <a:blip r:embed="rId2"/>
                <a:stretch>
                  <a:fillRect l="-789" t="-2869" r="-197" b="-5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/>
              <p:nvPr/>
            </p:nvSpPr>
            <p:spPr>
              <a:xfrm>
                <a:off x="5495553" y="4934886"/>
                <a:ext cx="2164888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53" y="4934886"/>
                <a:ext cx="2164888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190AD8-8463-4315-AF23-D735AFE67FE8}"/>
                  </a:ext>
                </a:extLst>
              </p:cNvPr>
              <p:cNvSpPr txBox="1"/>
              <p:nvPr/>
            </p:nvSpPr>
            <p:spPr>
              <a:xfrm>
                <a:off x="4253738" y="5132504"/>
                <a:ext cx="124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の分散は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190AD8-8463-4315-AF23-D735AFE67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38" y="5132504"/>
                <a:ext cx="1241815" cy="369332"/>
              </a:xfrm>
              <a:prstGeom prst="rect">
                <a:avLst/>
              </a:prstGeom>
              <a:blipFill>
                <a:blip r:embed="rId4"/>
                <a:stretch>
                  <a:fillRect t="-8197" r="-392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AE8B4E4-E659-4D4C-B235-E43108416E11}"/>
                  </a:ext>
                </a:extLst>
              </p:cNvPr>
              <p:cNvSpPr txBox="1"/>
              <p:nvPr/>
            </p:nvSpPr>
            <p:spPr>
              <a:xfrm>
                <a:off x="3186545" y="5859721"/>
                <a:ext cx="613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これが最大になるように、単位軸ベクトル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/>
                  <a:t>を選ぶ！！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AE8B4E4-E659-4D4C-B235-E43108416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5" y="5859721"/>
                <a:ext cx="6136616" cy="369332"/>
              </a:xfrm>
              <a:prstGeom prst="rect">
                <a:avLst/>
              </a:prstGeom>
              <a:blipFill>
                <a:blip r:embed="rId5"/>
                <a:stretch>
                  <a:fillRect l="-895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FEFE4C-A009-4AC9-B2EF-9F79FAE738FD}"/>
                  </a:ext>
                </a:extLst>
              </p:cNvPr>
              <p:cNvSpPr txBox="1"/>
              <p:nvPr/>
            </p:nvSpPr>
            <p:spPr>
              <a:xfrm>
                <a:off x="1030247" y="3232765"/>
                <a:ext cx="6096000" cy="726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ja-JP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FEFE4C-A009-4AC9-B2EF-9F79FAE73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47" y="3232765"/>
                <a:ext cx="6096000" cy="7269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977295-01F1-4BE3-905C-B8F5760D2596}"/>
              </a:ext>
            </a:extLst>
          </p:cNvPr>
          <p:cNvSpPr txBox="1"/>
          <p:nvPr/>
        </p:nvSpPr>
        <p:spPr>
          <a:xfrm>
            <a:off x="7051751" y="310583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　</a:t>
            </a:r>
            <a:r>
              <a:rPr kumimoji="1" lang="ja-JP" altLang="en-US"/>
              <a:t>各成分をいい感じに重み付けしてる</a:t>
            </a:r>
            <a:endParaRPr kumimoji="1" lang="en-US" altLang="ja-JP"/>
          </a:p>
          <a:p>
            <a:r>
              <a:rPr lang="ja-JP" altLang="en-US"/>
              <a:t>←とも言える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48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/>
              <p:nvPr/>
            </p:nvSpPr>
            <p:spPr>
              <a:xfrm>
                <a:off x="2780061" y="1960889"/>
                <a:ext cx="2164888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061" y="1960889"/>
                <a:ext cx="2164888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190AD8-8463-4315-AF23-D735AFE67FE8}"/>
                  </a:ext>
                </a:extLst>
              </p:cNvPr>
              <p:cNvSpPr txBox="1"/>
              <p:nvPr/>
            </p:nvSpPr>
            <p:spPr>
              <a:xfrm>
                <a:off x="1538246" y="2158507"/>
                <a:ext cx="124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の分散は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190AD8-8463-4315-AF23-D735AFE67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46" y="2158507"/>
                <a:ext cx="1241815" cy="369332"/>
              </a:xfrm>
              <a:prstGeom prst="rect">
                <a:avLst/>
              </a:prstGeom>
              <a:blipFill>
                <a:blip r:embed="rId3"/>
                <a:stretch>
                  <a:fillRect t="-6557" r="-441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B86530E-AD5E-4150-BB71-32053B07706C}"/>
                  </a:ext>
                </a:extLst>
              </p:cNvPr>
              <p:cNvSpPr txBox="1"/>
              <p:nvPr/>
            </p:nvSpPr>
            <p:spPr>
              <a:xfrm>
                <a:off x="4944949" y="2158507"/>
                <a:ext cx="368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なので、まず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の平均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ja-JP" altLang="en-US"/>
                  <a:t>を求めると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B86530E-AD5E-4150-BB71-32053B07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949" y="2158507"/>
                <a:ext cx="3683957" cy="369332"/>
              </a:xfrm>
              <a:prstGeom prst="rect">
                <a:avLst/>
              </a:prstGeom>
              <a:blipFill>
                <a:blip r:embed="rId4"/>
                <a:stretch>
                  <a:fillRect l="-1322" t="-6557" r="-99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08D6DC7-ED94-432F-A482-E59A9F6426E1}"/>
                  </a:ext>
                </a:extLst>
              </p:cNvPr>
              <p:cNvSpPr txBox="1"/>
              <p:nvPr/>
            </p:nvSpPr>
            <p:spPr>
              <a:xfrm>
                <a:off x="1538246" y="2725457"/>
                <a:ext cx="7976671" cy="1502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08D6DC7-ED94-432F-A482-E59A9F642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46" y="2725457"/>
                <a:ext cx="7976671" cy="15028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7CC0EE-683A-4959-A7D4-3AA9D3F6DD04}"/>
                  </a:ext>
                </a:extLst>
              </p:cNvPr>
              <p:cNvSpPr txBox="1"/>
              <p:nvPr/>
            </p:nvSpPr>
            <p:spPr>
              <a:xfrm>
                <a:off x="4627874" y="4425922"/>
                <a:ext cx="261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7CC0EE-683A-4959-A7D4-3AA9D3F6D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874" y="4425922"/>
                <a:ext cx="261687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9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/>
              <p:nvPr/>
            </p:nvSpPr>
            <p:spPr>
              <a:xfrm>
                <a:off x="746621" y="1842337"/>
                <a:ext cx="5693931" cy="3058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+… 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i="1">
                  <a:latin typeface="Cambria Math" panose="02040503050406030204" pitchFamily="18" charset="0"/>
                </a:endParaRPr>
              </a:p>
              <a:p>
                <a:endParaRPr kumimoji="1" lang="en-US" altLang="ja-JP" b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" y="1842337"/>
                <a:ext cx="5693931" cy="3058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49BEA8-9F94-465D-95EB-D7F9C0E55A5A}"/>
              </a:ext>
            </a:extLst>
          </p:cNvPr>
          <p:cNvSpPr txBox="1"/>
          <p:nvPr/>
        </p:nvSpPr>
        <p:spPr>
          <a:xfrm>
            <a:off x="5624633" y="434661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展開</a:t>
            </a:r>
            <a:r>
              <a:rPr lang="en-US" altLang="ja-JP"/>
              <a:t>…</a:t>
            </a:r>
            <a:r>
              <a:rPr lang="ja-JP" altLang="en-US"/>
              <a:t>🤮</a:t>
            </a:r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5140722-CADA-41CF-BA5E-152F7B5E1224}"/>
              </a:ext>
            </a:extLst>
          </p:cNvPr>
          <p:cNvCxnSpPr>
            <a:cxnSpLocks/>
          </p:cNvCxnSpPr>
          <p:nvPr/>
        </p:nvCxnSpPr>
        <p:spPr>
          <a:xfrm>
            <a:off x="5223785" y="4219662"/>
            <a:ext cx="400848" cy="260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78D8140-A854-4E50-8F56-EAA976CBBDC6}"/>
              </a:ext>
            </a:extLst>
          </p:cNvPr>
          <p:cNvCxnSpPr>
            <a:cxnSpLocks/>
          </p:cNvCxnSpPr>
          <p:nvPr/>
        </p:nvCxnSpPr>
        <p:spPr>
          <a:xfrm>
            <a:off x="5126585" y="4219662"/>
            <a:ext cx="1417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6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/>
              <p:nvPr/>
            </p:nvSpPr>
            <p:spPr>
              <a:xfrm>
                <a:off x="687899" y="1690688"/>
                <a:ext cx="4198522" cy="2605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+… 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𝑞𝑖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𝑞𝑖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i="1">
                  <a:latin typeface="Cambria Math" panose="02040503050406030204" pitchFamily="18" charset="0"/>
                </a:endParaRPr>
              </a:p>
              <a:p>
                <a:endParaRPr kumimoji="1" lang="en-US" altLang="ja-JP" b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9" y="1690688"/>
                <a:ext cx="4198522" cy="2605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7ECA946D-0B36-45BE-AFBC-165AC9E778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020538"/>
                  </p:ext>
                </p:extLst>
              </p:nvPr>
            </p:nvGraphicFramePr>
            <p:xfrm>
              <a:off x="6096000" y="1403022"/>
              <a:ext cx="3597944" cy="2383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9486">
                      <a:extLst>
                        <a:ext uri="{9D8B030D-6E8A-4147-A177-3AD203B41FA5}">
                          <a16:colId xmlns:a16="http://schemas.microsoft.com/office/drawing/2014/main" val="1988404542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3422852155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2396498789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1857265301"/>
                        </a:ext>
                      </a:extLst>
                    </a:gridCol>
                  </a:tblGrid>
                  <a:tr h="595976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982611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/>
                            <a:t>　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…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5058238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/>
                            <a:t>　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…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6749203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/>
                            <a:t>:</a:t>
                          </a:r>
                          <a:endParaRPr kumimoji="1" lang="ja-JP" alt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: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375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7ECA946D-0B36-45BE-AFBC-165AC9E778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020538"/>
                  </p:ext>
                </p:extLst>
              </p:nvPr>
            </p:nvGraphicFramePr>
            <p:xfrm>
              <a:off x="6096000" y="1403022"/>
              <a:ext cx="3597944" cy="2383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9486">
                      <a:extLst>
                        <a:ext uri="{9D8B030D-6E8A-4147-A177-3AD203B41FA5}">
                          <a16:colId xmlns:a16="http://schemas.microsoft.com/office/drawing/2014/main" val="1988404542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3422852155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2396498789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1857265301"/>
                        </a:ext>
                      </a:extLst>
                    </a:gridCol>
                  </a:tblGrid>
                  <a:tr h="595976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200676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361" r="-102041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982611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300676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0000" r="-200676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100000" r="-102041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…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5058238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300676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0000" r="-200676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…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6749203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/>
                            <a:t>:</a:t>
                          </a:r>
                          <a:endParaRPr kumimoji="1" lang="ja-JP" alt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: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3751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/>
              <p:nvPr/>
            </p:nvSpPr>
            <p:spPr>
              <a:xfrm>
                <a:off x="3506598" y="4441569"/>
                <a:ext cx="4882619" cy="1760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𝑝𝑖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𝑞𝑖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i="1">
                  <a:latin typeface="Cambria Math" panose="02040503050406030204" pitchFamily="18" charset="0"/>
                </a:endParaRPr>
              </a:p>
              <a:p>
                <a:endParaRPr kumimoji="1" lang="en-US" altLang="ja-JP" b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98" y="4441569"/>
                <a:ext cx="4882619" cy="1760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楕円 4">
            <a:extLst>
              <a:ext uri="{FF2B5EF4-FFF2-40B4-BE49-F238E27FC236}">
                <a16:creationId xmlns:a16="http://schemas.microsoft.com/office/drawing/2014/main" id="{BE76BCAB-53B5-42A0-945D-01965A8DC2F0}"/>
              </a:ext>
            </a:extLst>
          </p:cNvPr>
          <p:cNvSpPr/>
          <p:nvPr/>
        </p:nvSpPr>
        <p:spPr>
          <a:xfrm>
            <a:off x="905165" y="1627464"/>
            <a:ext cx="1343086" cy="520118"/>
          </a:xfrm>
          <a:prstGeom prst="ellipse">
            <a:avLst/>
          </a:pr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5219C66-0DC9-4FE5-9DA8-4FB4F245D809}"/>
              </a:ext>
            </a:extLst>
          </p:cNvPr>
          <p:cNvSpPr/>
          <p:nvPr/>
        </p:nvSpPr>
        <p:spPr>
          <a:xfrm>
            <a:off x="2498056" y="1627464"/>
            <a:ext cx="1343086" cy="520118"/>
          </a:xfrm>
          <a:prstGeom prst="ellipse">
            <a:avLst/>
          </a:pr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2F5C876-E19A-4D4D-A721-0C8880A31309}"/>
              </a:ext>
            </a:extLst>
          </p:cNvPr>
          <p:cNvSpPr/>
          <p:nvPr/>
        </p:nvSpPr>
        <p:spPr>
          <a:xfrm>
            <a:off x="1154970" y="2210806"/>
            <a:ext cx="378266" cy="520118"/>
          </a:xfrm>
          <a:prstGeom prst="ellipse">
            <a:avLst/>
          </a:pr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52EC00E-5CE5-4F4D-BD7D-647C3F19047A}"/>
              </a:ext>
            </a:extLst>
          </p:cNvPr>
          <p:cNvSpPr/>
          <p:nvPr/>
        </p:nvSpPr>
        <p:spPr>
          <a:xfrm>
            <a:off x="1741287" y="2204886"/>
            <a:ext cx="378266" cy="520118"/>
          </a:xfrm>
          <a:prstGeom prst="ellipse">
            <a:avLst/>
          </a:pr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68484FA-120E-46A6-B7EA-3E6F50D09411}"/>
              </a:ext>
            </a:extLst>
          </p:cNvPr>
          <p:cNvCxnSpPr/>
          <p:nvPr/>
        </p:nvCxnSpPr>
        <p:spPr>
          <a:xfrm>
            <a:off x="2964873" y="2464945"/>
            <a:ext cx="2948506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76985B-170B-4BFF-9EA9-CEEA2C37BFFD}"/>
              </a:ext>
            </a:extLst>
          </p:cNvPr>
          <p:cNvSpPr txBox="1"/>
          <p:nvPr/>
        </p:nvSpPr>
        <p:spPr>
          <a:xfrm>
            <a:off x="4118593" y="22048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全組かけて足す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36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/>
              <p:nvPr/>
            </p:nvSpPr>
            <p:spPr>
              <a:xfrm>
                <a:off x="838200" y="1597701"/>
                <a:ext cx="6193490" cy="5283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𝑝𝑖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𝑞𝑖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𝑝𝑞𝑖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𝑝𝑞𝑖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𝑝𝑞𝑖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𝑝𝑖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𝑞𝑖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𝑝𝑖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𝑞𝑖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  <a:p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i="1">
                  <a:latin typeface="Cambria Math" panose="02040503050406030204" pitchFamily="18" charset="0"/>
                </a:endParaRPr>
              </a:p>
              <a:p>
                <a:endParaRPr kumimoji="1" lang="en-US" altLang="ja-JP" b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7701"/>
                <a:ext cx="6193490" cy="5283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8669CA-6690-4D15-9BF2-2BE79C02DCA9}"/>
              </a:ext>
            </a:extLst>
          </p:cNvPr>
          <p:cNvSpPr txBox="1"/>
          <p:nvPr/>
        </p:nvSpPr>
        <p:spPr>
          <a:xfrm>
            <a:off x="3131127" y="2923264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/>
              <a:t>つまり、</a:t>
            </a:r>
            <a:r>
              <a:rPr lang="en-US" altLang="ja-JP" u="sng"/>
              <a:t>p,q,i</a:t>
            </a:r>
            <a:r>
              <a:rPr lang="ja-JP" altLang="en-US" u="sng"/>
              <a:t>全通りで足すということ</a:t>
            </a:r>
            <a:r>
              <a:rPr lang="en-US" altLang="ja-JP" u="sng"/>
              <a:t>(</a:t>
            </a:r>
            <a:r>
              <a:rPr lang="ja-JP" altLang="en-US" u="sng"/>
              <a:t>順番はどうでもよい</a:t>
            </a:r>
            <a:r>
              <a:rPr lang="en-US" altLang="ja-JP" u="sng"/>
              <a:t>)</a:t>
            </a:r>
            <a:endParaRPr kumimoji="1" lang="ja-JP" altLang="en-US" u="sng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DF210E-730F-4D80-8591-43BA976E8C29}"/>
              </a:ext>
            </a:extLst>
          </p:cNvPr>
          <p:cNvSpPr txBox="1"/>
          <p:nvPr/>
        </p:nvSpPr>
        <p:spPr>
          <a:xfrm>
            <a:off x="2604655" y="3849428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/>
              <a:t>先に</a:t>
            </a:r>
            <a:r>
              <a:rPr lang="en-US" altLang="ja-JP" u="sng"/>
              <a:t>i</a:t>
            </a:r>
            <a:r>
              <a:rPr lang="ja-JP" altLang="en-US" u="sng"/>
              <a:t>で足して</a:t>
            </a:r>
            <a:r>
              <a:rPr lang="en-US" altLang="ja-JP" u="sng"/>
              <a:t>OK</a:t>
            </a:r>
            <a:endParaRPr kumimoji="1" lang="ja-JP" altLang="en-US" u="sng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A06C650-9C1A-41EA-AD75-FD1C35E186E8}"/>
              </a:ext>
            </a:extLst>
          </p:cNvPr>
          <p:cNvSpPr/>
          <p:nvPr/>
        </p:nvSpPr>
        <p:spPr>
          <a:xfrm>
            <a:off x="2459583" y="5107709"/>
            <a:ext cx="2500343" cy="951346"/>
          </a:xfrm>
          <a:prstGeom prst="ellipse">
            <a:avLst/>
          </a:pr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344B7B-65F1-4773-AE00-A407AADD98A6}"/>
              </a:ext>
            </a:extLst>
          </p:cNvPr>
          <p:cNvSpPr txBox="1"/>
          <p:nvPr/>
        </p:nvSpPr>
        <p:spPr>
          <a:xfrm>
            <a:off x="3271172" y="60590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共分散</a:t>
            </a:r>
          </a:p>
        </p:txBody>
      </p:sp>
    </p:spTree>
    <p:extLst>
      <p:ext uri="{BB962C8B-B14F-4D97-AF65-F5344CB8AC3E}">
        <p14:creationId xmlns:p14="http://schemas.microsoft.com/office/powerpoint/2010/main" val="182903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2442528" cy="795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442528" cy="795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911021B-3C15-4C82-BD65-FA9681732E66}"/>
                  </a:ext>
                </a:extLst>
              </p:cNvPr>
              <p:cNvSpPr txBox="1"/>
              <p:nvPr/>
            </p:nvSpPr>
            <p:spPr>
              <a:xfrm>
                <a:off x="1200728" y="2627747"/>
                <a:ext cx="6148543" cy="77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今、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/>
                  <a:t>で</a:t>
                </a:r>
                <a:r>
                  <a:rPr lang="ja-JP" altLang="en-US"/>
                  <a:t>あり</a:t>
                </a:r>
                <a:r>
                  <a:rPr kumimoji="1" lang="ja-JP" altLang="en-US"/>
                  <a:t>、ここで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/>
                  <a:t>とすると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911021B-3C15-4C82-BD65-FA9681732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28" y="2627747"/>
                <a:ext cx="6148543" cy="777008"/>
              </a:xfrm>
              <a:prstGeom prst="rect">
                <a:avLst/>
              </a:prstGeom>
              <a:blipFill>
                <a:blip r:embed="rId3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3974774"/>
                <a:ext cx="6568529" cy="843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74774"/>
                <a:ext cx="6568529" cy="843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1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1479</Words>
  <Application>Microsoft Office PowerPoint</Application>
  <PresentationFormat>ワイド画面</PresentationFormat>
  <Paragraphs>213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游ゴシック Light</vt:lpstr>
      <vt:lpstr>Arial</vt:lpstr>
      <vt:lpstr>Cambria Math</vt:lpstr>
      <vt:lpstr>Office テーマ</vt:lpstr>
      <vt:lpstr>主成分分析</vt:lpstr>
      <vt:lpstr>主成分分析</vt:lpstr>
      <vt:lpstr>射影・内積の復習</vt:lpstr>
      <vt:lpstr>分散の計算</vt:lpstr>
      <vt:lpstr>分散の計算</vt:lpstr>
      <vt:lpstr>分散の計算</vt:lpstr>
      <vt:lpstr>分散の計算</vt:lpstr>
      <vt:lpstr>分散の計算</vt:lpstr>
      <vt:lpstr>分散の計算</vt:lpstr>
      <vt:lpstr>確認</vt:lpstr>
      <vt:lpstr>分散の最大化</vt:lpstr>
      <vt:lpstr>ラグランジュの未定乗数法</vt:lpstr>
      <vt:lpstr>gradの復習</vt:lpstr>
      <vt:lpstr>ラグランジュの未定乗数法</vt:lpstr>
      <vt:lpstr>ラグランジュの未定乗数法</vt:lpstr>
      <vt:lpstr>ラグランジュの未定乗数法</vt:lpstr>
      <vt:lpstr>ラグランジュの未定乗数法</vt:lpstr>
      <vt:lpstr>ラ未定乗数法を用いた分散の最大化</vt:lpstr>
      <vt:lpstr>ラ未定乗数法を用いた分散の最大化</vt:lpstr>
      <vt:lpstr>ラ未定乗数法を用いた分散の最大化</vt:lpstr>
      <vt:lpstr>ベクトル・行列の微分</vt:lpstr>
      <vt:lpstr>ラ未定乗数法を用いた分散の最大化</vt:lpstr>
      <vt:lpstr>固有値と固有ベクトルの意味</vt:lpstr>
      <vt:lpstr>どうやって固有値を計算するか</vt:lpstr>
      <vt:lpstr>多次元から多次元への圧縮</vt:lpstr>
      <vt:lpstr>多次元から多次元への圧縮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多変量解析速習</dc:title>
  <dc:creator>Kawai, Harunori/河井 遥範</dc:creator>
  <cp:lastModifiedBy>harunori kawai</cp:lastModifiedBy>
  <cp:revision>39</cp:revision>
  <dcterms:created xsi:type="dcterms:W3CDTF">2022-05-17T02:53:15Z</dcterms:created>
  <dcterms:modified xsi:type="dcterms:W3CDTF">2023-10-02T15:23:55Z</dcterms:modified>
</cp:coreProperties>
</file>