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6FAE56-AE2A-401D-8F2B-1376AE219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F46769-E9F9-4CB9-97C1-6EEDAE9BF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02373E-6433-48E3-9709-ED7F11D9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8835-07E8-478C-B913-A53CCB6C4B4E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AC3369-EB93-460C-BA58-8E7DEC28F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C81D47-DDE8-4209-BDB7-6E89F0B7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A6D5-AF72-4100-8B6C-40A3B3724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20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F6DCD3-C288-436D-9E95-F55DA070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C8C1C7-587E-4D87-8649-4FA037983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89A3F1-32A4-410F-BFA7-5D3277A0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8835-07E8-478C-B913-A53CCB6C4B4E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AAF667-E857-4920-B2D9-5C15B526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6339AB-9BF2-4A55-96DF-69AA2A74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A6D5-AF72-4100-8B6C-40A3B3724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950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98A62C4-6C51-4B1E-9D05-64B1D1BF4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99D3A9-0808-4714-8B8A-26C7E50F0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44C55-0CCF-4BEB-86E8-51CA9684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8835-07E8-478C-B913-A53CCB6C4B4E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A660B1-04E5-4658-9F76-7AD3E3C3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E520C2-45EC-4F53-A49E-C3BA548A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A6D5-AF72-4100-8B6C-40A3B3724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77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A846DF-82D4-4650-AB9C-75074E0F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24339C-BFDA-441A-9AB5-90DBE8579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8629C3-438C-41C9-8E16-FC184B17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8835-07E8-478C-B913-A53CCB6C4B4E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841A24-0A58-49E1-8B5B-62D2563C2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0ECE22-C83C-41CE-AD85-71C5D0F3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A6D5-AF72-4100-8B6C-40A3B3724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9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7DD1A3-3807-42D2-AF46-CE56332F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077255-2475-4BB0-BD6C-4B0045590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752F78-3638-4C2E-93ED-D8E96DB3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8835-07E8-478C-B913-A53CCB6C4B4E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93950B-7EDE-4C6C-9463-A008C3E1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69174D-F73D-4F90-A90A-AD9906F0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A6D5-AF72-4100-8B6C-40A3B3724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52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A29755-8348-45C1-8C95-5E2F3582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069C5E-9175-4C6B-84E0-B21860698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08EA4E-D955-4DAF-8EF3-23881143C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B68BDE-674F-490D-9CB0-E0E6F806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8835-07E8-478C-B913-A53CCB6C4B4E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212220-4579-4FCF-99BE-4F6CCF67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91120D-B8D9-4270-A3D4-CA941AEA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A6D5-AF72-4100-8B6C-40A3B3724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71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EF548C-179F-42B1-BDA7-4D3A8642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765D83-01A6-4273-BDC5-AFC03CB83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600ABF-5EFF-4C48-8A14-B0AD640DA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0D1B49-92FE-4927-AE65-08681D710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B31B5A-CFC1-4FC1-A4A1-5C489F924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F57FFB7-DAE4-47BD-964F-93DC6877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8835-07E8-478C-B913-A53CCB6C4B4E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5BC9D3A-4956-4FAF-9B64-E0BC4EA4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C5F07FD-654B-460E-A54C-097CA0D8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A6D5-AF72-4100-8B6C-40A3B3724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13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CAFE6B-6771-4B97-95A5-A2B459EE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B1E1570-1F80-4E09-A107-87E240DE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8835-07E8-478C-B913-A53CCB6C4B4E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AEC5B6-C3CE-4B3E-8917-BAC978DC0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AD3E6ED-A15B-40C6-A973-4F72FF64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A6D5-AF72-4100-8B6C-40A3B3724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1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F272AB9-FDAF-4270-96FB-F6117FA5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8835-07E8-478C-B913-A53CCB6C4B4E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D95FC58-D7E4-464F-A544-B4F02D66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D9E8A1-552C-4222-BC85-F36074B3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A6D5-AF72-4100-8B6C-40A3B3724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35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DC8F35-4E4C-4600-B7AF-F3AB56F7C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08E70C-A6B3-4667-A968-0FFEA886B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5F0EDE-8D0B-42A6-AC85-A6448F73B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21521F-35EF-4276-B820-16BE975C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8835-07E8-478C-B913-A53CCB6C4B4E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E9F6BE-CA8D-4E9C-A1BC-449079F9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9DB581-ECB8-4414-B027-C2AD601F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A6D5-AF72-4100-8B6C-40A3B3724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55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240969-AB08-45BF-8297-E442A7C59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53BAA13-2A08-4CBA-8F8C-A8952B9ED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949507-E3E3-4EFF-8593-6964D1801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6D18B2-B8C1-4503-82E1-ECD34B01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8835-07E8-478C-B913-A53CCB6C4B4E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B5E4C1-DA28-4501-93D1-973E0543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5AC7CB-D3CD-47DC-BF90-4C661E0E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A6D5-AF72-4100-8B6C-40A3B3724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9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34C7BDA-EF87-467E-9284-A73A68A7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6068BA-6527-498F-B15E-64BAF1E1B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84FCEB-B237-49ED-ABBC-656E882F3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E8835-07E8-478C-B913-A53CCB6C4B4E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7582AC-E3D2-452C-A03D-63D25FD39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666D73-D4F5-4466-BFC3-E9631E4FB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8A6D5-AF72-4100-8B6C-40A3B3724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5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57C41-110B-4C81-A064-43720E7447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部分最小二乗回帰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50CC5E-0991-4678-8226-207A64AFA8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08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355412-3CDD-4FCB-9C8E-7A2D02C92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どんなもの？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8200B59-758D-49BE-858E-E889CDB3D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045" y="1457018"/>
            <a:ext cx="9658350" cy="458152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F9F0633-0835-4CA7-BE84-DA2B1BDEF693}"/>
              </a:ext>
            </a:extLst>
          </p:cNvPr>
          <p:cNvSpPr txBox="1"/>
          <p:nvPr/>
        </p:nvSpPr>
        <p:spPr>
          <a:xfrm>
            <a:off x="6096000" y="1090569"/>
            <a:ext cx="5498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https://funatsu-lab.github.io/open-course-ware/machine-learning/partial-least-squares/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239063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9AAB0F-9574-4474-8C4D-50E54EDE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720442" cy="1325563"/>
          </a:xfrm>
        </p:spPr>
        <p:txBody>
          <a:bodyPr/>
          <a:lstStyle/>
          <a:p>
            <a:r>
              <a:rPr kumimoji="1" lang="ja-JP" altLang="en-US"/>
              <a:t>計算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 15">
                <a:extLst>
                  <a:ext uri="{FF2B5EF4-FFF2-40B4-BE49-F238E27FC236}">
                    <a16:creationId xmlns:a16="http://schemas.microsoft.com/office/drawing/2014/main" id="{F92FBA04-CEB1-4D7A-A6A3-8791504D8C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1362287"/>
                  </p:ext>
                </p:extLst>
              </p:nvPr>
            </p:nvGraphicFramePr>
            <p:xfrm>
              <a:off x="586531" y="1840517"/>
              <a:ext cx="10392491" cy="24497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14808">
                      <a:extLst>
                        <a:ext uri="{9D8B030D-6E8A-4147-A177-3AD203B41FA5}">
                          <a16:colId xmlns:a16="http://schemas.microsoft.com/office/drawing/2014/main" val="2282226957"/>
                        </a:ext>
                      </a:extLst>
                    </a:gridCol>
                    <a:gridCol w="4121331">
                      <a:extLst>
                        <a:ext uri="{9D8B030D-6E8A-4147-A177-3AD203B41FA5}">
                          <a16:colId xmlns:a16="http://schemas.microsoft.com/office/drawing/2014/main" val="1750277349"/>
                        </a:ext>
                      </a:extLst>
                    </a:gridCol>
                    <a:gridCol w="3656352">
                      <a:extLst>
                        <a:ext uri="{9D8B030D-6E8A-4147-A177-3AD203B41FA5}">
                          <a16:colId xmlns:a16="http://schemas.microsoft.com/office/drawing/2014/main" val="29457565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ja-JP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altLang="ja-JP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kumimoji="1" lang="ja-JP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: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…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: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…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𝑑𝐷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  <m:d>
                                  <m:dPr>
                                    <m:ctrlP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: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ja-JP" altLang="en-US" b="0">
                              <a:solidFill>
                                <a:schemeClr val="tx1"/>
                              </a:solidFill>
                            </a:rPr>
                            <a:t>：説明変数</a:t>
                          </a:r>
                          <a:r>
                            <a:rPr lang="en-US" altLang="ja-JP" b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r>
                            <a:rPr lang="ja-JP" altLang="en-US" b="0">
                              <a:solidFill>
                                <a:schemeClr val="tx1"/>
                              </a:solidFill>
                            </a:rPr>
                            <a:t>から潜在変数</a:t>
                          </a:r>
                          <a:r>
                            <a:rPr lang="en-US" altLang="ja-JP" b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  <a:r>
                            <a:rPr lang="ja-JP" altLang="en-US" b="0">
                              <a:solidFill>
                                <a:schemeClr val="tx1"/>
                              </a:solidFill>
                            </a:rPr>
                            <a:t>を作る</a:t>
                          </a:r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816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ja-JP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: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: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…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𝐷𝑑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  <m:d>
                                  <m:dPr>
                                    <m:ctrlP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: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: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ja-JP" altLang="en-US" b="0">
                              <a:solidFill>
                                <a:schemeClr val="tx1"/>
                              </a:solidFill>
                            </a:rPr>
                            <a:t>：説明変数</a:t>
                          </a:r>
                          <a:r>
                            <a:rPr lang="en-US" altLang="ja-JP" b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r>
                            <a:rPr lang="ja-JP" altLang="en-US" b="0">
                              <a:solidFill>
                                <a:schemeClr val="tx1"/>
                              </a:solidFill>
                            </a:rPr>
                            <a:t>を潜在変数</a:t>
                          </a:r>
                          <a:r>
                            <a:rPr lang="en-US" altLang="ja-JP" b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  <a:r>
                            <a:rPr lang="ja-JP" altLang="en-US" b="0">
                              <a:solidFill>
                                <a:schemeClr val="tx1"/>
                              </a:solidFill>
                            </a:rPr>
                            <a:t>で表す</a:t>
                          </a:r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90127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ja-JP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altLang="ja-JP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…</m:t>
                                    </m:r>
                                    <m:sSub>
                                      <m:sSubPr>
                                        <m:ctrlP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: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ja-JP" altLang="en-US" dirty="0">
                              <a:solidFill>
                                <a:schemeClr val="tx1"/>
                              </a:solidFill>
                            </a:rPr>
                            <a:t>：目的変数</a:t>
                          </a:r>
                          <a:r>
                            <a:rPr lang="en-US" altLang="ja-JP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  <a:r>
                            <a:rPr lang="ja-JP" altLang="en-US" dirty="0">
                              <a:solidFill>
                                <a:schemeClr val="tx1"/>
                              </a:solidFill>
                            </a:rPr>
                            <a:t>を潜在変数</a:t>
                          </a:r>
                          <a:r>
                            <a:rPr lang="en-US" altLang="ja-JP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  <a:r>
                            <a:rPr lang="ja-JP" altLang="en-US" dirty="0">
                              <a:solidFill>
                                <a:schemeClr val="tx1"/>
                              </a:solidFill>
                            </a:rPr>
                            <a:t>で表す</a:t>
                          </a:r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40850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 15">
                <a:extLst>
                  <a:ext uri="{FF2B5EF4-FFF2-40B4-BE49-F238E27FC236}">
                    <a16:creationId xmlns:a16="http://schemas.microsoft.com/office/drawing/2014/main" id="{F92FBA04-CEB1-4D7A-A6A3-8791504D8C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1362287"/>
                  </p:ext>
                </p:extLst>
              </p:nvPr>
            </p:nvGraphicFramePr>
            <p:xfrm>
              <a:off x="586531" y="1840517"/>
              <a:ext cx="10392491" cy="24497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14808">
                      <a:extLst>
                        <a:ext uri="{9D8B030D-6E8A-4147-A177-3AD203B41FA5}">
                          <a16:colId xmlns:a16="http://schemas.microsoft.com/office/drawing/2014/main" val="2282226957"/>
                        </a:ext>
                      </a:extLst>
                    </a:gridCol>
                    <a:gridCol w="4121331">
                      <a:extLst>
                        <a:ext uri="{9D8B030D-6E8A-4147-A177-3AD203B41FA5}">
                          <a16:colId xmlns:a16="http://schemas.microsoft.com/office/drawing/2014/main" val="1750277349"/>
                        </a:ext>
                      </a:extLst>
                    </a:gridCol>
                    <a:gridCol w="3656352">
                      <a:extLst>
                        <a:ext uri="{9D8B030D-6E8A-4147-A177-3AD203B41FA5}">
                          <a16:colId xmlns:a16="http://schemas.microsoft.com/office/drawing/2014/main" val="2945756502"/>
                        </a:ext>
                      </a:extLst>
                    </a:gridCol>
                  </a:tblGrid>
                  <a:tr h="81622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297669" b="-200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3368" r="-88626" b="-200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ja-JP" altLang="en-US" b="0">
                              <a:solidFill>
                                <a:schemeClr val="tx1"/>
                              </a:solidFill>
                            </a:rPr>
                            <a:t>：説明変数</a:t>
                          </a:r>
                          <a:r>
                            <a:rPr lang="en-US" altLang="ja-JP" b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r>
                            <a:rPr lang="ja-JP" altLang="en-US" b="0">
                              <a:solidFill>
                                <a:schemeClr val="tx1"/>
                              </a:solidFill>
                            </a:rPr>
                            <a:t>から潜在変数</a:t>
                          </a:r>
                          <a:r>
                            <a:rPr lang="en-US" altLang="ja-JP" b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  <a:r>
                            <a:rPr lang="ja-JP" altLang="en-US" b="0">
                              <a:solidFill>
                                <a:schemeClr val="tx1"/>
                              </a:solidFill>
                            </a:rPr>
                            <a:t>を作る</a:t>
                          </a:r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8169339"/>
                      </a:ext>
                    </a:extLst>
                  </a:tr>
                  <a:tr h="81769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9259" r="-297669" b="-9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3368" t="-99259" r="-88626" b="-9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ja-JP" altLang="en-US" b="0">
                              <a:solidFill>
                                <a:schemeClr val="tx1"/>
                              </a:solidFill>
                            </a:rPr>
                            <a:t>：説明変数</a:t>
                          </a:r>
                          <a:r>
                            <a:rPr lang="en-US" altLang="ja-JP" b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r>
                            <a:rPr lang="ja-JP" altLang="en-US" b="0">
                              <a:solidFill>
                                <a:schemeClr val="tx1"/>
                              </a:solidFill>
                            </a:rPr>
                            <a:t>を潜在変数</a:t>
                          </a:r>
                          <a:r>
                            <a:rPr lang="en-US" altLang="ja-JP" b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  <a:r>
                            <a:rPr lang="ja-JP" altLang="en-US" b="0">
                              <a:solidFill>
                                <a:schemeClr val="tx1"/>
                              </a:solidFill>
                            </a:rPr>
                            <a:t>で表す</a:t>
                          </a:r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9012722"/>
                      </a:ext>
                    </a:extLst>
                  </a:tr>
                  <a:tr h="81578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0746" r="-2976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3368" t="-200746" r="-88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ja-JP" altLang="en-US">
                              <a:solidFill>
                                <a:schemeClr val="tx1"/>
                              </a:solidFill>
                            </a:rPr>
                            <a:t>：目的変数</a:t>
                          </a:r>
                          <a:r>
                            <a:rPr lang="en-US" altLang="ja-JP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  <a:r>
                            <a:rPr lang="ja-JP" altLang="en-US">
                              <a:solidFill>
                                <a:schemeClr val="tx1"/>
                              </a:solidFill>
                            </a:rPr>
                            <a:t>を潜在変数</a:t>
                          </a:r>
                          <a:r>
                            <a:rPr lang="en-US" altLang="ja-JP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  <a:r>
                            <a:rPr lang="ja-JP" altLang="en-US">
                              <a:solidFill>
                                <a:schemeClr val="tx1"/>
                              </a:solidFill>
                            </a:rPr>
                            <a:t>で表す</a:t>
                          </a:r>
                          <a:endParaRPr kumimoji="1" lang="ja-JP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40850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B681343-3C29-4FDC-9485-ACFAA6D44452}"/>
              </a:ext>
            </a:extLst>
          </p:cNvPr>
          <p:cNvSpPr txBox="1"/>
          <p:nvPr/>
        </p:nvSpPr>
        <p:spPr>
          <a:xfrm>
            <a:off x="3791824" y="5343787"/>
            <a:ext cx="431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y</a:t>
            </a:r>
            <a:r>
              <a:rPr kumimoji="1" lang="ja-JP" altLang="en-US"/>
              <a:t>と</a:t>
            </a:r>
            <a:r>
              <a:rPr kumimoji="1" lang="en-US" altLang="ja-JP"/>
              <a:t>z</a:t>
            </a:r>
            <a:r>
              <a:rPr kumimoji="1" lang="ja-JP" altLang="en-US"/>
              <a:t>が強く相関するように</a:t>
            </a:r>
            <a:r>
              <a:rPr kumimoji="1" lang="en-US" altLang="ja-JP"/>
              <a:t>W</a:t>
            </a:r>
            <a:r>
              <a:rPr kumimoji="1" lang="ja-JP" altLang="en-US"/>
              <a:t>を決定する</a:t>
            </a:r>
          </a:p>
        </p:txBody>
      </p:sp>
    </p:spTree>
    <p:extLst>
      <p:ext uri="{BB962C8B-B14F-4D97-AF65-F5344CB8AC3E}">
        <p14:creationId xmlns:p14="http://schemas.microsoft.com/office/powerpoint/2010/main" val="244757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9AAB0F-9574-4474-8C4D-50E54EDE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720442" cy="1325563"/>
          </a:xfrm>
        </p:spPr>
        <p:txBody>
          <a:bodyPr/>
          <a:lstStyle/>
          <a:p>
            <a:r>
              <a:rPr kumimoji="1" lang="ja-JP" altLang="en-US"/>
              <a:t>計算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11AE612-BF26-45B5-AA57-9972430BDC04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40632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/>
                  <a:t>のとき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潜在変数が</a:t>
                </a:r>
                <a:r>
                  <a:rPr kumimoji="1" lang="en-US" altLang="ja-JP"/>
                  <a:t>1</a:t>
                </a:r>
                <a:r>
                  <a:rPr kumimoji="1" lang="ja-JP" altLang="en-US"/>
                  <a:t>次元のとき</a:t>
                </a:r>
                <a:r>
                  <a:rPr kumimoji="1" lang="en-US" altLang="ja-JP"/>
                  <a:t>)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11AE612-BF26-45B5-AA57-9972430BD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4063228" cy="369332"/>
              </a:xfrm>
              <a:prstGeom prst="rect">
                <a:avLst/>
              </a:prstGeom>
              <a:blipFill>
                <a:blip r:embed="rId2"/>
                <a:stretch>
                  <a:fillRect t="-6557" r="-751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 15">
                <a:extLst>
                  <a:ext uri="{FF2B5EF4-FFF2-40B4-BE49-F238E27FC236}">
                    <a16:creationId xmlns:a16="http://schemas.microsoft.com/office/drawing/2014/main" id="{3DF3FB6E-055C-49AC-90FB-69C8861C29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12769"/>
                  </p:ext>
                </p:extLst>
              </p:nvPr>
            </p:nvGraphicFramePr>
            <p:xfrm>
              <a:off x="744814" y="2190444"/>
              <a:ext cx="10032454" cy="2063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8771">
                      <a:extLst>
                        <a:ext uri="{9D8B030D-6E8A-4147-A177-3AD203B41FA5}">
                          <a16:colId xmlns:a16="http://schemas.microsoft.com/office/drawing/2014/main" val="2282226957"/>
                        </a:ext>
                      </a:extLst>
                    </a:gridCol>
                    <a:gridCol w="2717321">
                      <a:extLst>
                        <a:ext uri="{9D8B030D-6E8A-4147-A177-3AD203B41FA5}">
                          <a16:colId xmlns:a16="http://schemas.microsoft.com/office/drawing/2014/main" val="1750277349"/>
                        </a:ext>
                      </a:extLst>
                    </a:gridCol>
                    <a:gridCol w="5256362">
                      <a:extLst>
                        <a:ext uri="{9D8B030D-6E8A-4147-A177-3AD203B41FA5}">
                          <a16:colId xmlns:a16="http://schemas.microsoft.com/office/drawing/2014/main" val="5811806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ja-JP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ja-JP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altLang="ja-JP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kumimoji="1" lang="ja-JP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…</m:t>
                                    </m:r>
                                    <m:sSub>
                                      <m:sSubPr>
                                        <m:ctrlP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: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ja-JP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: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ja-JP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sub>
                                            </m:sSub>
                                          </m:e>
                                        </m:eqAr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ja-JP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…</m:t>
                                    </m:r>
                                    <m:sSub>
                                      <m:sSubPr>
                                        <m:ctrlP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ja-JP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ja-JP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ja-JP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ja-JP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  <m:r>
                                                <a:rPr lang="en-US" altLang="ja-JP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𝐷𝑁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88606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ja-JP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kumimoji="1" lang="ja-JP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: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: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: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ja-JP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ja-JP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ja-JP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ja-JP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  <m:r>
                                                <a:rPr lang="en-US" altLang="ja-JP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𝐷𝑁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: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ja-JP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: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90127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𝑞𝑧</m:t>
                                </m:r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kumimoji="1" lang="ja-JP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𝑞𝑧</m:t>
                                </m:r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kumimoji="1" lang="ja-JP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𝑞𝑧</m:t>
                                </m:r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kumimoji="1" lang="ja-JP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40850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 15">
                <a:extLst>
                  <a:ext uri="{FF2B5EF4-FFF2-40B4-BE49-F238E27FC236}">
                    <a16:creationId xmlns:a16="http://schemas.microsoft.com/office/drawing/2014/main" id="{3DF3FB6E-055C-49AC-90FB-69C8861C29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12769"/>
                  </p:ext>
                </p:extLst>
              </p:nvPr>
            </p:nvGraphicFramePr>
            <p:xfrm>
              <a:off x="744814" y="2190444"/>
              <a:ext cx="10032454" cy="2063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8771">
                      <a:extLst>
                        <a:ext uri="{9D8B030D-6E8A-4147-A177-3AD203B41FA5}">
                          <a16:colId xmlns:a16="http://schemas.microsoft.com/office/drawing/2014/main" val="2282226957"/>
                        </a:ext>
                      </a:extLst>
                    </a:gridCol>
                    <a:gridCol w="2717321">
                      <a:extLst>
                        <a:ext uri="{9D8B030D-6E8A-4147-A177-3AD203B41FA5}">
                          <a16:colId xmlns:a16="http://schemas.microsoft.com/office/drawing/2014/main" val="1750277349"/>
                        </a:ext>
                      </a:extLst>
                    </a:gridCol>
                    <a:gridCol w="5256362">
                      <a:extLst>
                        <a:ext uri="{9D8B030D-6E8A-4147-A177-3AD203B41FA5}">
                          <a16:colId xmlns:a16="http://schemas.microsoft.com/office/drawing/2014/main" val="581180658"/>
                        </a:ext>
                      </a:extLst>
                    </a:gridCol>
                  </a:tblGrid>
                  <a:tr h="87515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386982" b="-140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5785" r="-193274" b="-140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0951" b="-1409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8860631"/>
                      </a:ext>
                    </a:extLst>
                  </a:tr>
                  <a:tr h="81756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7463" r="-386982" b="-5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5785" t="-107463" r="-193274" b="-5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0951" t="-107463" b="-514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90127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55738" r="-386982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5785" t="-455738" r="-19327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0951" t="-455738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40850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25285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8703</TotalTime>
  <Words>156</Words>
  <Application>Microsoft Office PowerPoint</Application>
  <PresentationFormat>ワイド画面</PresentationFormat>
  <Paragraphs>25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Cambria Math</vt:lpstr>
      <vt:lpstr>Office テーマ</vt:lpstr>
      <vt:lpstr>部分最小二乗回帰</vt:lpstr>
      <vt:lpstr>どんなもの？</vt:lpstr>
      <vt:lpstr>計算</vt:lpstr>
      <vt:lpstr>計算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重回帰分析と 主成分回帰</dc:title>
  <dc:creator>Kawai, Harunori/河井 遥範</dc:creator>
  <cp:lastModifiedBy>kawai harunori</cp:lastModifiedBy>
  <cp:revision>20</cp:revision>
  <dcterms:created xsi:type="dcterms:W3CDTF">2022-06-03T14:36:55Z</dcterms:created>
  <dcterms:modified xsi:type="dcterms:W3CDTF">2022-06-09T16:06:35Z</dcterms:modified>
</cp:coreProperties>
</file>