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13E3F-1AE1-4EAE-A333-BD337861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C86296-9B27-48EE-AE8D-2E8969A01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9D3EE4-4D5E-405A-BBB6-FADD2E9F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C5023-08FC-4DF6-9668-4766B61E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C180D-0E88-4F17-A58C-A5995029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6650A-F87C-4CA4-AE09-B469C036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725E52-D162-4BDD-9A76-C3B948DC8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D8AA2-1BF4-44F2-8781-17D4721C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2C07D4-B8D0-4228-BDDD-F85E3DAB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761356-CB13-4DBF-AFE7-F06D75F7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02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9F6664-D9BF-4292-B681-515515E7C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0B87ED-E393-4127-88BF-681283B3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09FBA-756C-4F48-B5DD-1AACB42D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124E3A-6835-4BA3-A19F-2967F707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96743-9F47-4D83-8051-D4A6B0F0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21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815EB-122A-4387-8404-510D99BD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429BB-DB12-41E7-B7E7-D3C90CE6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4378F-A19C-47E6-84BB-E5A6E282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6B439-B013-4CBB-B38C-8E645500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BB3C05-07E4-41AF-9670-F25F6778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41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DAD03-D16A-4A5E-9500-C6B32825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6ACBDF-67CD-45C2-8AFB-D705F17D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B4612-8BFF-4C0C-B8C3-1EC5C7CE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4D7C5-A42C-49E3-A41B-2879C56E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460D6-5E1C-4C26-8D59-4369EE9A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67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21D92-FBF7-499A-A257-93CC30CB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376F73-9B49-4237-A930-F470EA82D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719CC-F209-45A2-ACEF-481356084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FB2EC5-055E-492C-AAD8-DB59FF90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EFE467-C488-4418-916A-396BC22E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8F8C3E-E2AE-4243-B487-776ADC05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47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37210-ECAC-4EE2-AEE3-B4CD2D54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707904-C39A-475A-89D3-4FB0CE83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FA058D-D067-4E95-907F-02593931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8531C0-4584-4C26-A8B8-FF6CCD56B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4E14A5-61B0-4FBC-B6EE-C8E45BE51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DE19BE-FC05-48DC-9617-3F313868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A7FF86-B4B7-44AD-AD48-70F24AB2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1E2623-46CB-4866-A042-8F5F419B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83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21DD0-8AE6-4799-952E-75374D13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51BB3B-4763-42CC-992A-64FF76B2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CB3C82-CCA8-48D8-A371-FF6EC3E9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590570-4569-4255-ACB6-24501B0C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19A87D-F438-4C89-9AC3-E6659286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59F3B4-638C-409F-9E3F-6E3169E2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038162-FAD9-4CF7-A873-57EDD8B1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03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35987-DF8E-4CA7-9B0A-A24C1BB5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4C0AB-98F0-45BD-AF45-56698C33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BE336A-D8BB-4827-99F9-762A1F3CA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FAB4A-EAE7-4699-9483-3CD4AF63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F6E9A4-C2EA-4AD2-A38A-05F3A1B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E1022D-BA7E-47C2-A673-679EFB37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46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6E68E-59A2-479A-AB2E-A1015166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CB6ED5-7281-4BE9-AC98-BDC961411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B5A8C6-2B4F-4FF7-A5A5-6E77DBD6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2010B5-033E-424B-A61C-EFD3210D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25E0C1-AA59-4ED1-BC76-3F6C34B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7CEAB6-BD13-4DF8-AE7F-D50399A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93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C97C43-BCD7-4648-A4E2-B121B8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6FC6F2-3948-457A-BD6F-69ED0E98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C8845-4935-446E-80CA-D27D0EC35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F053-C9F2-4F9C-9EAD-03F2F61E3992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2E4CE-A1A5-4299-A07F-613018119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5F327-E8A7-4427-9FA8-ABDB25AE4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7200-DA48-4508-87C4-439A74A2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3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5ED8-9FCA-474C-8A42-937ADD189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重回帰分析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C41979-2075-4DF5-8BA5-FF47217BE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多変数で最小二乗法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345114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841D9-E095-42E0-B2A9-1487DAEF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CF9AC94-2684-4061-AB01-785D24F9B84E}"/>
                  </a:ext>
                </a:extLst>
              </p:cNvPr>
              <p:cNvSpPr txBox="1"/>
              <p:nvPr/>
            </p:nvSpPr>
            <p:spPr>
              <a:xfrm>
                <a:off x="1091954" y="1571348"/>
                <a:ext cx="6503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として回帰。サンプルが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個あれば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CF9AC94-2684-4061-AB01-785D24F9B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54" y="1571348"/>
                <a:ext cx="6503703" cy="369332"/>
              </a:xfrm>
              <a:prstGeom prst="rect">
                <a:avLst/>
              </a:prstGeom>
              <a:blipFill>
                <a:blip r:embed="rId2"/>
                <a:stretch>
                  <a:fillRect t="-8333" r="-94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1C6481-0DA2-4007-AD02-4C19E33E1AA8}"/>
                  </a:ext>
                </a:extLst>
              </p:cNvPr>
              <p:cNvSpPr txBox="1"/>
              <p:nvPr/>
            </p:nvSpPr>
            <p:spPr>
              <a:xfrm>
                <a:off x="1029810" y="2286636"/>
                <a:ext cx="4471737" cy="1765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:br>
                  <a:rPr kumimoji="1" lang="en-US" altLang="ja-JP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1C6481-0DA2-4007-AD02-4C19E33E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10" y="2286636"/>
                <a:ext cx="4471737" cy="1765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17C272C-5F92-4770-9371-4DF754DA522D}"/>
                  </a:ext>
                </a:extLst>
              </p:cNvPr>
              <p:cNvSpPr txBox="1"/>
              <p:nvPr/>
            </p:nvSpPr>
            <p:spPr>
              <a:xfrm>
                <a:off x="1095372" y="4125007"/>
                <a:ext cx="8812349" cy="1046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17C272C-5F92-4770-9371-4DF754DA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2" y="4125007"/>
                <a:ext cx="8812349" cy="1046505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F377DDD-1119-410E-A659-F1A3510F37EA}"/>
                  </a:ext>
                </a:extLst>
              </p:cNvPr>
              <p:cNvSpPr txBox="1"/>
              <p:nvPr/>
            </p:nvSpPr>
            <p:spPr>
              <a:xfrm>
                <a:off x="932155" y="5362113"/>
                <a:ext cx="987013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ここで、</a:t>
                </a:r>
                <a:r>
                  <a:rPr lang="en-US" altLang="ja-JP" b="1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kumimoji="1" lang="ja-JP" altLang="en-US"/>
                  <a:t>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/>
                  <a:t>もスカラであり、互いに転置関係であることから、値は等しいので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F377DDD-1119-410E-A659-F1A3510F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55" y="5362113"/>
                <a:ext cx="9870138" cy="374270"/>
              </a:xfrm>
              <a:prstGeom prst="rect">
                <a:avLst/>
              </a:prstGeom>
              <a:blipFill>
                <a:blip r:embed="rId5"/>
                <a:stretch>
                  <a:fillRect l="-556" t="-655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E6DD5E-1724-43CF-B06B-7C54572D4E9A}"/>
                  </a:ext>
                </a:extLst>
              </p:cNvPr>
              <p:cNvSpPr txBox="1"/>
              <p:nvPr/>
            </p:nvSpPr>
            <p:spPr>
              <a:xfrm>
                <a:off x="2229678" y="5862369"/>
                <a:ext cx="609452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E6DD5E-1724-43CF-B06B-7C54572D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678" y="5862369"/>
                <a:ext cx="6094520" cy="374270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34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71F9B-856C-49AF-9116-0837FE89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D9D097D-2201-42F2-A873-07AC6E410866}"/>
                  </a:ext>
                </a:extLst>
              </p:cNvPr>
              <p:cNvSpPr txBox="1"/>
              <p:nvPr/>
            </p:nvSpPr>
            <p:spPr>
              <a:xfrm>
                <a:off x="1358689" y="1937223"/>
                <a:ext cx="609452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D9D097D-2201-42F2-A873-07AC6E410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89" y="1937223"/>
                <a:ext cx="6094520" cy="374270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1C8DC4B-9814-4CE7-85D3-73D7F7C9DF33}"/>
                  </a:ext>
                </a:extLst>
              </p:cNvPr>
              <p:cNvSpPr txBox="1"/>
              <p:nvPr/>
            </p:nvSpPr>
            <p:spPr>
              <a:xfrm>
                <a:off x="1358689" y="2436216"/>
                <a:ext cx="6094520" cy="2052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ja-JP" altLang="en-US" b="1" dirty="0"/>
              </a:p>
              <a:p>
                <a:endParaRPr lang="ja-JP" altLang="en-US" b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1C8DC4B-9814-4CE7-85D3-73D7F7C9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89" y="2436216"/>
                <a:ext cx="6094520" cy="2052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14600DA-6131-4E6A-981D-6E4EFB235ED3}"/>
                  </a:ext>
                </a:extLst>
              </p:cNvPr>
              <p:cNvSpPr txBox="1"/>
              <p:nvPr/>
            </p:nvSpPr>
            <p:spPr>
              <a:xfrm>
                <a:off x="2290438" y="4426289"/>
                <a:ext cx="4642281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14600DA-6131-4E6A-981D-6E4EFB23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38" y="4426289"/>
                <a:ext cx="4642281" cy="459100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4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19CBD-A078-4F2C-9F67-72F800B2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6B56E91-84C4-478E-B286-76CFCE328774}"/>
                  </a:ext>
                </a:extLst>
              </p:cNvPr>
              <p:cNvSpPr txBox="1"/>
              <p:nvPr/>
            </p:nvSpPr>
            <p:spPr>
              <a:xfrm>
                <a:off x="994298" y="1482571"/>
                <a:ext cx="3120213" cy="1157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6B56E91-84C4-478E-B286-76CFCE32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98" y="1482571"/>
                <a:ext cx="3120213" cy="11576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B15B6-0B9A-4864-906D-D190E2C5E8FB}"/>
                  </a:ext>
                </a:extLst>
              </p:cNvPr>
              <p:cNvSpPr txBox="1"/>
              <p:nvPr/>
            </p:nvSpPr>
            <p:spPr>
              <a:xfrm>
                <a:off x="994298" y="2633108"/>
                <a:ext cx="9261253" cy="316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𝑩𝒂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b="0" i="0" smtClean="0">
                                            <a:latin typeface="Cambria Math" panose="02040503050406030204" pitchFamily="18" charset="0"/>
                                          </a:rPr>
                                          <m:t>nn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nn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nn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𝑩𝒂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B15B6-0B9A-4864-906D-D190E2C5E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98" y="2633108"/>
                <a:ext cx="9261253" cy="3169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7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145B6-7B9D-4457-AB32-4C04E8EE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0A9AD4-6C3F-4972-92B2-2DCB4314AEE7}"/>
              </a:ext>
            </a:extLst>
          </p:cNvPr>
          <p:cNvSpPr txBox="1"/>
          <p:nvPr/>
        </p:nvSpPr>
        <p:spPr>
          <a:xfrm>
            <a:off x="2574524" y="2219417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30000" dirty="0"/>
              <a:t>T</a:t>
            </a:r>
            <a:r>
              <a:rPr kumimoji="1" lang="en-US" altLang="ja-JP" dirty="0"/>
              <a:t>X</a:t>
            </a:r>
            <a:r>
              <a:rPr kumimoji="1" lang="ja-JP" altLang="en-US" dirty="0"/>
              <a:t>の逆行列が求められない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①説明変数</a:t>
            </a:r>
            <a:r>
              <a:rPr kumimoji="1" lang="en-US" altLang="ja-JP" dirty="0"/>
              <a:t>(d)&gt;</a:t>
            </a:r>
            <a:r>
              <a:rPr kumimoji="1" lang="ja-JP" altLang="en-US" dirty="0"/>
              <a:t>サンプル数</a:t>
            </a:r>
            <a:r>
              <a:rPr kumimoji="1" lang="en-US" altLang="ja-JP" dirty="0"/>
              <a:t>(n)</a:t>
            </a:r>
          </a:p>
          <a:p>
            <a:r>
              <a:rPr kumimoji="1" lang="ja-JP" altLang="en-US" dirty="0"/>
              <a:t>②多重共線性</a:t>
            </a:r>
            <a:endParaRPr kumimoji="1" lang="en-US" altLang="ja-JP" dirty="0"/>
          </a:p>
          <a:p>
            <a:r>
              <a:rPr kumimoji="1" lang="ja-JP" altLang="en-US" dirty="0"/>
              <a:t>　→いわゆる交絡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　①</a:t>
            </a:r>
            <a:r>
              <a:rPr kumimoji="1" lang="en-US" altLang="ja-JP" dirty="0"/>
              <a:t>,</a:t>
            </a:r>
            <a:r>
              <a:rPr kumimoji="1" lang="ja-JP" altLang="en-US" dirty="0"/>
              <a:t>②両方に対して、</a:t>
            </a:r>
            <a:r>
              <a:rPr kumimoji="1" lang="en-US" altLang="ja-JP" dirty="0"/>
              <a:t>PCR(</a:t>
            </a:r>
            <a:r>
              <a:rPr kumimoji="1" lang="ja-JP" altLang="en-US" dirty="0"/>
              <a:t>主成分回帰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が有効</a:t>
            </a:r>
            <a:endParaRPr kumimoji="1" lang="en-US" altLang="ja-JP" dirty="0"/>
          </a:p>
        </p:txBody>
      </p:sp>
      <p:pic>
        <p:nvPicPr>
          <p:cNvPr id="1026" name="Picture 2" descr="2018年度 化学工学特論２ 第１２回 - Speaker Deck">
            <a:extLst>
              <a:ext uri="{FF2B5EF4-FFF2-40B4-BE49-F238E27FC236}">
                <a16:creationId xmlns:a16="http://schemas.microsoft.com/office/drawing/2014/main" id="{F4341E65-3741-C55E-4E3C-0BB520DF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73" y="21227"/>
            <a:ext cx="5011827" cy="3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7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76EF9-2E20-4EFD-918B-7C5BA2EA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主成分回帰</a:t>
            </a:r>
            <a:r>
              <a:rPr kumimoji="1" lang="en-US" altLang="ja-JP"/>
              <a:t>(PCR)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359E03-81F3-4A01-B283-BFD8B3AD1761}"/>
              </a:ext>
            </a:extLst>
          </p:cNvPr>
          <p:cNvSpPr txBox="1"/>
          <p:nvPr/>
        </p:nvSpPr>
        <p:spPr>
          <a:xfrm>
            <a:off x="1091953" y="2556769"/>
            <a:ext cx="936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説明変数で主成分分析</a:t>
            </a:r>
            <a:r>
              <a:rPr kumimoji="1" lang="en-US" altLang="ja-JP"/>
              <a:t>(PCA)</a:t>
            </a:r>
            <a:r>
              <a:rPr kumimoji="1" lang="ja-JP" altLang="en-US"/>
              <a:t>をして、パラメータを削減＆共線性のあるパラメータも削減</a:t>
            </a:r>
          </a:p>
        </p:txBody>
      </p:sp>
    </p:spTree>
    <p:extLst>
      <p:ext uri="{BB962C8B-B14F-4D97-AF65-F5344CB8AC3E}">
        <p14:creationId xmlns:p14="http://schemas.microsoft.com/office/powerpoint/2010/main" val="130870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7889</TotalTime>
  <Words>247</Words>
  <Application>Microsoft Office PowerPoint</Application>
  <PresentationFormat>ワイド画面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重回帰分析</vt:lpstr>
      <vt:lpstr>計算</vt:lpstr>
      <vt:lpstr>計算</vt:lpstr>
      <vt:lpstr>計算</vt:lpstr>
      <vt:lpstr>問題</vt:lpstr>
      <vt:lpstr>主成分回帰(PCR)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重回帰分析</dc:title>
  <dc:creator>Kawai, Harunori/河井 遥範</dc:creator>
  <cp:lastModifiedBy>kawai harunori</cp:lastModifiedBy>
  <cp:revision>10</cp:revision>
  <dcterms:created xsi:type="dcterms:W3CDTF">2022-05-23T12:26:18Z</dcterms:created>
  <dcterms:modified xsi:type="dcterms:W3CDTF">2022-06-09T16:06:31Z</dcterms:modified>
</cp:coreProperties>
</file>