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0C4DE-6FFC-BDAD-C05F-4650BEBAC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6F0448-122A-F4FE-29F7-D74AF63D8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39E6A7-6F8D-7525-F5EA-9AE4C12D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CC8-A000-4239-91D7-4855ED927F81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F0AE37-265A-E7CA-33C6-9A614C4A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052345-EDBF-4493-C2E9-3BFB7777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798-6BF3-47C1-8361-053EA4C7D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16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92946-0949-2DFE-17A7-D2BC4C7C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4872E5-6683-27B6-63A3-6CED24FF6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501E-821F-30A1-BC05-AAA6EA4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CC8-A000-4239-91D7-4855ED927F81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51A421-F85B-C4F3-8B1C-C494C7C1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DDCDA5-79B9-1BD1-2D51-921D56B4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798-6BF3-47C1-8361-053EA4C7D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33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8452BD-5C66-00CA-3138-75F2938BE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A41F08-DC58-F26F-ED6B-CA666B6F3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B60E93-A5CC-BAB4-AD4F-8869D89B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CC8-A000-4239-91D7-4855ED927F81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C7C429-7262-0B6E-75B3-DBA4BBF4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50494D-83BD-03F1-8378-F5A5DA98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798-6BF3-47C1-8361-053EA4C7D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44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583A5-AD54-6DD8-DF1F-3303BD47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BA716E-1977-8CA7-BD57-A83192C9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8E338-6937-7C4C-A5A2-E46D9202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CC8-A000-4239-91D7-4855ED927F81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BDEE20-39F2-3D68-78E6-A77B3279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7390C-1B2E-6150-E6B9-A3A7109A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798-6BF3-47C1-8361-053EA4C7D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4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2A6CF-A50E-4309-D41A-89EE88CD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DF177A-751D-A80B-F31A-DE289045F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14D1D-E1C1-1E7D-0C7C-46B038DF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CC8-A000-4239-91D7-4855ED927F81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5FFD90-8467-C005-9A9F-77782EA0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B4CBEB-2158-FAAA-79E8-AFA699F3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798-6BF3-47C1-8361-053EA4C7D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02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3C0F9-D205-65DB-01E5-0E940A7B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0FC40-9CBA-270B-2D34-D45A25335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6BDD53-FD49-FA4D-7F5E-10930DD7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E307F6-1918-E1E6-8E30-62A3DF35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CC8-A000-4239-91D7-4855ED927F81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EC9FB7-E042-87A2-FA77-693D5A83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D5AD31-3E59-E1B6-FCF8-F74E795F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798-6BF3-47C1-8361-053EA4C7D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06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E7496-B4E8-B05B-006A-12B73B94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3DA05A-E6C5-92BA-2582-EF6C10E8E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23B7EB-7451-91CD-EF0F-A9C3738CD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18ABEA-9CEA-8E52-098F-6543F9A17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021596-01A5-51E1-A1A4-35A67FC53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B3C3D1-8C2A-177B-8966-8D05579E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CC8-A000-4239-91D7-4855ED927F81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7741A7-1F64-AB25-2179-360E2A58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3C4E48-9888-97AC-7578-10803916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798-6BF3-47C1-8361-053EA4C7D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37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0656-B398-A752-8BE2-8E022710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290A40-1236-2A8D-6B97-E779DB41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CC8-A000-4239-91D7-4855ED927F81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5BCDE2-0DBE-D3CB-8C1F-1B609A4D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8DC9EF-3654-62E4-BED2-435F3E9C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798-6BF3-47C1-8361-053EA4C7D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21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64A06E-885D-9888-76A2-8BA03D55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CC8-A000-4239-91D7-4855ED927F81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359E32-AF75-CA2F-8DD2-C9DE6640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90DA00-2873-724E-09F6-BAABE3DB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798-6BF3-47C1-8361-053EA4C7D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06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851CA-4539-85ED-9A76-51A61867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CA3723-8394-BBFC-2449-5434B80E3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1E0897-264F-2845-0E13-FD0003988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B68865-C626-EEF6-23A0-6A34CE8D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CC8-A000-4239-91D7-4855ED927F81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12507D-837C-2CE2-7312-872189D5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F346D6-4D30-52A2-EE01-2B058C73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798-6BF3-47C1-8361-053EA4C7D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36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AB8B6-000F-D23C-614A-364AD979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D9452D-2C88-61D6-EA49-36589DEBC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79EBE-C56A-78E0-2F02-0FF48455C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B4D73B-E751-A9F7-E4B0-3F4EEF24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CC8-A000-4239-91D7-4855ED927F81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DC2BE-0B44-0E9A-483D-3109A8EC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980A55-5AFB-937F-40DF-197A909C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798-6BF3-47C1-8361-053EA4C7D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9CA4C0-CDDB-8E6D-DBFA-DE9B539F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C834C1-95DF-6540-B9DF-3765994C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4B56BB-50AB-5177-4DB9-F034D3714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ECC8-A000-4239-91D7-4855ED927F81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444E09-D0F2-4300-4628-7C201F20B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9D8195-1542-9DF5-E0EC-5D6274BC7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7798-6BF3-47C1-8361-053EA4C7D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23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D859D-F343-B7A0-9FD8-7847A2CC1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幾何と線形代数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6BA754-DA54-2027-A22E-9412FEC2C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65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29AC19-9B79-F667-7871-28D9C14313B2}"/>
              </a:ext>
            </a:extLst>
          </p:cNvPr>
          <p:cNvSpPr txBox="1"/>
          <p:nvPr/>
        </p:nvSpPr>
        <p:spPr>
          <a:xfrm>
            <a:off x="748145" y="535709"/>
            <a:ext cx="1070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行列とベクトルの積は、ベクトルの基底を行列の列ベクトルに変換した場合の座標を示す。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3D2FDF4-8804-E354-F8BC-A2F906C91A59}"/>
                  </a:ext>
                </a:extLst>
              </p:cNvPr>
              <p:cNvSpPr txBox="1"/>
              <p:nvPr/>
            </p:nvSpPr>
            <p:spPr>
              <a:xfrm>
                <a:off x="2708366" y="1602377"/>
                <a:ext cx="3897157" cy="71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3D2FDF4-8804-E354-F8BC-A2F906C91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66" y="1602377"/>
                <a:ext cx="3897157" cy="715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0A5F2A7-1EC4-0D6E-F102-245AD1A2DF1B}"/>
                  </a:ext>
                </a:extLst>
              </p:cNvPr>
              <p:cNvSpPr txBox="1"/>
              <p:nvPr/>
            </p:nvSpPr>
            <p:spPr>
              <a:xfrm>
                <a:off x="744187" y="2477721"/>
                <a:ext cx="10703626" cy="1363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solidFill>
                      <a:srgbClr val="333333"/>
                    </a:solidFill>
                    <a:latin typeface="Helvetica Neue"/>
                  </a:rPr>
                  <a:t>つまり「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4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24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24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ja-JP" altLang="en-US" sz="2400" dirty="0">
                    <a:solidFill>
                      <a:srgbClr val="333333"/>
                    </a:solidFill>
                    <a:latin typeface="Helvetica Neue"/>
                  </a:rPr>
                  <a:t>が</a:t>
                </a:r>
                <a:r>
                  <a:rPr lang="en-US" altLang="ja-JP" sz="2400" dirty="0">
                    <a:solidFill>
                      <a:srgbClr val="333333"/>
                    </a:solidFill>
                    <a:latin typeface="Helvetica Neue"/>
                  </a:rPr>
                  <a:t>5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Helvetica Neue"/>
                  </a:rPr>
                  <a:t>つ、</a:t>
                </a:r>
                <a:r>
                  <a:rPr lang="en-US" altLang="ja-JP" sz="2400" b="0" dirty="0">
                    <a:solidFill>
                      <a:srgbClr val="333333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4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24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24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ja-JP" altLang="en-US" sz="2400" dirty="0">
                    <a:solidFill>
                      <a:srgbClr val="333333"/>
                    </a:solidFill>
                    <a:latin typeface="Helvetica Neue"/>
                  </a:rPr>
                  <a:t>が</a:t>
                </a:r>
                <a:r>
                  <a:rPr lang="en-US" altLang="ja-JP" sz="2400" dirty="0">
                    <a:solidFill>
                      <a:srgbClr val="333333"/>
                    </a:solidFill>
                    <a:latin typeface="Helvetica Neue"/>
                  </a:rPr>
                  <a:t>6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Helvetica Neue"/>
                  </a:rPr>
                  <a:t>つなら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4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24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ja-JP" sz="24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r>
                  <a:rPr lang="ja-JP" altLang="en-US" sz="2400" dirty="0">
                    <a:solidFill>
                      <a:srgbClr val="333333"/>
                    </a:solidFill>
                    <a:latin typeface="Helvetica Neue"/>
                  </a:rPr>
                  <a:t>になる」のに対して、</a:t>
                </a:r>
                <a:endParaRPr lang="en-US" altLang="ja-JP" sz="2400" dirty="0">
                  <a:solidFill>
                    <a:srgbClr val="333333"/>
                  </a:solidFill>
                  <a:latin typeface="Helvetica Neue"/>
                </a:endParaRPr>
              </a:p>
              <a:p>
                <a:r>
                  <a:rPr lang="ja-JP" altLang="en-US" sz="2400" dirty="0">
                    <a:solidFill>
                      <a:srgbClr val="333333"/>
                    </a:solidFill>
                    <a:latin typeface="Helvetica Neue"/>
                  </a:rPr>
                  <a:t>「</a:t>
                </a:r>
                <a:r>
                  <a:rPr lang="en-US" altLang="ja-JP" sz="2400" b="0" dirty="0">
                    <a:solidFill>
                      <a:srgbClr val="333333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4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24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24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ja-JP" altLang="en-US" sz="2400" dirty="0">
                    <a:solidFill>
                      <a:srgbClr val="333333"/>
                    </a:solidFill>
                    <a:latin typeface="Helvetica Neue"/>
                  </a:rPr>
                  <a:t>が</a:t>
                </a:r>
                <a:r>
                  <a:rPr lang="en-US" altLang="ja-JP" sz="2400" dirty="0">
                    <a:solidFill>
                      <a:srgbClr val="333333"/>
                    </a:solidFill>
                    <a:latin typeface="Helvetica Neue"/>
                  </a:rPr>
                  <a:t>5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Helvetica Neue"/>
                  </a:rPr>
                  <a:t>つ、</a:t>
                </a:r>
                <a:r>
                  <a:rPr lang="en-US" altLang="ja-JP" sz="2400" b="0" dirty="0">
                    <a:solidFill>
                      <a:srgbClr val="333333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4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24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ja-JP" sz="2400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ja-JP" altLang="en-US" sz="2400" dirty="0">
                    <a:solidFill>
                      <a:srgbClr val="333333"/>
                    </a:solidFill>
                    <a:latin typeface="Helvetica Neue"/>
                  </a:rPr>
                  <a:t>が</a:t>
                </a:r>
                <a:r>
                  <a:rPr lang="en-US" altLang="ja-JP" sz="2400" dirty="0">
                    <a:solidFill>
                      <a:srgbClr val="333333"/>
                    </a:solidFill>
                    <a:latin typeface="Helvetica Neue"/>
                  </a:rPr>
                  <a:t>6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Helvetica Neue"/>
                  </a:rPr>
                  <a:t>つなら何になるか」を計算している。</a:t>
                </a:r>
                <a:endParaRPr lang="ja-JP" altLang="en-US" sz="2400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0A5F2A7-1EC4-0D6E-F102-245AD1A2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87" y="2477721"/>
                <a:ext cx="10703626" cy="1363322"/>
              </a:xfrm>
              <a:prstGeom prst="rect">
                <a:avLst/>
              </a:prstGeom>
              <a:blipFill>
                <a:blip r:embed="rId3"/>
                <a:stretch>
                  <a:fillRect l="-8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18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EBE18C5-24F8-1A66-A3A6-ED1C714ADD02}"/>
              </a:ext>
            </a:extLst>
          </p:cNvPr>
          <p:cNvSpPr/>
          <p:nvPr/>
        </p:nvSpPr>
        <p:spPr>
          <a:xfrm rot="18774454">
            <a:off x="4158459" y="1956993"/>
            <a:ext cx="180000" cy="179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C376602-4CCE-7255-B984-7BB44AD4EFA9}"/>
              </a:ext>
            </a:extLst>
          </p:cNvPr>
          <p:cNvSpPr/>
          <p:nvPr/>
        </p:nvSpPr>
        <p:spPr>
          <a:xfrm>
            <a:off x="5110615" y="3390517"/>
            <a:ext cx="180000" cy="179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F4D302C-517F-1BEC-7A5E-E986B9207BBD}"/>
              </a:ext>
            </a:extLst>
          </p:cNvPr>
          <p:cNvCxnSpPr/>
          <p:nvPr/>
        </p:nvCxnSpPr>
        <p:spPr>
          <a:xfrm>
            <a:off x="2786743" y="3570514"/>
            <a:ext cx="3910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21F1BCA-AB30-7F46-EEAE-199DF36AA7C3}"/>
              </a:ext>
            </a:extLst>
          </p:cNvPr>
          <p:cNvCxnSpPr>
            <a:cxnSpLocks/>
          </p:cNvCxnSpPr>
          <p:nvPr/>
        </p:nvCxnSpPr>
        <p:spPr>
          <a:xfrm flipV="1">
            <a:off x="2769394" y="731520"/>
            <a:ext cx="2525417" cy="2838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A6BAA5F-9254-47E1-E5DD-A5B50945B0DB}"/>
              </a:ext>
            </a:extLst>
          </p:cNvPr>
          <p:cNvCxnSpPr>
            <a:cxnSpLocks/>
          </p:cNvCxnSpPr>
          <p:nvPr/>
        </p:nvCxnSpPr>
        <p:spPr>
          <a:xfrm>
            <a:off x="5290615" y="2859912"/>
            <a:ext cx="4196" cy="71060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BBBE69-FBD7-377D-F12D-DE4C17B8CC21}"/>
              </a:ext>
            </a:extLst>
          </p:cNvPr>
          <p:cNvCxnSpPr>
            <a:cxnSpLocks/>
          </p:cNvCxnSpPr>
          <p:nvPr/>
        </p:nvCxnSpPr>
        <p:spPr>
          <a:xfrm>
            <a:off x="4245769" y="1926431"/>
            <a:ext cx="1044846" cy="93348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59FC594B-8E9A-5C31-4954-CE4E88F7BB0E}"/>
              </a:ext>
            </a:extLst>
          </p:cNvPr>
          <p:cNvSpPr>
            <a:spLocks noChangeAspect="1"/>
          </p:cNvSpPr>
          <p:nvPr/>
        </p:nvSpPr>
        <p:spPr>
          <a:xfrm>
            <a:off x="5193286" y="27225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13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77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Helvetica Neue</vt:lpstr>
      <vt:lpstr>游ゴシック</vt:lpstr>
      <vt:lpstr>游ゴシック Light</vt:lpstr>
      <vt:lpstr>Arial</vt:lpstr>
      <vt:lpstr>Cambria Math</vt:lpstr>
      <vt:lpstr>Office テーマ</vt:lpstr>
      <vt:lpstr>幾何と線形代数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幾何と線形代数</dc:title>
  <dc:creator>harunori kawai</dc:creator>
  <cp:lastModifiedBy>harunori kawai</cp:lastModifiedBy>
  <cp:revision>2</cp:revision>
  <dcterms:created xsi:type="dcterms:W3CDTF">2023-10-05T07:48:46Z</dcterms:created>
  <dcterms:modified xsi:type="dcterms:W3CDTF">2023-10-05T17:33:41Z</dcterms:modified>
</cp:coreProperties>
</file>