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19" autoAdjust="0"/>
  </p:normalViewPr>
  <p:slideViewPr>
    <p:cSldViewPr>
      <p:cViewPr varScale="1">
        <p:scale>
          <a:sx n="75" d="100"/>
          <a:sy n="75" d="100"/>
        </p:scale>
        <p:origin x="-202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FA7477-DACF-442A-9880-7A6A85480BD1}" type="datetimeFigureOut">
              <a:rPr lang="en-GB" smtClean="0"/>
              <a:pPr/>
              <a:t>08/11/2011</a:t>
            </a:fld>
            <a:endParaRPr lang="en-GB"/>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3FC6F3-1A50-4618-A6F0-3D7E6C33A6A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r>
              <a:rPr lang="pl-PL" baseline="0" dirty="0" smtClean="0"/>
              <a:t>Jak widać wagi na łukach zostały tak dobrane, żeby odzwierciedlać zasadę działania algorytmu BALANCE, tj. do danego wierzchołka reprezentującego zapytania (po prawej stronie – „X”, „Y” i „Z”) każdy kolejny łuk wychodzący od danego reklamodawcy ma wartość a + (n-1) * M, gdzie „a” to pozycja reklamodawcy wg kolejności występowania, ale z uwzględnieniem tylko tych reklamodawców, którzy obstawiają dane zapytanie (tu a={1,2,3}), „n” to numer łuku wychodzącego z danego wierzchołka i prowadzący do danego reklamodawcy (tutaj n={1,2,…,b}, gdzie „b” to liczba jednostek budżetu danego reklamodawcy, tu zawsze 3 – czyli zawsze są 3 łuki między daną parą reklamodawca/zapytanie lub 0, jeśli dany reklamodawca nie obstawia zapytania), a M to liczba reklamodawców obstawiających dane zapytanie. Zachowuje to zasadę „ruletki” w przyznawaniu danego zapytania kolejnym reklamodawcom.</a:t>
            </a:r>
          </a:p>
          <a:p>
            <a:endParaRPr lang="pl-PL" baseline="0" dirty="0" smtClean="0"/>
          </a:p>
          <a:p>
            <a:r>
              <a:rPr lang="pl-PL" baseline="0" dirty="0" smtClean="0"/>
              <a:t>Każdy łuk między reklamodawcą o zapytaniem ma przepustowość 1. Łuki od wierzchołka źródła s do wierzchołków reprezentujących reklamodawców mają przepustowości równe budżetom tych reklamodawców (tu zawsze 3), przepustowość od wierzchołka reprezentującego zapytanie do wierzchołka ujścia t odpowiada liczbie wystąpień danego zapytania w sekwencji zapytań (tutaj zawsze 3), koszty tych łuków są równe 0.</a:t>
            </a:r>
          </a:p>
          <a:p>
            <a:endParaRPr lang="pl-PL" baseline="0" dirty="0" smtClean="0"/>
          </a:p>
          <a:p>
            <a:r>
              <a:rPr lang="pl-PL" baseline="0" dirty="0" smtClean="0"/>
              <a:t>Przykładowo łuki z R2 do X posiadają wagi 2,5 oraz 8, ponieważ:</a:t>
            </a:r>
          </a:p>
          <a:p>
            <a:r>
              <a:rPr lang="pl-PL" baseline="0" dirty="0" smtClean="0"/>
              <a:t>a = 2 (R2 jest drugim z reklamodawców obstawiających to hasło)</a:t>
            </a:r>
          </a:p>
          <a:p>
            <a:r>
              <a:rPr lang="pl-PL" baseline="0" dirty="0" smtClean="0"/>
              <a:t>M = 3 (R1, R2 i R3 obstawiają to hasło)</a:t>
            </a:r>
          </a:p>
          <a:p>
            <a:r>
              <a:rPr lang="pl-PL" baseline="0" dirty="0" smtClean="0"/>
              <a:t>n = {1,2,3} (bo trzy łuki wychodzą z R2 do X, więc numerujemy je po kolei)</a:t>
            </a:r>
          </a:p>
          <a:p>
            <a:endParaRPr lang="pl-PL" baseline="0" dirty="0" smtClean="0"/>
          </a:p>
          <a:p>
            <a:r>
              <a:rPr lang="pl-PL" baseline="0" dirty="0" smtClean="0"/>
              <a:t>Analogicznie łuk z R2 do Y posiada wagi 1,3 oraz 5, ponieważ:</a:t>
            </a:r>
          </a:p>
          <a:p>
            <a:r>
              <a:rPr lang="pl-PL" baseline="0" dirty="0" smtClean="0"/>
              <a:t>a = 1 (R2 jest pierwszym z reklamodawców obstawiających to hasło)</a:t>
            </a:r>
          </a:p>
          <a:p>
            <a:r>
              <a:rPr lang="pl-PL" baseline="0" dirty="0" smtClean="0"/>
              <a:t>M = 2 (R2 i R3 obstawiają to hasło)</a:t>
            </a:r>
          </a:p>
          <a:p>
            <a:r>
              <a:rPr lang="pl-PL" baseline="0" dirty="0" smtClean="0"/>
              <a:t>n = {1,2,3} (bo trzy łuki wychodzą z R2 do Y, więc numerujemy je po kolei)</a:t>
            </a:r>
          </a:p>
          <a:p>
            <a:endParaRPr lang="pl-PL" baseline="0" dirty="0" smtClean="0"/>
          </a:p>
        </p:txBody>
      </p:sp>
      <p:sp>
        <p:nvSpPr>
          <p:cNvPr id="4" name="Symbol zastępczy numeru slajdu 3"/>
          <p:cNvSpPr>
            <a:spLocks noGrp="1"/>
          </p:cNvSpPr>
          <p:nvPr>
            <p:ph type="sldNum" sz="quarter" idx="10"/>
          </p:nvPr>
        </p:nvSpPr>
        <p:spPr/>
        <p:txBody>
          <a:bodyPr/>
          <a:lstStyle/>
          <a:p>
            <a:fld id="{143FC6F3-1A50-4618-A6F0-3D7E6C33A6A2}"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r>
              <a:rPr lang="pl-PL" baseline="0" dirty="0" smtClean="0"/>
              <a:t>Rozwiązanie zostało zaprezentowane na powyższym slajdzie, sekwencja powinna wg tego podejścia wyglądać następująco: XXXYYYZ(ZZ) (gdzie pozycje w nawiasach nie zarabiają)</a:t>
            </a:r>
          </a:p>
          <a:p>
            <a:r>
              <a:rPr lang="pl-PL" baseline="0" dirty="0" smtClean="0"/>
              <a:t>Wartość przepływu wynosi 7, jego koszt to 13</a:t>
            </a:r>
          </a:p>
          <a:p>
            <a:endParaRPr lang="pl-PL" baseline="0" dirty="0" smtClean="0"/>
          </a:p>
          <a:p>
            <a:r>
              <a:rPr lang="pl-PL" baseline="0" dirty="0" smtClean="0"/>
              <a:t>Warto zauważyć, że sekwencja XXXYZZY(YZ) również posiada </a:t>
            </a:r>
            <a:r>
              <a:rPr lang="pl-PL" baseline="0" dirty="0" err="1" smtClean="0"/>
              <a:t>comptetitive</a:t>
            </a:r>
            <a:r>
              <a:rPr lang="pl-PL" baseline="0" dirty="0" smtClean="0"/>
              <a:t> </a:t>
            </a:r>
            <a:r>
              <a:rPr lang="pl-PL" baseline="0" dirty="0" err="1" smtClean="0"/>
              <a:t>ratio</a:t>
            </a:r>
            <a:r>
              <a:rPr lang="pl-PL" baseline="0" dirty="0" smtClean="0"/>
              <a:t> 7/9, mimo, że wykorzystaliśmy inny podzbiór zapytań. Koszt takiej sekwencji dla zadanej sieci wynosi również 13.</a:t>
            </a:r>
          </a:p>
          <a:p>
            <a:r>
              <a:rPr lang="pl-PL" baseline="0" dirty="0" smtClean="0"/>
              <a:t>Uzyskać takie przypisanie można poprzez zamianę przepływu z łuku R3 do Y na przepływ z łuku R3 do Z i prawdopodobnie wynikałoby to z algorytmu wyznaczającego największy przepływ o minimalnym koszcie. (jest to po prostu drugie optymalne rozwiązanie w tym wypadku)</a:t>
            </a:r>
          </a:p>
          <a:p>
            <a:endParaRPr lang="pl-PL" baseline="0" dirty="0" smtClean="0"/>
          </a:p>
          <a:p>
            <a:r>
              <a:rPr lang="pl-PL" baseline="0" dirty="0" smtClean="0"/>
              <a:t>Zauważmy, że wymiana łuku z R3 do X na inny łuk automatycznie spowoduje, że łuk z X do t nie będzie nasycony, a to oznacza, że nie będzie to maksymalny przepływ dla tej sieci (można jeszcze przepuścić skądś 1 jednostkę), co automatycznie spowoduje wzrost kosztu całego przepływu.</a:t>
            </a:r>
          </a:p>
          <a:p>
            <a:endParaRPr lang="pl-PL" baseline="0" dirty="0" smtClean="0"/>
          </a:p>
          <a:p>
            <a:r>
              <a:rPr lang="pl-PL" baseline="0" dirty="0" smtClean="0"/>
              <a:t>Ponadto jeśli ustalimy wartość przepływu na 6, to minimalny koszt dla którego sieć będzie nasycona (nie będzie można już puścić żadnej jednostki) wynosi 14 (zajmujemy dwa łuki z R2 do X, jeden łuk z R2 do Y, dwa łuki z R3 do Z oraz jeden łuk z R3 do X). Z kolei dla przepływu o wartości 8 najmniejszy koszt wynosi 16 (dwa łuki z R1 do X, jeden łuk z R2 do X, dwa łuki z R2 do Y, jeden łuk z R3 do Y, dwa łuki z R3 do Z). Przepływ o wartości 9 posiada najmniejszy koszt równy 27 (istnieje tylko jeden taki przepływ – trzy łuki z R1 do X, trzy łuki z R2 do Y, trzy łyki z R3 do Z).</a:t>
            </a:r>
          </a:p>
          <a:p>
            <a:endParaRPr lang="pl-PL" baseline="0" dirty="0" smtClean="0"/>
          </a:p>
          <a:p>
            <a:r>
              <a:rPr lang="pl-PL" baseline="0" dirty="0" smtClean="0"/>
              <a:t>Także jak widać odnalezione przez nas rozwiązanie dla przepływu o wartości 7 spełnia założenia metody BALANCE i jest optymalne dla tak zdefiniowanej sieci. Niestety powyższa metoda umożliwia odkrycie najmniejszej liczby zapytań z sekwencji, która „zarobi” w najgorszym przypadku i określa ich ilość i typ, ale NIE PODAJE jak ta sekwencja powinna wyglądać!</a:t>
            </a:r>
          </a:p>
        </p:txBody>
      </p:sp>
      <p:sp>
        <p:nvSpPr>
          <p:cNvPr id="4" name="Symbol zastępczy numeru slajdu 3"/>
          <p:cNvSpPr>
            <a:spLocks noGrp="1"/>
          </p:cNvSpPr>
          <p:nvPr>
            <p:ph type="sldNum" sz="quarter" idx="10"/>
          </p:nvPr>
        </p:nvSpPr>
        <p:spPr/>
        <p:txBody>
          <a:bodyPr/>
          <a:lstStyle/>
          <a:p>
            <a:fld id="{143FC6F3-1A50-4618-A6F0-3D7E6C33A6A2}"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r>
              <a:rPr lang="pl-PL" baseline="0" dirty="0" smtClean="0"/>
              <a:t>Rozwiązanie uzyskane z przepływu w </a:t>
            </a:r>
            <a:r>
              <a:rPr lang="pl-PL" baseline="0" dirty="0" smtClean="0"/>
              <a:t>sieci </a:t>
            </a:r>
            <a:r>
              <a:rPr lang="pl-PL" baseline="0" dirty="0" smtClean="0"/>
              <a:t>– istniejące łuki pokazują, którzy reklamodawcy zapłacą za które hasła</a:t>
            </a:r>
            <a:r>
              <a:rPr lang="pl-PL" baseline="0" dirty="0" smtClean="0"/>
              <a:t>.</a:t>
            </a:r>
          </a:p>
          <a:p>
            <a:endParaRPr lang="pl-PL" baseline="0" dirty="0" smtClean="0"/>
          </a:p>
          <a:p>
            <a:r>
              <a:rPr lang="pl-PL" baseline="0" dirty="0" smtClean="0"/>
              <a:t>Niestety kłopotem jest sformułowanie „co to jest za problem”. Funkcją celu jest znalezienie takiej wartości przepływu, który przy pełnym nasyceniu sieci posiada minimalny koszt. Przez pełne nasycenie sieci rozumiemy tutaj taką sytuację, że nie można utworzyć żadnej nowej ścieżki powiększającej przepływ, która  nie powodowałaby „cofania” się po łukach. A zatem dla analizowanego przykładu nie ma sensu rozważać przepływów o wartości 5 jednostek lub mniej, ponieważ nie spełnią one tej reguły. Fakt nasycenia sieci jest o tyle istotny, że uniemożliwia powstanie rozwiązania, w którym w tym wypadku zapytanie X nie zostanie zajęte przez 3 reklamodawców. Jednak co ważne sposób doboru wag dla łuków jest tak przewidziany, że dla przepływu o wartości 6 (blokujemy reklamodawcę R1) uzyskujemy wyższy koszt niż dla przepływu o wartości 7 jednostek mimo mniejszej wartości tego przepływu – wykorzystane są bowiem droższe łuki, które to kompensują.</a:t>
            </a:r>
          </a:p>
          <a:p>
            <a:endParaRPr lang="pl-PL" baseline="0" dirty="0" smtClean="0"/>
          </a:p>
          <a:p>
            <a:r>
              <a:rPr lang="pl-PL" baseline="0" dirty="0" smtClean="0"/>
              <a:t>Podana metoda nie jest w 100% sprawdzona, ale wydaje </a:t>
            </a:r>
            <a:r>
              <a:rPr lang="pl-PL" baseline="0" smtClean="0"/>
              <a:t>się działać poprawnie.</a:t>
            </a:r>
            <a:endParaRPr lang="pl-PL" baseline="0" dirty="0" smtClean="0"/>
          </a:p>
        </p:txBody>
      </p:sp>
      <p:sp>
        <p:nvSpPr>
          <p:cNvPr id="4" name="Symbol zastępczy numeru slajdu 3"/>
          <p:cNvSpPr>
            <a:spLocks noGrp="1"/>
          </p:cNvSpPr>
          <p:nvPr>
            <p:ph type="sldNum" sz="quarter" idx="10"/>
          </p:nvPr>
        </p:nvSpPr>
        <p:spPr/>
        <p:txBody>
          <a:bodyPr/>
          <a:lstStyle/>
          <a:p>
            <a:fld id="{143FC6F3-1A50-4618-A6F0-3D7E6C33A6A2}" type="slidenum">
              <a:rPr lang="en-GB" smtClean="0"/>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en-GB"/>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GB"/>
          </a:p>
        </p:txBody>
      </p:sp>
      <p:sp>
        <p:nvSpPr>
          <p:cNvPr id="4" name="Symbol zastępczy daty 3"/>
          <p:cNvSpPr>
            <a:spLocks noGrp="1"/>
          </p:cNvSpPr>
          <p:nvPr>
            <p:ph type="dt" sz="half" idx="10"/>
          </p:nvPr>
        </p:nvSpPr>
        <p:spPr/>
        <p:txBody>
          <a:bodyPr/>
          <a:lstStyle/>
          <a:p>
            <a:fld id="{0DE779BE-1448-493E-B1CE-CC5000B88091}" type="datetimeFigureOut">
              <a:rPr lang="en-GB" smtClean="0"/>
              <a:pPr/>
              <a:t>08/11/2011</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13871BCD-796C-43DE-A721-E52ACC0DDEA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0DE779BE-1448-493E-B1CE-CC5000B88091}" type="datetimeFigureOut">
              <a:rPr lang="en-GB" smtClean="0"/>
              <a:pPr/>
              <a:t>08/11/2011</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13871BCD-796C-43DE-A721-E52ACC0DDEA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en-GB"/>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0DE779BE-1448-493E-B1CE-CC5000B88091}" type="datetimeFigureOut">
              <a:rPr lang="en-GB" smtClean="0"/>
              <a:pPr/>
              <a:t>08/11/2011</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13871BCD-796C-43DE-A721-E52ACC0DDEA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0DE779BE-1448-493E-B1CE-CC5000B88091}" type="datetimeFigureOut">
              <a:rPr lang="en-GB" smtClean="0"/>
              <a:pPr/>
              <a:t>08/11/2011</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13871BCD-796C-43DE-A721-E52ACC0DDEA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en-GB"/>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0DE779BE-1448-493E-B1CE-CC5000B88091}" type="datetimeFigureOut">
              <a:rPr lang="en-GB" smtClean="0"/>
              <a:pPr/>
              <a:t>08/11/2011</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13871BCD-796C-43DE-A721-E52ACC0DDEA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daty 4"/>
          <p:cNvSpPr>
            <a:spLocks noGrp="1"/>
          </p:cNvSpPr>
          <p:nvPr>
            <p:ph type="dt" sz="half" idx="10"/>
          </p:nvPr>
        </p:nvSpPr>
        <p:spPr/>
        <p:txBody>
          <a:bodyPr/>
          <a:lstStyle/>
          <a:p>
            <a:fld id="{0DE779BE-1448-493E-B1CE-CC5000B88091}" type="datetimeFigureOut">
              <a:rPr lang="en-GB" smtClean="0"/>
              <a:pPr/>
              <a:t>08/11/2011</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13871BCD-796C-43DE-A721-E52ACC0DDEA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en-GB"/>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7" name="Symbol zastępczy daty 6"/>
          <p:cNvSpPr>
            <a:spLocks noGrp="1"/>
          </p:cNvSpPr>
          <p:nvPr>
            <p:ph type="dt" sz="half" idx="10"/>
          </p:nvPr>
        </p:nvSpPr>
        <p:spPr/>
        <p:txBody>
          <a:bodyPr/>
          <a:lstStyle/>
          <a:p>
            <a:fld id="{0DE779BE-1448-493E-B1CE-CC5000B88091}" type="datetimeFigureOut">
              <a:rPr lang="en-GB" smtClean="0"/>
              <a:pPr/>
              <a:t>08/11/2011</a:t>
            </a:fld>
            <a:endParaRPr lang="en-GB"/>
          </a:p>
        </p:txBody>
      </p:sp>
      <p:sp>
        <p:nvSpPr>
          <p:cNvPr id="8" name="Symbol zastępczy stopki 7"/>
          <p:cNvSpPr>
            <a:spLocks noGrp="1"/>
          </p:cNvSpPr>
          <p:nvPr>
            <p:ph type="ftr" sz="quarter" idx="11"/>
          </p:nvPr>
        </p:nvSpPr>
        <p:spPr/>
        <p:txBody>
          <a:bodyPr/>
          <a:lstStyle/>
          <a:p>
            <a:endParaRPr lang="en-GB"/>
          </a:p>
        </p:txBody>
      </p:sp>
      <p:sp>
        <p:nvSpPr>
          <p:cNvPr id="9" name="Symbol zastępczy numeru slajdu 8"/>
          <p:cNvSpPr>
            <a:spLocks noGrp="1"/>
          </p:cNvSpPr>
          <p:nvPr>
            <p:ph type="sldNum" sz="quarter" idx="12"/>
          </p:nvPr>
        </p:nvSpPr>
        <p:spPr/>
        <p:txBody>
          <a:bodyPr/>
          <a:lstStyle/>
          <a:p>
            <a:fld id="{13871BCD-796C-43DE-A721-E52ACC0DDEA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daty 2"/>
          <p:cNvSpPr>
            <a:spLocks noGrp="1"/>
          </p:cNvSpPr>
          <p:nvPr>
            <p:ph type="dt" sz="half" idx="10"/>
          </p:nvPr>
        </p:nvSpPr>
        <p:spPr/>
        <p:txBody>
          <a:bodyPr/>
          <a:lstStyle/>
          <a:p>
            <a:fld id="{0DE779BE-1448-493E-B1CE-CC5000B88091}" type="datetimeFigureOut">
              <a:rPr lang="en-GB" smtClean="0"/>
              <a:pPr/>
              <a:t>08/11/2011</a:t>
            </a:fld>
            <a:endParaRPr lang="en-GB"/>
          </a:p>
        </p:txBody>
      </p:sp>
      <p:sp>
        <p:nvSpPr>
          <p:cNvPr id="4" name="Symbol zastępczy stopki 3"/>
          <p:cNvSpPr>
            <a:spLocks noGrp="1"/>
          </p:cNvSpPr>
          <p:nvPr>
            <p:ph type="ftr" sz="quarter" idx="11"/>
          </p:nvPr>
        </p:nvSpPr>
        <p:spPr/>
        <p:txBody>
          <a:bodyPr/>
          <a:lstStyle/>
          <a:p>
            <a:endParaRPr lang="en-GB"/>
          </a:p>
        </p:txBody>
      </p:sp>
      <p:sp>
        <p:nvSpPr>
          <p:cNvPr id="5" name="Symbol zastępczy numeru slajdu 4"/>
          <p:cNvSpPr>
            <a:spLocks noGrp="1"/>
          </p:cNvSpPr>
          <p:nvPr>
            <p:ph type="sldNum" sz="quarter" idx="12"/>
          </p:nvPr>
        </p:nvSpPr>
        <p:spPr/>
        <p:txBody>
          <a:bodyPr/>
          <a:lstStyle/>
          <a:p>
            <a:fld id="{13871BCD-796C-43DE-A721-E52ACC0DDEA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0DE779BE-1448-493E-B1CE-CC5000B88091}" type="datetimeFigureOut">
              <a:rPr lang="en-GB" smtClean="0"/>
              <a:pPr/>
              <a:t>08/11/2011</a:t>
            </a:fld>
            <a:endParaRPr lang="en-GB"/>
          </a:p>
        </p:txBody>
      </p:sp>
      <p:sp>
        <p:nvSpPr>
          <p:cNvPr id="3" name="Symbol zastępczy stopki 2"/>
          <p:cNvSpPr>
            <a:spLocks noGrp="1"/>
          </p:cNvSpPr>
          <p:nvPr>
            <p:ph type="ftr" sz="quarter" idx="11"/>
          </p:nvPr>
        </p:nvSpPr>
        <p:spPr/>
        <p:txBody>
          <a:bodyPr/>
          <a:lstStyle/>
          <a:p>
            <a:endParaRPr lang="en-GB"/>
          </a:p>
        </p:txBody>
      </p:sp>
      <p:sp>
        <p:nvSpPr>
          <p:cNvPr id="4" name="Symbol zastępczy numeru slajdu 3"/>
          <p:cNvSpPr>
            <a:spLocks noGrp="1"/>
          </p:cNvSpPr>
          <p:nvPr>
            <p:ph type="sldNum" sz="quarter" idx="12"/>
          </p:nvPr>
        </p:nvSpPr>
        <p:spPr/>
        <p:txBody>
          <a:bodyPr/>
          <a:lstStyle/>
          <a:p>
            <a:fld id="{13871BCD-796C-43DE-A721-E52ACC0DDEA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en-GB"/>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0DE779BE-1448-493E-B1CE-CC5000B88091}" type="datetimeFigureOut">
              <a:rPr lang="en-GB" smtClean="0"/>
              <a:pPr/>
              <a:t>08/11/2011</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13871BCD-796C-43DE-A721-E52ACC0DDEA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en-GB"/>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0DE779BE-1448-493E-B1CE-CC5000B88091}" type="datetimeFigureOut">
              <a:rPr lang="en-GB" smtClean="0"/>
              <a:pPr/>
              <a:t>08/11/2011</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13871BCD-796C-43DE-A721-E52ACC0DDEA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en-GB"/>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779BE-1448-493E-B1CE-CC5000B88091}" type="datetimeFigureOut">
              <a:rPr lang="en-GB" smtClean="0"/>
              <a:pPr/>
              <a:t>08/11/2011</a:t>
            </a:fld>
            <a:endParaRPr lang="en-GB"/>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71BCD-796C-43DE-A721-E52ACC0DDEA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a 3"/>
          <p:cNvSpPr/>
          <p:nvPr/>
        </p:nvSpPr>
        <p:spPr>
          <a:xfrm>
            <a:off x="0" y="2852936"/>
            <a:ext cx="395536" cy="395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a:t>
            </a:r>
            <a:endParaRPr lang="en-GB" dirty="0"/>
          </a:p>
        </p:txBody>
      </p:sp>
      <p:sp>
        <p:nvSpPr>
          <p:cNvPr id="5" name="Elipsa 4"/>
          <p:cNvSpPr/>
          <p:nvPr/>
        </p:nvSpPr>
        <p:spPr>
          <a:xfrm>
            <a:off x="8748464" y="2852936"/>
            <a:ext cx="395536" cy="395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t</a:t>
            </a:r>
          </a:p>
        </p:txBody>
      </p:sp>
      <p:sp>
        <p:nvSpPr>
          <p:cNvPr id="6" name="Elipsa 5"/>
          <p:cNvSpPr/>
          <p:nvPr/>
        </p:nvSpPr>
        <p:spPr>
          <a:xfrm>
            <a:off x="1115616" y="144016"/>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R1</a:t>
            </a:r>
            <a:endParaRPr lang="en-GB" dirty="0"/>
          </a:p>
        </p:txBody>
      </p:sp>
      <p:sp>
        <p:nvSpPr>
          <p:cNvPr id="7" name="Elipsa 6"/>
          <p:cNvSpPr/>
          <p:nvPr/>
        </p:nvSpPr>
        <p:spPr>
          <a:xfrm>
            <a:off x="1080120" y="242088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R2</a:t>
            </a:r>
            <a:endParaRPr lang="en-GB" dirty="0"/>
          </a:p>
        </p:txBody>
      </p:sp>
      <p:sp>
        <p:nvSpPr>
          <p:cNvPr id="8" name="Elipsa 7"/>
          <p:cNvSpPr/>
          <p:nvPr/>
        </p:nvSpPr>
        <p:spPr>
          <a:xfrm>
            <a:off x="1115616" y="494116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R3</a:t>
            </a:r>
          </a:p>
        </p:txBody>
      </p:sp>
      <p:sp>
        <p:nvSpPr>
          <p:cNvPr id="10" name="Elipsa 9"/>
          <p:cNvSpPr/>
          <p:nvPr/>
        </p:nvSpPr>
        <p:spPr>
          <a:xfrm>
            <a:off x="6804248" y="144016"/>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X</a:t>
            </a:r>
            <a:endParaRPr lang="en-GB" dirty="0"/>
          </a:p>
        </p:txBody>
      </p:sp>
      <p:sp>
        <p:nvSpPr>
          <p:cNvPr id="11" name="Elipsa 10"/>
          <p:cNvSpPr/>
          <p:nvPr/>
        </p:nvSpPr>
        <p:spPr>
          <a:xfrm>
            <a:off x="6768752" y="242088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Y</a:t>
            </a:r>
            <a:endParaRPr lang="en-GB" dirty="0"/>
          </a:p>
        </p:txBody>
      </p:sp>
      <p:sp>
        <p:nvSpPr>
          <p:cNvPr id="12" name="Elipsa 11"/>
          <p:cNvSpPr/>
          <p:nvPr/>
        </p:nvSpPr>
        <p:spPr>
          <a:xfrm>
            <a:off x="6804248" y="494116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Z</a:t>
            </a:r>
          </a:p>
        </p:txBody>
      </p:sp>
      <p:cxnSp>
        <p:nvCxnSpPr>
          <p:cNvPr id="14" name="Łącznik prosty ze strzałką 13"/>
          <p:cNvCxnSpPr>
            <a:stCxn id="4" idx="6"/>
            <a:endCxn id="6" idx="2"/>
          </p:cNvCxnSpPr>
          <p:nvPr/>
        </p:nvCxnSpPr>
        <p:spPr>
          <a:xfrm flipV="1">
            <a:off x="395536" y="809836"/>
            <a:ext cx="720080" cy="2240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Łącznik prosty ze strzałką 15"/>
          <p:cNvCxnSpPr>
            <a:stCxn id="4" idx="6"/>
            <a:endCxn id="7" idx="2"/>
          </p:cNvCxnSpPr>
          <p:nvPr/>
        </p:nvCxnSpPr>
        <p:spPr>
          <a:xfrm>
            <a:off x="395536" y="3050704"/>
            <a:ext cx="684584" cy="360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Łącznik prosty ze strzałką 17"/>
          <p:cNvCxnSpPr>
            <a:stCxn id="4" idx="6"/>
            <a:endCxn id="8" idx="2"/>
          </p:cNvCxnSpPr>
          <p:nvPr/>
        </p:nvCxnSpPr>
        <p:spPr>
          <a:xfrm>
            <a:off x="395536" y="3050704"/>
            <a:ext cx="720080" cy="25562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Łącznik prosty ze strzałką 20"/>
          <p:cNvCxnSpPr>
            <a:stCxn id="6" idx="6"/>
            <a:endCxn id="10" idx="2"/>
          </p:cNvCxnSpPr>
          <p:nvPr/>
        </p:nvCxnSpPr>
        <p:spPr>
          <a:xfrm>
            <a:off x="2447256" y="809836"/>
            <a:ext cx="435699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Łącznik prosty ze strzałką 38"/>
          <p:cNvCxnSpPr>
            <a:stCxn id="7" idx="6"/>
            <a:endCxn id="10" idx="2"/>
          </p:cNvCxnSpPr>
          <p:nvPr/>
        </p:nvCxnSpPr>
        <p:spPr>
          <a:xfrm flipV="1">
            <a:off x="2411760" y="809836"/>
            <a:ext cx="4392488" cy="2276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Łącznik prosty ze strzałką 40"/>
          <p:cNvCxnSpPr>
            <a:stCxn id="7" idx="6"/>
            <a:endCxn id="11" idx="2"/>
          </p:cNvCxnSpPr>
          <p:nvPr/>
        </p:nvCxnSpPr>
        <p:spPr>
          <a:xfrm>
            <a:off x="2411760" y="3086708"/>
            <a:ext cx="435699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Łącznik prosty ze strzałką 42"/>
          <p:cNvCxnSpPr>
            <a:stCxn id="8" idx="7"/>
            <a:endCxn id="10" idx="3"/>
          </p:cNvCxnSpPr>
          <p:nvPr/>
        </p:nvCxnSpPr>
        <p:spPr>
          <a:xfrm flipV="1">
            <a:off x="2252242" y="1280642"/>
            <a:ext cx="4747020" cy="38555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Łącznik prosty ze strzałką 44"/>
          <p:cNvCxnSpPr>
            <a:stCxn id="8" idx="6"/>
            <a:endCxn id="11" idx="2"/>
          </p:cNvCxnSpPr>
          <p:nvPr/>
        </p:nvCxnSpPr>
        <p:spPr>
          <a:xfrm flipV="1">
            <a:off x="2447256" y="3086708"/>
            <a:ext cx="4321496" cy="25202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Łącznik prosty ze strzałką 46"/>
          <p:cNvCxnSpPr>
            <a:stCxn id="8" idx="6"/>
            <a:endCxn id="12" idx="2"/>
          </p:cNvCxnSpPr>
          <p:nvPr/>
        </p:nvCxnSpPr>
        <p:spPr>
          <a:xfrm>
            <a:off x="2447256" y="5606988"/>
            <a:ext cx="435699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Łącznik prosty ze strzałką 48"/>
          <p:cNvCxnSpPr>
            <a:stCxn id="11" idx="6"/>
            <a:endCxn id="5" idx="2"/>
          </p:cNvCxnSpPr>
          <p:nvPr/>
        </p:nvCxnSpPr>
        <p:spPr>
          <a:xfrm flipV="1">
            <a:off x="8100392" y="3050704"/>
            <a:ext cx="648072" cy="360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Łącznik prosty ze strzałką 50"/>
          <p:cNvCxnSpPr>
            <a:stCxn id="12" idx="6"/>
            <a:endCxn id="5" idx="2"/>
          </p:cNvCxnSpPr>
          <p:nvPr/>
        </p:nvCxnSpPr>
        <p:spPr>
          <a:xfrm flipV="1">
            <a:off x="8135888" y="3050704"/>
            <a:ext cx="612576" cy="25562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Łącznik prosty ze strzałką 52"/>
          <p:cNvCxnSpPr>
            <a:stCxn id="10" idx="6"/>
            <a:endCxn id="5" idx="2"/>
          </p:cNvCxnSpPr>
          <p:nvPr/>
        </p:nvCxnSpPr>
        <p:spPr>
          <a:xfrm>
            <a:off x="8135888" y="809836"/>
            <a:ext cx="612576" cy="2240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pole tekstowe 53"/>
          <p:cNvSpPr txBox="1"/>
          <p:nvPr/>
        </p:nvSpPr>
        <p:spPr>
          <a:xfrm rot="4152766">
            <a:off x="8207636" y="1444870"/>
            <a:ext cx="651140" cy="369332"/>
          </a:xfrm>
          <a:prstGeom prst="rect">
            <a:avLst/>
          </a:prstGeom>
          <a:noFill/>
        </p:spPr>
        <p:txBody>
          <a:bodyPr wrap="none" rtlCol="0">
            <a:spAutoFit/>
          </a:bodyPr>
          <a:lstStyle/>
          <a:p>
            <a:r>
              <a:rPr lang="pl-PL" dirty="0" smtClean="0"/>
              <a:t>0,3,0</a:t>
            </a:r>
            <a:endParaRPr lang="en-GB" dirty="0"/>
          </a:p>
        </p:txBody>
      </p:sp>
      <p:sp>
        <p:nvSpPr>
          <p:cNvPr id="55" name="pole tekstowe 54"/>
          <p:cNvSpPr txBox="1"/>
          <p:nvPr/>
        </p:nvSpPr>
        <p:spPr>
          <a:xfrm>
            <a:off x="8050893" y="2708920"/>
            <a:ext cx="651140" cy="369332"/>
          </a:xfrm>
          <a:prstGeom prst="rect">
            <a:avLst/>
          </a:prstGeom>
          <a:noFill/>
        </p:spPr>
        <p:txBody>
          <a:bodyPr wrap="none" rtlCol="0">
            <a:spAutoFit/>
          </a:bodyPr>
          <a:lstStyle/>
          <a:p>
            <a:r>
              <a:rPr lang="pl-PL" dirty="0" smtClean="0"/>
              <a:t>0,3,0</a:t>
            </a:r>
            <a:endParaRPr lang="en-GB" dirty="0"/>
          </a:p>
        </p:txBody>
      </p:sp>
      <p:sp>
        <p:nvSpPr>
          <p:cNvPr id="56" name="pole tekstowe 55"/>
          <p:cNvSpPr txBox="1"/>
          <p:nvPr/>
        </p:nvSpPr>
        <p:spPr>
          <a:xfrm rot="17287256">
            <a:off x="7990084" y="3966600"/>
            <a:ext cx="651140" cy="369332"/>
          </a:xfrm>
          <a:prstGeom prst="rect">
            <a:avLst/>
          </a:prstGeom>
          <a:noFill/>
        </p:spPr>
        <p:txBody>
          <a:bodyPr wrap="none" rtlCol="0">
            <a:spAutoFit/>
          </a:bodyPr>
          <a:lstStyle/>
          <a:p>
            <a:r>
              <a:rPr lang="pl-PL" dirty="0" smtClean="0"/>
              <a:t>0,3,0</a:t>
            </a:r>
            <a:endParaRPr lang="en-GB" dirty="0"/>
          </a:p>
        </p:txBody>
      </p:sp>
      <p:sp>
        <p:nvSpPr>
          <p:cNvPr id="57" name="pole tekstowe 56"/>
          <p:cNvSpPr txBox="1"/>
          <p:nvPr/>
        </p:nvSpPr>
        <p:spPr>
          <a:xfrm rot="17539963">
            <a:off x="284393" y="1663074"/>
            <a:ext cx="651140" cy="369332"/>
          </a:xfrm>
          <a:prstGeom prst="rect">
            <a:avLst/>
          </a:prstGeom>
          <a:noFill/>
        </p:spPr>
        <p:txBody>
          <a:bodyPr wrap="none" rtlCol="0">
            <a:spAutoFit/>
          </a:bodyPr>
          <a:lstStyle/>
          <a:p>
            <a:r>
              <a:rPr lang="pl-PL" dirty="0" smtClean="0"/>
              <a:t>0,3,0</a:t>
            </a:r>
            <a:endParaRPr lang="en-GB" dirty="0"/>
          </a:p>
        </p:txBody>
      </p:sp>
      <p:sp>
        <p:nvSpPr>
          <p:cNvPr id="58" name="pole tekstowe 57"/>
          <p:cNvSpPr txBox="1"/>
          <p:nvPr/>
        </p:nvSpPr>
        <p:spPr>
          <a:xfrm>
            <a:off x="467544" y="2708920"/>
            <a:ext cx="651140" cy="369332"/>
          </a:xfrm>
          <a:prstGeom prst="rect">
            <a:avLst/>
          </a:prstGeom>
          <a:noFill/>
        </p:spPr>
        <p:txBody>
          <a:bodyPr wrap="none" rtlCol="0">
            <a:spAutoFit/>
          </a:bodyPr>
          <a:lstStyle/>
          <a:p>
            <a:r>
              <a:rPr lang="pl-PL" dirty="0" smtClean="0"/>
              <a:t>0,3,0</a:t>
            </a:r>
            <a:endParaRPr lang="en-GB" dirty="0"/>
          </a:p>
        </p:txBody>
      </p:sp>
      <p:sp>
        <p:nvSpPr>
          <p:cNvPr id="59" name="pole tekstowe 58"/>
          <p:cNvSpPr txBox="1"/>
          <p:nvPr/>
        </p:nvSpPr>
        <p:spPr>
          <a:xfrm rot="4175976">
            <a:off x="509404" y="3905364"/>
            <a:ext cx="651140" cy="369332"/>
          </a:xfrm>
          <a:prstGeom prst="rect">
            <a:avLst/>
          </a:prstGeom>
          <a:noFill/>
        </p:spPr>
        <p:txBody>
          <a:bodyPr wrap="none" rtlCol="0">
            <a:spAutoFit/>
          </a:bodyPr>
          <a:lstStyle/>
          <a:p>
            <a:r>
              <a:rPr lang="pl-PL" dirty="0" smtClean="0"/>
              <a:t>0,3,0</a:t>
            </a:r>
            <a:endParaRPr lang="en-GB" dirty="0"/>
          </a:p>
        </p:txBody>
      </p:sp>
      <p:cxnSp>
        <p:nvCxnSpPr>
          <p:cNvPr id="60" name="Łącznik prosty ze strzałką 59"/>
          <p:cNvCxnSpPr>
            <a:stCxn id="6" idx="7"/>
            <a:endCxn id="10" idx="1"/>
          </p:cNvCxnSpPr>
          <p:nvPr/>
        </p:nvCxnSpPr>
        <p:spPr>
          <a:xfrm>
            <a:off x="2252242" y="339030"/>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Łącznik prosty ze strzałką 62"/>
          <p:cNvCxnSpPr>
            <a:stCxn id="6" idx="5"/>
            <a:endCxn id="10" idx="3"/>
          </p:cNvCxnSpPr>
          <p:nvPr/>
        </p:nvCxnSpPr>
        <p:spPr>
          <a:xfrm>
            <a:off x="2252242" y="1280642"/>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Łącznik prosty ze strzałką 65"/>
          <p:cNvCxnSpPr>
            <a:stCxn id="7" idx="7"/>
            <a:endCxn id="10" idx="1"/>
          </p:cNvCxnSpPr>
          <p:nvPr/>
        </p:nvCxnSpPr>
        <p:spPr>
          <a:xfrm flipV="1">
            <a:off x="2216746" y="339030"/>
            <a:ext cx="4782516" cy="2276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Łącznik prosty ze strzałką 68"/>
          <p:cNvCxnSpPr>
            <a:stCxn id="7" idx="5"/>
            <a:endCxn id="10" idx="3"/>
          </p:cNvCxnSpPr>
          <p:nvPr/>
        </p:nvCxnSpPr>
        <p:spPr>
          <a:xfrm flipV="1">
            <a:off x="2216746" y="1280642"/>
            <a:ext cx="4782516" cy="2276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2" name="Łącznik prosty ze strzałką 71"/>
          <p:cNvCxnSpPr>
            <a:stCxn id="7" idx="7"/>
            <a:endCxn id="11" idx="1"/>
          </p:cNvCxnSpPr>
          <p:nvPr/>
        </p:nvCxnSpPr>
        <p:spPr>
          <a:xfrm>
            <a:off x="2216746" y="2615902"/>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5" name="Łącznik prosty ze strzałką 74"/>
          <p:cNvCxnSpPr>
            <a:stCxn id="7" idx="5"/>
            <a:endCxn id="11" idx="3"/>
          </p:cNvCxnSpPr>
          <p:nvPr/>
        </p:nvCxnSpPr>
        <p:spPr>
          <a:xfrm>
            <a:off x="2216746" y="3557514"/>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Łącznik prosty ze strzałką 77"/>
          <p:cNvCxnSpPr>
            <a:stCxn id="8" idx="0"/>
            <a:endCxn id="10" idx="2"/>
          </p:cNvCxnSpPr>
          <p:nvPr/>
        </p:nvCxnSpPr>
        <p:spPr>
          <a:xfrm flipV="1">
            <a:off x="1781436" y="809836"/>
            <a:ext cx="5022812" cy="41313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Łącznik prosty ze strzałką 80"/>
          <p:cNvCxnSpPr>
            <a:stCxn id="8" idx="6"/>
            <a:endCxn id="10" idx="4"/>
          </p:cNvCxnSpPr>
          <p:nvPr/>
        </p:nvCxnSpPr>
        <p:spPr>
          <a:xfrm flipV="1">
            <a:off x="2447256" y="1475656"/>
            <a:ext cx="5022812" cy="41313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Łącznik prosty ze strzałką 84"/>
          <p:cNvCxnSpPr>
            <a:stCxn id="8" idx="7"/>
            <a:endCxn id="11" idx="1"/>
          </p:cNvCxnSpPr>
          <p:nvPr/>
        </p:nvCxnSpPr>
        <p:spPr>
          <a:xfrm flipV="1">
            <a:off x="2252242" y="2615902"/>
            <a:ext cx="4711524" cy="25202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Łącznik prosty ze strzałką 87"/>
          <p:cNvCxnSpPr>
            <a:stCxn id="8" idx="5"/>
            <a:endCxn id="11" idx="3"/>
          </p:cNvCxnSpPr>
          <p:nvPr/>
        </p:nvCxnSpPr>
        <p:spPr>
          <a:xfrm flipV="1">
            <a:off x="2252242" y="3557514"/>
            <a:ext cx="4711524" cy="25202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1" name="Łącznik prosty ze strzałką 90"/>
          <p:cNvCxnSpPr>
            <a:stCxn id="8" idx="7"/>
            <a:endCxn id="12" idx="1"/>
          </p:cNvCxnSpPr>
          <p:nvPr/>
        </p:nvCxnSpPr>
        <p:spPr>
          <a:xfrm>
            <a:off x="2252242" y="5136182"/>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4" name="Łącznik prosty ze strzałką 93"/>
          <p:cNvCxnSpPr>
            <a:stCxn id="8" idx="5"/>
            <a:endCxn id="12" idx="3"/>
          </p:cNvCxnSpPr>
          <p:nvPr/>
        </p:nvCxnSpPr>
        <p:spPr>
          <a:xfrm>
            <a:off x="2252242" y="6077794"/>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9" name="pole tekstowe 148"/>
          <p:cNvSpPr txBox="1"/>
          <p:nvPr/>
        </p:nvSpPr>
        <p:spPr>
          <a:xfrm>
            <a:off x="0" y="6211669"/>
            <a:ext cx="8500147" cy="646331"/>
          </a:xfrm>
          <a:prstGeom prst="rect">
            <a:avLst/>
          </a:prstGeom>
          <a:noFill/>
        </p:spPr>
        <p:txBody>
          <a:bodyPr wrap="none" rtlCol="0">
            <a:spAutoFit/>
          </a:bodyPr>
          <a:lstStyle/>
          <a:p>
            <a:r>
              <a:rPr lang="pl-PL" dirty="0" err="1" smtClean="0"/>
              <a:t>X,Y,Z</a:t>
            </a:r>
            <a:r>
              <a:rPr lang="pl-PL" dirty="0" smtClean="0"/>
              <a:t> – oznacza, że max Y jednostek może zostać puszczona danym łukiem, X jest obecnie,</a:t>
            </a:r>
          </a:p>
          <a:p>
            <a:r>
              <a:rPr lang="pl-PL" dirty="0" smtClean="0"/>
              <a:t>a Z to koszt puszczenia 1 jednostki (koszt łuku = X * Z)</a:t>
            </a:r>
          </a:p>
        </p:txBody>
      </p:sp>
      <p:sp>
        <p:nvSpPr>
          <p:cNvPr id="229" name="pole tekstowe 228"/>
          <p:cNvSpPr txBox="1"/>
          <p:nvPr/>
        </p:nvSpPr>
        <p:spPr>
          <a:xfrm>
            <a:off x="2699792" y="0"/>
            <a:ext cx="651140" cy="369332"/>
          </a:xfrm>
          <a:prstGeom prst="rect">
            <a:avLst/>
          </a:prstGeom>
          <a:noFill/>
        </p:spPr>
        <p:txBody>
          <a:bodyPr wrap="none" rtlCol="0">
            <a:spAutoFit/>
          </a:bodyPr>
          <a:lstStyle/>
          <a:p>
            <a:r>
              <a:rPr lang="pl-PL" dirty="0" smtClean="0"/>
              <a:t>0,1,1</a:t>
            </a:r>
            <a:endParaRPr lang="en-GB" dirty="0"/>
          </a:p>
        </p:txBody>
      </p:sp>
      <p:sp>
        <p:nvSpPr>
          <p:cNvPr id="230" name="pole tekstowe 229"/>
          <p:cNvSpPr txBox="1"/>
          <p:nvPr/>
        </p:nvSpPr>
        <p:spPr>
          <a:xfrm>
            <a:off x="2771800" y="432048"/>
            <a:ext cx="651140" cy="369332"/>
          </a:xfrm>
          <a:prstGeom prst="rect">
            <a:avLst/>
          </a:prstGeom>
          <a:noFill/>
        </p:spPr>
        <p:txBody>
          <a:bodyPr wrap="none" rtlCol="0">
            <a:spAutoFit/>
          </a:bodyPr>
          <a:lstStyle/>
          <a:p>
            <a:r>
              <a:rPr lang="pl-PL" dirty="0" smtClean="0"/>
              <a:t>0,1,4</a:t>
            </a:r>
            <a:endParaRPr lang="en-GB" dirty="0"/>
          </a:p>
        </p:txBody>
      </p:sp>
      <p:sp>
        <p:nvSpPr>
          <p:cNvPr id="231" name="pole tekstowe 230"/>
          <p:cNvSpPr txBox="1"/>
          <p:nvPr/>
        </p:nvSpPr>
        <p:spPr>
          <a:xfrm>
            <a:off x="2771800" y="936104"/>
            <a:ext cx="651140" cy="369332"/>
          </a:xfrm>
          <a:prstGeom prst="rect">
            <a:avLst/>
          </a:prstGeom>
          <a:noFill/>
        </p:spPr>
        <p:txBody>
          <a:bodyPr wrap="none" rtlCol="0">
            <a:spAutoFit/>
          </a:bodyPr>
          <a:lstStyle/>
          <a:p>
            <a:r>
              <a:rPr lang="pl-PL" dirty="0" smtClean="0"/>
              <a:t>0,1,7</a:t>
            </a:r>
            <a:endParaRPr lang="en-GB" dirty="0"/>
          </a:p>
        </p:txBody>
      </p:sp>
      <p:sp>
        <p:nvSpPr>
          <p:cNvPr id="341" name="pole tekstowe 340"/>
          <p:cNvSpPr txBox="1"/>
          <p:nvPr/>
        </p:nvSpPr>
        <p:spPr>
          <a:xfrm rot="19860308">
            <a:off x="3800144" y="1340823"/>
            <a:ext cx="651140" cy="369332"/>
          </a:xfrm>
          <a:prstGeom prst="rect">
            <a:avLst/>
          </a:prstGeom>
          <a:noFill/>
        </p:spPr>
        <p:txBody>
          <a:bodyPr wrap="none" rtlCol="0">
            <a:spAutoFit/>
          </a:bodyPr>
          <a:lstStyle/>
          <a:p>
            <a:r>
              <a:rPr lang="pl-PL" dirty="0" smtClean="0"/>
              <a:t>0,1,2</a:t>
            </a:r>
            <a:endParaRPr lang="en-GB" dirty="0"/>
          </a:p>
        </p:txBody>
      </p:sp>
      <p:sp>
        <p:nvSpPr>
          <p:cNvPr id="342" name="pole tekstowe 341"/>
          <p:cNvSpPr txBox="1"/>
          <p:nvPr/>
        </p:nvSpPr>
        <p:spPr>
          <a:xfrm rot="19860308">
            <a:off x="3872152" y="1772871"/>
            <a:ext cx="651140" cy="369332"/>
          </a:xfrm>
          <a:prstGeom prst="rect">
            <a:avLst/>
          </a:prstGeom>
          <a:noFill/>
        </p:spPr>
        <p:txBody>
          <a:bodyPr wrap="none" rtlCol="0">
            <a:spAutoFit/>
          </a:bodyPr>
          <a:lstStyle/>
          <a:p>
            <a:r>
              <a:rPr lang="pl-PL" dirty="0" smtClean="0"/>
              <a:t>0,1,5</a:t>
            </a:r>
            <a:endParaRPr lang="en-GB" dirty="0"/>
          </a:p>
        </p:txBody>
      </p:sp>
      <p:sp>
        <p:nvSpPr>
          <p:cNvPr id="343" name="pole tekstowe 342"/>
          <p:cNvSpPr txBox="1"/>
          <p:nvPr/>
        </p:nvSpPr>
        <p:spPr>
          <a:xfrm rot="19860308">
            <a:off x="3872152" y="2276927"/>
            <a:ext cx="651140" cy="369332"/>
          </a:xfrm>
          <a:prstGeom prst="rect">
            <a:avLst/>
          </a:prstGeom>
          <a:noFill/>
        </p:spPr>
        <p:txBody>
          <a:bodyPr wrap="none" rtlCol="0">
            <a:spAutoFit/>
          </a:bodyPr>
          <a:lstStyle/>
          <a:p>
            <a:r>
              <a:rPr lang="pl-PL" dirty="0" smtClean="0"/>
              <a:t>0,1,8</a:t>
            </a:r>
            <a:endParaRPr lang="en-GB" dirty="0"/>
          </a:p>
        </p:txBody>
      </p:sp>
      <p:sp>
        <p:nvSpPr>
          <p:cNvPr id="347" name="pole tekstowe 346"/>
          <p:cNvSpPr txBox="1"/>
          <p:nvPr/>
        </p:nvSpPr>
        <p:spPr>
          <a:xfrm>
            <a:off x="2771800" y="2276872"/>
            <a:ext cx="651140" cy="369332"/>
          </a:xfrm>
          <a:prstGeom prst="rect">
            <a:avLst/>
          </a:prstGeom>
          <a:noFill/>
        </p:spPr>
        <p:txBody>
          <a:bodyPr wrap="none" rtlCol="0">
            <a:spAutoFit/>
          </a:bodyPr>
          <a:lstStyle/>
          <a:p>
            <a:r>
              <a:rPr lang="pl-PL" dirty="0" smtClean="0"/>
              <a:t>0,1,1</a:t>
            </a:r>
            <a:endParaRPr lang="en-GB" dirty="0"/>
          </a:p>
        </p:txBody>
      </p:sp>
      <p:sp>
        <p:nvSpPr>
          <p:cNvPr id="348" name="pole tekstowe 347"/>
          <p:cNvSpPr txBox="1"/>
          <p:nvPr/>
        </p:nvSpPr>
        <p:spPr>
          <a:xfrm>
            <a:off x="2843808" y="2708920"/>
            <a:ext cx="651140" cy="369332"/>
          </a:xfrm>
          <a:prstGeom prst="rect">
            <a:avLst/>
          </a:prstGeom>
          <a:noFill/>
        </p:spPr>
        <p:txBody>
          <a:bodyPr wrap="none" rtlCol="0">
            <a:spAutoFit/>
          </a:bodyPr>
          <a:lstStyle/>
          <a:p>
            <a:r>
              <a:rPr lang="pl-PL" dirty="0" smtClean="0"/>
              <a:t>0,1,3</a:t>
            </a:r>
            <a:endParaRPr lang="en-GB" dirty="0"/>
          </a:p>
        </p:txBody>
      </p:sp>
      <p:sp>
        <p:nvSpPr>
          <p:cNvPr id="349" name="pole tekstowe 348"/>
          <p:cNvSpPr txBox="1"/>
          <p:nvPr/>
        </p:nvSpPr>
        <p:spPr>
          <a:xfrm>
            <a:off x="2843808" y="3212976"/>
            <a:ext cx="651140" cy="369332"/>
          </a:xfrm>
          <a:prstGeom prst="rect">
            <a:avLst/>
          </a:prstGeom>
          <a:noFill/>
        </p:spPr>
        <p:txBody>
          <a:bodyPr wrap="none" rtlCol="0">
            <a:spAutoFit/>
          </a:bodyPr>
          <a:lstStyle/>
          <a:p>
            <a:r>
              <a:rPr lang="pl-PL" dirty="0" smtClean="0"/>
              <a:t>0,1,5</a:t>
            </a:r>
            <a:endParaRPr lang="en-GB" dirty="0"/>
          </a:p>
        </p:txBody>
      </p:sp>
      <p:sp>
        <p:nvSpPr>
          <p:cNvPr id="350" name="pole tekstowe 349"/>
          <p:cNvSpPr txBox="1"/>
          <p:nvPr/>
        </p:nvSpPr>
        <p:spPr>
          <a:xfrm>
            <a:off x="5652120" y="4797152"/>
            <a:ext cx="651140" cy="369332"/>
          </a:xfrm>
          <a:prstGeom prst="rect">
            <a:avLst/>
          </a:prstGeom>
          <a:noFill/>
        </p:spPr>
        <p:txBody>
          <a:bodyPr wrap="none" rtlCol="0">
            <a:spAutoFit/>
          </a:bodyPr>
          <a:lstStyle/>
          <a:p>
            <a:r>
              <a:rPr lang="pl-PL" dirty="0" smtClean="0"/>
              <a:t>0,1,1</a:t>
            </a:r>
            <a:endParaRPr lang="en-GB" dirty="0"/>
          </a:p>
        </p:txBody>
      </p:sp>
      <p:sp>
        <p:nvSpPr>
          <p:cNvPr id="351" name="pole tekstowe 350"/>
          <p:cNvSpPr txBox="1"/>
          <p:nvPr/>
        </p:nvSpPr>
        <p:spPr>
          <a:xfrm>
            <a:off x="5724128" y="5229200"/>
            <a:ext cx="651140" cy="369332"/>
          </a:xfrm>
          <a:prstGeom prst="rect">
            <a:avLst/>
          </a:prstGeom>
          <a:noFill/>
        </p:spPr>
        <p:txBody>
          <a:bodyPr wrap="none" rtlCol="0">
            <a:spAutoFit/>
          </a:bodyPr>
          <a:lstStyle/>
          <a:p>
            <a:r>
              <a:rPr lang="pl-PL" dirty="0" smtClean="0"/>
              <a:t>0,1,2</a:t>
            </a:r>
            <a:endParaRPr lang="en-GB" dirty="0"/>
          </a:p>
        </p:txBody>
      </p:sp>
      <p:sp>
        <p:nvSpPr>
          <p:cNvPr id="352" name="pole tekstowe 351"/>
          <p:cNvSpPr txBox="1"/>
          <p:nvPr/>
        </p:nvSpPr>
        <p:spPr>
          <a:xfrm>
            <a:off x="5724128" y="5733256"/>
            <a:ext cx="651140" cy="369332"/>
          </a:xfrm>
          <a:prstGeom prst="rect">
            <a:avLst/>
          </a:prstGeom>
          <a:noFill/>
        </p:spPr>
        <p:txBody>
          <a:bodyPr wrap="none" rtlCol="0">
            <a:spAutoFit/>
          </a:bodyPr>
          <a:lstStyle/>
          <a:p>
            <a:r>
              <a:rPr lang="pl-PL" dirty="0" smtClean="0"/>
              <a:t>0,1,3</a:t>
            </a:r>
            <a:endParaRPr lang="en-GB" dirty="0"/>
          </a:p>
        </p:txBody>
      </p:sp>
      <p:sp>
        <p:nvSpPr>
          <p:cNvPr id="353" name="pole tekstowe 352"/>
          <p:cNvSpPr txBox="1"/>
          <p:nvPr/>
        </p:nvSpPr>
        <p:spPr>
          <a:xfrm rot="19780099">
            <a:off x="4116636" y="3568137"/>
            <a:ext cx="651140" cy="369332"/>
          </a:xfrm>
          <a:prstGeom prst="rect">
            <a:avLst/>
          </a:prstGeom>
          <a:noFill/>
        </p:spPr>
        <p:txBody>
          <a:bodyPr wrap="none" rtlCol="0">
            <a:spAutoFit/>
          </a:bodyPr>
          <a:lstStyle/>
          <a:p>
            <a:r>
              <a:rPr lang="pl-PL" dirty="0" smtClean="0"/>
              <a:t>0,1,2</a:t>
            </a:r>
            <a:endParaRPr lang="en-GB" dirty="0"/>
          </a:p>
        </p:txBody>
      </p:sp>
      <p:sp>
        <p:nvSpPr>
          <p:cNvPr id="354" name="pole tekstowe 353"/>
          <p:cNvSpPr txBox="1"/>
          <p:nvPr/>
        </p:nvSpPr>
        <p:spPr>
          <a:xfrm rot="19780099">
            <a:off x="4188644" y="4000185"/>
            <a:ext cx="651140" cy="369332"/>
          </a:xfrm>
          <a:prstGeom prst="rect">
            <a:avLst/>
          </a:prstGeom>
          <a:noFill/>
        </p:spPr>
        <p:txBody>
          <a:bodyPr wrap="none" rtlCol="0">
            <a:spAutoFit/>
          </a:bodyPr>
          <a:lstStyle/>
          <a:p>
            <a:r>
              <a:rPr lang="pl-PL" dirty="0" smtClean="0"/>
              <a:t>0,1,4</a:t>
            </a:r>
            <a:endParaRPr lang="en-GB" dirty="0"/>
          </a:p>
        </p:txBody>
      </p:sp>
      <p:sp>
        <p:nvSpPr>
          <p:cNvPr id="355" name="pole tekstowe 354"/>
          <p:cNvSpPr txBox="1"/>
          <p:nvPr/>
        </p:nvSpPr>
        <p:spPr>
          <a:xfrm rot="19780099">
            <a:off x="4188644" y="4504241"/>
            <a:ext cx="651140" cy="369332"/>
          </a:xfrm>
          <a:prstGeom prst="rect">
            <a:avLst/>
          </a:prstGeom>
          <a:noFill/>
        </p:spPr>
        <p:txBody>
          <a:bodyPr wrap="none" rtlCol="0">
            <a:spAutoFit/>
          </a:bodyPr>
          <a:lstStyle/>
          <a:p>
            <a:r>
              <a:rPr lang="pl-PL" dirty="0" smtClean="0"/>
              <a:t>0,1,6</a:t>
            </a:r>
            <a:endParaRPr lang="en-GB" dirty="0"/>
          </a:p>
        </p:txBody>
      </p:sp>
      <p:sp>
        <p:nvSpPr>
          <p:cNvPr id="356" name="pole tekstowe 355"/>
          <p:cNvSpPr txBox="1"/>
          <p:nvPr/>
        </p:nvSpPr>
        <p:spPr>
          <a:xfrm rot="19187318">
            <a:off x="2526048" y="3667557"/>
            <a:ext cx="651140" cy="369332"/>
          </a:xfrm>
          <a:prstGeom prst="rect">
            <a:avLst/>
          </a:prstGeom>
          <a:noFill/>
        </p:spPr>
        <p:txBody>
          <a:bodyPr wrap="none" rtlCol="0">
            <a:spAutoFit/>
          </a:bodyPr>
          <a:lstStyle/>
          <a:p>
            <a:r>
              <a:rPr lang="pl-PL" dirty="0" smtClean="0"/>
              <a:t>0,1,3</a:t>
            </a:r>
            <a:endParaRPr lang="en-GB" dirty="0"/>
          </a:p>
        </p:txBody>
      </p:sp>
      <p:sp>
        <p:nvSpPr>
          <p:cNvPr id="357" name="pole tekstowe 356"/>
          <p:cNvSpPr txBox="1"/>
          <p:nvPr/>
        </p:nvSpPr>
        <p:spPr>
          <a:xfrm rot="19187318">
            <a:off x="2699792" y="4171613"/>
            <a:ext cx="651140" cy="369332"/>
          </a:xfrm>
          <a:prstGeom prst="rect">
            <a:avLst/>
          </a:prstGeom>
          <a:noFill/>
        </p:spPr>
        <p:txBody>
          <a:bodyPr wrap="none" rtlCol="0">
            <a:spAutoFit/>
          </a:bodyPr>
          <a:lstStyle/>
          <a:p>
            <a:r>
              <a:rPr lang="pl-PL" dirty="0" smtClean="0"/>
              <a:t>0,1,6</a:t>
            </a:r>
            <a:endParaRPr lang="en-GB" dirty="0"/>
          </a:p>
        </p:txBody>
      </p:sp>
      <p:sp>
        <p:nvSpPr>
          <p:cNvPr id="358" name="pole tekstowe 357"/>
          <p:cNvSpPr txBox="1"/>
          <p:nvPr/>
        </p:nvSpPr>
        <p:spPr>
          <a:xfrm rot="19187318">
            <a:off x="2699792" y="4747677"/>
            <a:ext cx="651140" cy="369332"/>
          </a:xfrm>
          <a:prstGeom prst="rect">
            <a:avLst/>
          </a:prstGeom>
          <a:noFill/>
        </p:spPr>
        <p:txBody>
          <a:bodyPr wrap="none" rtlCol="0">
            <a:spAutoFit/>
          </a:bodyPr>
          <a:lstStyle/>
          <a:p>
            <a:r>
              <a:rPr lang="pl-PL" dirty="0" smtClean="0"/>
              <a:t>0,1,9</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a 3"/>
          <p:cNvSpPr/>
          <p:nvPr/>
        </p:nvSpPr>
        <p:spPr>
          <a:xfrm>
            <a:off x="0" y="2852936"/>
            <a:ext cx="395536" cy="395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a:t>
            </a:r>
            <a:endParaRPr lang="en-GB" dirty="0"/>
          </a:p>
        </p:txBody>
      </p:sp>
      <p:sp>
        <p:nvSpPr>
          <p:cNvPr id="5" name="Elipsa 4"/>
          <p:cNvSpPr/>
          <p:nvPr/>
        </p:nvSpPr>
        <p:spPr>
          <a:xfrm>
            <a:off x="8748464" y="2852936"/>
            <a:ext cx="395536" cy="395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t</a:t>
            </a:r>
          </a:p>
        </p:txBody>
      </p:sp>
      <p:sp>
        <p:nvSpPr>
          <p:cNvPr id="6" name="Elipsa 5"/>
          <p:cNvSpPr/>
          <p:nvPr/>
        </p:nvSpPr>
        <p:spPr>
          <a:xfrm>
            <a:off x="1115616" y="144016"/>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R1</a:t>
            </a:r>
            <a:endParaRPr lang="en-GB" dirty="0"/>
          </a:p>
        </p:txBody>
      </p:sp>
      <p:sp>
        <p:nvSpPr>
          <p:cNvPr id="7" name="Elipsa 6"/>
          <p:cNvSpPr/>
          <p:nvPr/>
        </p:nvSpPr>
        <p:spPr>
          <a:xfrm>
            <a:off x="1080120" y="242088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R2</a:t>
            </a:r>
            <a:endParaRPr lang="en-GB" dirty="0"/>
          </a:p>
        </p:txBody>
      </p:sp>
      <p:sp>
        <p:nvSpPr>
          <p:cNvPr id="8" name="Elipsa 7"/>
          <p:cNvSpPr/>
          <p:nvPr/>
        </p:nvSpPr>
        <p:spPr>
          <a:xfrm>
            <a:off x="1115616" y="494116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R3</a:t>
            </a:r>
          </a:p>
        </p:txBody>
      </p:sp>
      <p:sp>
        <p:nvSpPr>
          <p:cNvPr id="10" name="Elipsa 9"/>
          <p:cNvSpPr/>
          <p:nvPr/>
        </p:nvSpPr>
        <p:spPr>
          <a:xfrm>
            <a:off x="6804248" y="144016"/>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X</a:t>
            </a:r>
            <a:endParaRPr lang="en-GB" dirty="0"/>
          </a:p>
        </p:txBody>
      </p:sp>
      <p:sp>
        <p:nvSpPr>
          <p:cNvPr id="11" name="Elipsa 10"/>
          <p:cNvSpPr/>
          <p:nvPr/>
        </p:nvSpPr>
        <p:spPr>
          <a:xfrm>
            <a:off x="6768752" y="242088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Y</a:t>
            </a:r>
            <a:endParaRPr lang="en-GB" dirty="0"/>
          </a:p>
        </p:txBody>
      </p:sp>
      <p:sp>
        <p:nvSpPr>
          <p:cNvPr id="12" name="Elipsa 11"/>
          <p:cNvSpPr/>
          <p:nvPr/>
        </p:nvSpPr>
        <p:spPr>
          <a:xfrm>
            <a:off x="6804248" y="494116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Z</a:t>
            </a:r>
          </a:p>
        </p:txBody>
      </p:sp>
      <p:cxnSp>
        <p:nvCxnSpPr>
          <p:cNvPr id="14" name="Łącznik prosty ze strzałką 13"/>
          <p:cNvCxnSpPr>
            <a:stCxn id="4" idx="6"/>
            <a:endCxn id="6" idx="2"/>
          </p:cNvCxnSpPr>
          <p:nvPr/>
        </p:nvCxnSpPr>
        <p:spPr>
          <a:xfrm flipV="1">
            <a:off x="395536" y="809836"/>
            <a:ext cx="720080" cy="2240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Łącznik prosty ze strzałką 15"/>
          <p:cNvCxnSpPr>
            <a:stCxn id="4" idx="6"/>
            <a:endCxn id="7" idx="2"/>
          </p:cNvCxnSpPr>
          <p:nvPr/>
        </p:nvCxnSpPr>
        <p:spPr>
          <a:xfrm>
            <a:off x="395536" y="3050704"/>
            <a:ext cx="684584" cy="360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Łącznik prosty ze strzałką 17"/>
          <p:cNvCxnSpPr>
            <a:stCxn id="4" idx="6"/>
            <a:endCxn id="8" idx="2"/>
          </p:cNvCxnSpPr>
          <p:nvPr/>
        </p:nvCxnSpPr>
        <p:spPr>
          <a:xfrm>
            <a:off x="395536" y="3050704"/>
            <a:ext cx="720080" cy="25562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Łącznik prosty ze strzałką 20"/>
          <p:cNvCxnSpPr>
            <a:stCxn id="6" idx="6"/>
            <a:endCxn id="10" idx="2"/>
          </p:cNvCxnSpPr>
          <p:nvPr/>
        </p:nvCxnSpPr>
        <p:spPr>
          <a:xfrm>
            <a:off x="2447256" y="809836"/>
            <a:ext cx="435699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Łącznik prosty ze strzałką 38"/>
          <p:cNvCxnSpPr>
            <a:stCxn id="7" idx="6"/>
            <a:endCxn id="10" idx="2"/>
          </p:cNvCxnSpPr>
          <p:nvPr/>
        </p:nvCxnSpPr>
        <p:spPr>
          <a:xfrm flipV="1">
            <a:off x="2411760" y="809836"/>
            <a:ext cx="4392488" cy="2276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Łącznik prosty ze strzałką 40"/>
          <p:cNvCxnSpPr>
            <a:stCxn id="7" idx="6"/>
            <a:endCxn id="11" idx="2"/>
          </p:cNvCxnSpPr>
          <p:nvPr/>
        </p:nvCxnSpPr>
        <p:spPr>
          <a:xfrm>
            <a:off x="2411760" y="3086708"/>
            <a:ext cx="435699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Łącznik prosty ze strzałką 42"/>
          <p:cNvCxnSpPr>
            <a:stCxn id="8" idx="7"/>
            <a:endCxn id="10" idx="3"/>
          </p:cNvCxnSpPr>
          <p:nvPr/>
        </p:nvCxnSpPr>
        <p:spPr>
          <a:xfrm flipV="1">
            <a:off x="2252242" y="1280642"/>
            <a:ext cx="4747020" cy="38555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Łącznik prosty ze strzałką 44"/>
          <p:cNvCxnSpPr>
            <a:stCxn id="8" idx="6"/>
            <a:endCxn id="11" idx="2"/>
          </p:cNvCxnSpPr>
          <p:nvPr/>
        </p:nvCxnSpPr>
        <p:spPr>
          <a:xfrm flipV="1">
            <a:off x="2447256" y="3086708"/>
            <a:ext cx="4321496" cy="25202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Łącznik prosty ze strzałką 46"/>
          <p:cNvCxnSpPr>
            <a:stCxn id="8" idx="6"/>
            <a:endCxn id="12" idx="2"/>
          </p:cNvCxnSpPr>
          <p:nvPr/>
        </p:nvCxnSpPr>
        <p:spPr>
          <a:xfrm>
            <a:off x="2447256" y="5606988"/>
            <a:ext cx="435699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Łącznik prosty ze strzałką 48"/>
          <p:cNvCxnSpPr>
            <a:stCxn id="11" idx="6"/>
            <a:endCxn id="5" idx="2"/>
          </p:cNvCxnSpPr>
          <p:nvPr/>
        </p:nvCxnSpPr>
        <p:spPr>
          <a:xfrm flipV="1">
            <a:off x="8100392" y="3050704"/>
            <a:ext cx="648072" cy="360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Łącznik prosty ze strzałką 50"/>
          <p:cNvCxnSpPr>
            <a:stCxn id="12" idx="6"/>
            <a:endCxn id="5" idx="2"/>
          </p:cNvCxnSpPr>
          <p:nvPr/>
        </p:nvCxnSpPr>
        <p:spPr>
          <a:xfrm flipV="1">
            <a:off x="8135888" y="3050704"/>
            <a:ext cx="612576" cy="25562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Łącznik prosty ze strzałką 52"/>
          <p:cNvCxnSpPr>
            <a:stCxn id="10" idx="6"/>
            <a:endCxn id="5" idx="2"/>
          </p:cNvCxnSpPr>
          <p:nvPr/>
        </p:nvCxnSpPr>
        <p:spPr>
          <a:xfrm>
            <a:off x="8135888" y="809836"/>
            <a:ext cx="612576" cy="2240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pole tekstowe 53"/>
          <p:cNvSpPr txBox="1"/>
          <p:nvPr/>
        </p:nvSpPr>
        <p:spPr>
          <a:xfrm rot="4152766">
            <a:off x="8207636" y="1444870"/>
            <a:ext cx="651140" cy="369332"/>
          </a:xfrm>
          <a:prstGeom prst="rect">
            <a:avLst/>
          </a:prstGeom>
          <a:noFill/>
        </p:spPr>
        <p:txBody>
          <a:bodyPr wrap="none" rtlCol="0">
            <a:spAutoFit/>
          </a:bodyPr>
          <a:lstStyle/>
          <a:p>
            <a:r>
              <a:rPr lang="pl-PL" dirty="0" smtClean="0">
                <a:solidFill>
                  <a:srgbClr val="FF0000"/>
                </a:solidFill>
              </a:rPr>
              <a:t>3</a:t>
            </a:r>
            <a:r>
              <a:rPr lang="pl-PL" dirty="0" smtClean="0"/>
              <a:t>,3,0</a:t>
            </a:r>
            <a:endParaRPr lang="en-GB" dirty="0"/>
          </a:p>
        </p:txBody>
      </p:sp>
      <p:sp>
        <p:nvSpPr>
          <p:cNvPr id="55" name="pole tekstowe 54"/>
          <p:cNvSpPr txBox="1"/>
          <p:nvPr/>
        </p:nvSpPr>
        <p:spPr>
          <a:xfrm>
            <a:off x="8050893" y="2708920"/>
            <a:ext cx="651140" cy="369332"/>
          </a:xfrm>
          <a:prstGeom prst="rect">
            <a:avLst/>
          </a:prstGeom>
          <a:noFill/>
        </p:spPr>
        <p:txBody>
          <a:bodyPr wrap="none" rtlCol="0">
            <a:spAutoFit/>
          </a:bodyPr>
          <a:lstStyle/>
          <a:p>
            <a:r>
              <a:rPr lang="pl-PL" dirty="0" smtClean="0">
                <a:solidFill>
                  <a:srgbClr val="FF0000"/>
                </a:solidFill>
              </a:rPr>
              <a:t>3</a:t>
            </a:r>
            <a:r>
              <a:rPr lang="pl-PL" dirty="0" smtClean="0"/>
              <a:t>,3,0</a:t>
            </a:r>
            <a:endParaRPr lang="en-GB" dirty="0"/>
          </a:p>
        </p:txBody>
      </p:sp>
      <p:sp>
        <p:nvSpPr>
          <p:cNvPr id="56" name="pole tekstowe 55"/>
          <p:cNvSpPr txBox="1"/>
          <p:nvPr/>
        </p:nvSpPr>
        <p:spPr>
          <a:xfrm rot="17287256">
            <a:off x="7990084" y="3966600"/>
            <a:ext cx="651140" cy="369332"/>
          </a:xfrm>
          <a:prstGeom prst="rect">
            <a:avLst/>
          </a:prstGeom>
          <a:noFill/>
        </p:spPr>
        <p:txBody>
          <a:bodyPr wrap="none" rtlCol="0">
            <a:spAutoFit/>
          </a:bodyPr>
          <a:lstStyle/>
          <a:p>
            <a:r>
              <a:rPr lang="pl-PL" dirty="0" smtClean="0">
                <a:solidFill>
                  <a:srgbClr val="FF0000"/>
                </a:solidFill>
              </a:rPr>
              <a:t>1</a:t>
            </a:r>
            <a:r>
              <a:rPr lang="pl-PL" dirty="0" smtClean="0"/>
              <a:t>,3,0</a:t>
            </a:r>
            <a:endParaRPr lang="en-GB" dirty="0"/>
          </a:p>
        </p:txBody>
      </p:sp>
      <p:sp>
        <p:nvSpPr>
          <p:cNvPr id="57" name="pole tekstowe 56"/>
          <p:cNvSpPr txBox="1"/>
          <p:nvPr/>
        </p:nvSpPr>
        <p:spPr>
          <a:xfrm rot="17539963">
            <a:off x="284393" y="1663074"/>
            <a:ext cx="651140" cy="369332"/>
          </a:xfrm>
          <a:prstGeom prst="rect">
            <a:avLst/>
          </a:prstGeom>
          <a:noFill/>
        </p:spPr>
        <p:txBody>
          <a:bodyPr wrap="none" rtlCol="0">
            <a:spAutoFit/>
          </a:bodyPr>
          <a:lstStyle/>
          <a:p>
            <a:r>
              <a:rPr lang="pl-PL" dirty="0" smtClean="0">
                <a:solidFill>
                  <a:srgbClr val="FF0000"/>
                </a:solidFill>
              </a:rPr>
              <a:t>1</a:t>
            </a:r>
            <a:r>
              <a:rPr lang="pl-PL" dirty="0" smtClean="0"/>
              <a:t>,3,0</a:t>
            </a:r>
            <a:endParaRPr lang="en-GB" dirty="0"/>
          </a:p>
        </p:txBody>
      </p:sp>
      <p:sp>
        <p:nvSpPr>
          <p:cNvPr id="58" name="pole tekstowe 57"/>
          <p:cNvSpPr txBox="1"/>
          <p:nvPr/>
        </p:nvSpPr>
        <p:spPr>
          <a:xfrm>
            <a:off x="467544" y="2708920"/>
            <a:ext cx="651140" cy="369332"/>
          </a:xfrm>
          <a:prstGeom prst="rect">
            <a:avLst/>
          </a:prstGeom>
          <a:noFill/>
        </p:spPr>
        <p:txBody>
          <a:bodyPr wrap="none" rtlCol="0">
            <a:spAutoFit/>
          </a:bodyPr>
          <a:lstStyle/>
          <a:p>
            <a:r>
              <a:rPr lang="pl-PL" dirty="0" smtClean="0">
                <a:solidFill>
                  <a:srgbClr val="FF0000"/>
                </a:solidFill>
              </a:rPr>
              <a:t>3</a:t>
            </a:r>
            <a:r>
              <a:rPr lang="pl-PL" dirty="0" smtClean="0"/>
              <a:t>,3,0</a:t>
            </a:r>
            <a:endParaRPr lang="en-GB" dirty="0"/>
          </a:p>
        </p:txBody>
      </p:sp>
      <p:cxnSp>
        <p:nvCxnSpPr>
          <p:cNvPr id="60" name="Łącznik prosty ze strzałką 59"/>
          <p:cNvCxnSpPr>
            <a:stCxn id="6" idx="7"/>
            <a:endCxn id="10" idx="1"/>
          </p:cNvCxnSpPr>
          <p:nvPr/>
        </p:nvCxnSpPr>
        <p:spPr>
          <a:xfrm>
            <a:off x="2252242" y="339030"/>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Łącznik prosty ze strzałką 62"/>
          <p:cNvCxnSpPr>
            <a:stCxn id="6" idx="5"/>
            <a:endCxn id="10" idx="3"/>
          </p:cNvCxnSpPr>
          <p:nvPr/>
        </p:nvCxnSpPr>
        <p:spPr>
          <a:xfrm>
            <a:off x="2252242" y="1280642"/>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Łącznik prosty ze strzałką 65"/>
          <p:cNvCxnSpPr>
            <a:stCxn id="7" idx="7"/>
            <a:endCxn id="10" idx="1"/>
          </p:cNvCxnSpPr>
          <p:nvPr/>
        </p:nvCxnSpPr>
        <p:spPr>
          <a:xfrm flipV="1">
            <a:off x="2216746" y="339030"/>
            <a:ext cx="4782516" cy="2276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Łącznik prosty ze strzałką 68"/>
          <p:cNvCxnSpPr>
            <a:stCxn id="7" idx="5"/>
            <a:endCxn id="10" idx="3"/>
          </p:cNvCxnSpPr>
          <p:nvPr/>
        </p:nvCxnSpPr>
        <p:spPr>
          <a:xfrm flipV="1">
            <a:off x="2216746" y="1280642"/>
            <a:ext cx="4782516" cy="2276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2" name="Łącznik prosty ze strzałką 71"/>
          <p:cNvCxnSpPr>
            <a:stCxn id="7" idx="7"/>
            <a:endCxn id="11" idx="1"/>
          </p:cNvCxnSpPr>
          <p:nvPr/>
        </p:nvCxnSpPr>
        <p:spPr>
          <a:xfrm>
            <a:off x="2216746" y="2615902"/>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5" name="Łącznik prosty ze strzałką 74"/>
          <p:cNvCxnSpPr>
            <a:stCxn id="7" idx="5"/>
            <a:endCxn id="11" idx="3"/>
          </p:cNvCxnSpPr>
          <p:nvPr/>
        </p:nvCxnSpPr>
        <p:spPr>
          <a:xfrm>
            <a:off x="2216746" y="3557514"/>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Łącznik prosty ze strzałką 77"/>
          <p:cNvCxnSpPr>
            <a:stCxn id="8" idx="0"/>
            <a:endCxn id="10" idx="2"/>
          </p:cNvCxnSpPr>
          <p:nvPr/>
        </p:nvCxnSpPr>
        <p:spPr>
          <a:xfrm flipV="1">
            <a:off x="1781436" y="809836"/>
            <a:ext cx="5022812" cy="41313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Łącznik prosty ze strzałką 80"/>
          <p:cNvCxnSpPr>
            <a:stCxn id="8" idx="6"/>
            <a:endCxn id="10" idx="4"/>
          </p:cNvCxnSpPr>
          <p:nvPr/>
        </p:nvCxnSpPr>
        <p:spPr>
          <a:xfrm flipV="1">
            <a:off x="2447256" y="1475656"/>
            <a:ext cx="5022812" cy="41313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Łącznik prosty ze strzałką 84"/>
          <p:cNvCxnSpPr>
            <a:stCxn id="8" idx="7"/>
            <a:endCxn id="11" idx="1"/>
          </p:cNvCxnSpPr>
          <p:nvPr/>
        </p:nvCxnSpPr>
        <p:spPr>
          <a:xfrm flipV="1">
            <a:off x="2252242" y="2615902"/>
            <a:ext cx="4711524" cy="25202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Łącznik prosty ze strzałką 87"/>
          <p:cNvCxnSpPr>
            <a:stCxn id="8" idx="5"/>
            <a:endCxn id="11" idx="3"/>
          </p:cNvCxnSpPr>
          <p:nvPr/>
        </p:nvCxnSpPr>
        <p:spPr>
          <a:xfrm flipV="1">
            <a:off x="2252242" y="3557514"/>
            <a:ext cx="4711524" cy="25202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1" name="Łącznik prosty ze strzałką 90"/>
          <p:cNvCxnSpPr>
            <a:stCxn id="8" idx="7"/>
            <a:endCxn id="12" idx="1"/>
          </p:cNvCxnSpPr>
          <p:nvPr/>
        </p:nvCxnSpPr>
        <p:spPr>
          <a:xfrm>
            <a:off x="2252242" y="5136182"/>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4" name="Łącznik prosty ze strzałką 93"/>
          <p:cNvCxnSpPr>
            <a:stCxn id="8" idx="5"/>
            <a:endCxn id="12" idx="3"/>
          </p:cNvCxnSpPr>
          <p:nvPr/>
        </p:nvCxnSpPr>
        <p:spPr>
          <a:xfrm>
            <a:off x="2252242" y="6077794"/>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9" name="pole tekstowe 148"/>
          <p:cNvSpPr txBox="1"/>
          <p:nvPr/>
        </p:nvSpPr>
        <p:spPr>
          <a:xfrm>
            <a:off x="0" y="6211669"/>
            <a:ext cx="8500147" cy="646331"/>
          </a:xfrm>
          <a:prstGeom prst="rect">
            <a:avLst/>
          </a:prstGeom>
          <a:noFill/>
        </p:spPr>
        <p:txBody>
          <a:bodyPr wrap="none" rtlCol="0">
            <a:spAutoFit/>
          </a:bodyPr>
          <a:lstStyle/>
          <a:p>
            <a:r>
              <a:rPr lang="pl-PL" dirty="0" err="1" smtClean="0"/>
              <a:t>X,Y,Z</a:t>
            </a:r>
            <a:r>
              <a:rPr lang="pl-PL" dirty="0" smtClean="0"/>
              <a:t> – oznacza, że max Y jednostek może zostać puszczona danym łukiem, X jest obecnie,</a:t>
            </a:r>
          </a:p>
          <a:p>
            <a:r>
              <a:rPr lang="pl-PL" dirty="0" smtClean="0"/>
              <a:t>a Z to koszt puszczenia 1 jednostki (koszt łuku = X * Z)</a:t>
            </a:r>
          </a:p>
        </p:txBody>
      </p:sp>
      <p:sp>
        <p:nvSpPr>
          <p:cNvPr id="229" name="pole tekstowe 228"/>
          <p:cNvSpPr txBox="1"/>
          <p:nvPr/>
        </p:nvSpPr>
        <p:spPr>
          <a:xfrm>
            <a:off x="2699792" y="0"/>
            <a:ext cx="651140" cy="369332"/>
          </a:xfrm>
          <a:prstGeom prst="rect">
            <a:avLst/>
          </a:prstGeom>
          <a:noFill/>
        </p:spPr>
        <p:txBody>
          <a:bodyPr wrap="none" rtlCol="0">
            <a:spAutoFit/>
          </a:bodyPr>
          <a:lstStyle/>
          <a:p>
            <a:r>
              <a:rPr lang="pl-PL" dirty="0">
                <a:solidFill>
                  <a:srgbClr val="FF0000"/>
                </a:solidFill>
              </a:rPr>
              <a:t>1</a:t>
            </a:r>
            <a:r>
              <a:rPr lang="pl-PL" dirty="0" smtClean="0"/>
              <a:t>,1,1</a:t>
            </a:r>
            <a:endParaRPr lang="en-GB" dirty="0"/>
          </a:p>
        </p:txBody>
      </p:sp>
      <p:sp>
        <p:nvSpPr>
          <p:cNvPr id="230" name="pole tekstowe 229"/>
          <p:cNvSpPr txBox="1"/>
          <p:nvPr/>
        </p:nvSpPr>
        <p:spPr>
          <a:xfrm>
            <a:off x="2771800" y="432048"/>
            <a:ext cx="651140" cy="369332"/>
          </a:xfrm>
          <a:prstGeom prst="rect">
            <a:avLst/>
          </a:prstGeom>
          <a:noFill/>
        </p:spPr>
        <p:txBody>
          <a:bodyPr wrap="none" rtlCol="0">
            <a:spAutoFit/>
          </a:bodyPr>
          <a:lstStyle/>
          <a:p>
            <a:r>
              <a:rPr lang="pl-PL" dirty="0" smtClean="0"/>
              <a:t>0,1,4</a:t>
            </a:r>
            <a:endParaRPr lang="en-GB" dirty="0"/>
          </a:p>
        </p:txBody>
      </p:sp>
      <p:sp>
        <p:nvSpPr>
          <p:cNvPr id="231" name="pole tekstowe 230"/>
          <p:cNvSpPr txBox="1"/>
          <p:nvPr/>
        </p:nvSpPr>
        <p:spPr>
          <a:xfrm>
            <a:off x="2771800" y="936104"/>
            <a:ext cx="651140" cy="369332"/>
          </a:xfrm>
          <a:prstGeom prst="rect">
            <a:avLst/>
          </a:prstGeom>
          <a:noFill/>
        </p:spPr>
        <p:txBody>
          <a:bodyPr wrap="none" rtlCol="0">
            <a:spAutoFit/>
          </a:bodyPr>
          <a:lstStyle/>
          <a:p>
            <a:r>
              <a:rPr lang="pl-PL" dirty="0" smtClean="0"/>
              <a:t>0,1,7</a:t>
            </a:r>
            <a:endParaRPr lang="en-GB" dirty="0"/>
          </a:p>
        </p:txBody>
      </p:sp>
      <p:sp>
        <p:nvSpPr>
          <p:cNvPr id="341" name="pole tekstowe 340"/>
          <p:cNvSpPr txBox="1"/>
          <p:nvPr/>
        </p:nvSpPr>
        <p:spPr>
          <a:xfrm rot="19860308">
            <a:off x="3800144" y="1340823"/>
            <a:ext cx="651140" cy="369332"/>
          </a:xfrm>
          <a:prstGeom prst="rect">
            <a:avLst/>
          </a:prstGeom>
          <a:noFill/>
        </p:spPr>
        <p:txBody>
          <a:bodyPr wrap="none" rtlCol="0">
            <a:spAutoFit/>
          </a:bodyPr>
          <a:lstStyle/>
          <a:p>
            <a:r>
              <a:rPr lang="pl-PL" dirty="0">
                <a:solidFill>
                  <a:srgbClr val="FF0000"/>
                </a:solidFill>
              </a:rPr>
              <a:t>1</a:t>
            </a:r>
            <a:r>
              <a:rPr lang="pl-PL" dirty="0" smtClean="0"/>
              <a:t>,1,2</a:t>
            </a:r>
            <a:endParaRPr lang="en-GB" dirty="0"/>
          </a:p>
        </p:txBody>
      </p:sp>
      <p:sp>
        <p:nvSpPr>
          <p:cNvPr id="342" name="pole tekstowe 341"/>
          <p:cNvSpPr txBox="1"/>
          <p:nvPr/>
        </p:nvSpPr>
        <p:spPr>
          <a:xfrm rot="19860308">
            <a:off x="3872152" y="1772871"/>
            <a:ext cx="651140" cy="369332"/>
          </a:xfrm>
          <a:prstGeom prst="rect">
            <a:avLst/>
          </a:prstGeom>
          <a:noFill/>
        </p:spPr>
        <p:txBody>
          <a:bodyPr wrap="none" rtlCol="0">
            <a:spAutoFit/>
          </a:bodyPr>
          <a:lstStyle/>
          <a:p>
            <a:r>
              <a:rPr lang="pl-PL" dirty="0" smtClean="0"/>
              <a:t>0,1,5</a:t>
            </a:r>
            <a:endParaRPr lang="en-GB" dirty="0"/>
          </a:p>
        </p:txBody>
      </p:sp>
      <p:sp>
        <p:nvSpPr>
          <p:cNvPr id="343" name="pole tekstowe 342"/>
          <p:cNvSpPr txBox="1"/>
          <p:nvPr/>
        </p:nvSpPr>
        <p:spPr>
          <a:xfrm rot="19860308">
            <a:off x="3872152" y="2276927"/>
            <a:ext cx="651140" cy="369332"/>
          </a:xfrm>
          <a:prstGeom prst="rect">
            <a:avLst/>
          </a:prstGeom>
          <a:noFill/>
        </p:spPr>
        <p:txBody>
          <a:bodyPr wrap="none" rtlCol="0">
            <a:spAutoFit/>
          </a:bodyPr>
          <a:lstStyle/>
          <a:p>
            <a:r>
              <a:rPr lang="pl-PL" dirty="0" smtClean="0"/>
              <a:t>0,1,8</a:t>
            </a:r>
            <a:endParaRPr lang="en-GB" dirty="0"/>
          </a:p>
        </p:txBody>
      </p:sp>
      <p:sp>
        <p:nvSpPr>
          <p:cNvPr id="347" name="pole tekstowe 346"/>
          <p:cNvSpPr txBox="1"/>
          <p:nvPr/>
        </p:nvSpPr>
        <p:spPr>
          <a:xfrm>
            <a:off x="2771800" y="2276872"/>
            <a:ext cx="651140" cy="369332"/>
          </a:xfrm>
          <a:prstGeom prst="rect">
            <a:avLst/>
          </a:prstGeom>
          <a:noFill/>
        </p:spPr>
        <p:txBody>
          <a:bodyPr wrap="none" rtlCol="0">
            <a:spAutoFit/>
          </a:bodyPr>
          <a:lstStyle/>
          <a:p>
            <a:r>
              <a:rPr lang="pl-PL" dirty="0" smtClean="0">
                <a:solidFill>
                  <a:srgbClr val="FF0000"/>
                </a:solidFill>
              </a:rPr>
              <a:t>1</a:t>
            </a:r>
            <a:r>
              <a:rPr lang="pl-PL" dirty="0" smtClean="0"/>
              <a:t>,1,1</a:t>
            </a:r>
            <a:endParaRPr lang="en-GB" dirty="0"/>
          </a:p>
        </p:txBody>
      </p:sp>
      <p:sp>
        <p:nvSpPr>
          <p:cNvPr id="348" name="pole tekstowe 347"/>
          <p:cNvSpPr txBox="1"/>
          <p:nvPr/>
        </p:nvSpPr>
        <p:spPr>
          <a:xfrm>
            <a:off x="2843808" y="2708920"/>
            <a:ext cx="651140" cy="369332"/>
          </a:xfrm>
          <a:prstGeom prst="rect">
            <a:avLst/>
          </a:prstGeom>
          <a:noFill/>
        </p:spPr>
        <p:txBody>
          <a:bodyPr wrap="none" rtlCol="0">
            <a:spAutoFit/>
          </a:bodyPr>
          <a:lstStyle/>
          <a:p>
            <a:r>
              <a:rPr lang="pl-PL" dirty="0">
                <a:solidFill>
                  <a:srgbClr val="FF0000"/>
                </a:solidFill>
              </a:rPr>
              <a:t>1</a:t>
            </a:r>
            <a:r>
              <a:rPr lang="pl-PL" dirty="0" smtClean="0"/>
              <a:t>,1,3</a:t>
            </a:r>
            <a:endParaRPr lang="en-GB" dirty="0"/>
          </a:p>
        </p:txBody>
      </p:sp>
      <p:sp>
        <p:nvSpPr>
          <p:cNvPr id="349" name="pole tekstowe 348"/>
          <p:cNvSpPr txBox="1"/>
          <p:nvPr/>
        </p:nvSpPr>
        <p:spPr>
          <a:xfrm>
            <a:off x="2843808" y="3212976"/>
            <a:ext cx="651140" cy="369332"/>
          </a:xfrm>
          <a:prstGeom prst="rect">
            <a:avLst/>
          </a:prstGeom>
          <a:noFill/>
        </p:spPr>
        <p:txBody>
          <a:bodyPr wrap="none" rtlCol="0">
            <a:spAutoFit/>
          </a:bodyPr>
          <a:lstStyle/>
          <a:p>
            <a:r>
              <a:rPr lang="pl-PL" dirty="0" smtClean="0"/>
              <a:t>0,1,5</a:t>
            </a:r>
            <a:endParaRPr lang="en-GB" dirty="0"/>
          </a:p>
        </p:txBody>
      </p:sp>
      <p:sp>
        <p:nvSpPr>
          <p:cNvPr id="350" name="pole tekstowe 349"/>
          <p:cNvSpPr txBox="1"/>
          <p:nvPr/>
        </p:nvSpPr>
        <p:spPr>
          <a:xfrm>
            <a:off x="5652120" y="4797152"/>
            <a:ext cx="651140" cy="369332"/>
          </a:xfrm>
          <a:prstGeom prst="rect">
            <a:avLst/>
          </a:prstGeom>
          <a:noFill/>
        </p:spPr>
        <p:txBody>
          <a:bodyPr wrap="none" rtlCol="0">
            <a:spAutoFit/>
          </a:bodyPr>
          <a:lstStyle/>
          <a:p>
            <a:r>
              <a:rPr lang="pl-PL" dirty="0" smtClean="0">
                <a:solidFill>
                  <a:srgbClr val="FF0000"/>
                </a:solidFill>
              </a:rPr>
              <a:t>1</a:t>
            </a:r>
            <a:r>
              <a:rPr lang="pl-PL" dirty="0" smtClean="0"/>
              <a:t>,1,1</a:t>
            </a:r>
            <a:endParaRPr lang="en-GB" dirty="0"/>
          </a:p>
        </p:txBody>
      </p:sp>
      <p:sp>
        <p:nvSpPr>
          <p:cNvPr id="351" name="pole tekstowe 350"/>
          <p:cNvSpPr txBox="1"/>
          <p:nvPr/>
        </p:nvSpPr>
        <p:spPr>
          <a:xfrm>
            <a:off x="5724128" y="5229200"/>
            <a:ext cx="651140" cy="369332"/>
          </a:xfrm>
          <a:prstGeom prst="rect">
            <a:avLst/>
          </a:prstGeom>
          <a:noFill/>
        </p:spPr>
        <p:txBody>
          <a:bodyPr wrap="none" rtlCol="0">
            <a:spAutoFit/>
          </a:bodyPr>
          <a:lstStyle/>
          <a:p>
            <a:r>
              <a:rPr lang="pl-PL" dirty="0" smtClean="0"/>
              <a:t>0,1,2</a:t>
            </a:r>
            <a:endParaRPr lang="en-GB" dirty="0"/>
          </a:p>
        </p:txBody>
      </p:sp>
      <p:sp>
        <p:nvSpPr>
          <p:cNvPr id="352" name="pole tekstowe 351"/>
          <p:cNvSpPr txBox="1"/>
          <p:nvPr/>
        </p:nvSpPr>
        <p:spPr>
          <a:xfrm>
            <a:off x="5724128" y="5733256"/>
            <a:ext cx="651140" cy="369332"/>
          </a:xfrm>
          <a:prstGeom prst="rect">
            <a:avLst/>
          </a:prstGeom>
          <a:noFill/>
        </p:spPr>
        <p:txBody>
          <a:bodyPr wrap="none" rtlCol="0">
            <a:spAutoFit/>
          </a:bodyPr>
          <a:lstStyle/>
          <a:p>
            <a:r>
              <a:rPr lang="pl-PL" dirty="0" smtClean="0"/>
              <a:t>0,1,3</a:t>
            </a:r>
            <a:endParaRPr lang="en-GB" dirty="0"/>
          </a:p>
        </p:txBody>
      </p:sp>
      <p:sp>
        <p:nvSpPr>
          <p:cNvPr id="353" name="pole tekstowe 352"/>
          <p:cNvSpPr txBox="1"/>
          <p:nvPr/>
        </p:nvSpPr>
        <p:spPr>
          <a:xfrm rot="19780099">
            <a:off x="4116636" y="3568137"/>
            <a:ext cx="651140" cy="369332"/>
          </a:xfrm>
          <a:prstGeom prst="rect">
            <a:avLst/>
          </a:prstGeom>
          <a:noFill/>
        </p:spPr>
        <p:txBody>
          <a:bodyPr wrap="none" rtlCol="0">
            <a:spAutoFit/>
          </a:bodyPr>
          <a:lstStyle/>
          <a:p>
            <a:r>
              <a:rPr lang="pl-PL" dirty="0" smtClean="0">
                <a:solidFill>
                  <a:srgbClr val="FF0000"/>
                </a:solidFill>
              </a:rPr>
              <a:t>1</a:t>
            </a:r>
            <a:r>
              <a:rPr lang="pl-PL" dirty="0" smtClean="0"/>
              <a:t>,1,2</a:t>
            </a:r>
            <a:endParaRPr lang="en-GB" dirty="0"/>
          </a:p>
        </p:txBody>
      </p:sp>
      <p:sp>
        <p:nvSpPr>
          <p:cNvPr id="354" name="pole tekstowe 353"/>
          <p:cNvSpPr txBox="1"/>
          <p:nvPr/>
        </p:nvSpPr>
        <p:spPr>
          <a:xfrm rot="19780099">
            <a:off x="4188644" y="4000185"/>
            <a:ext cx="651140" cy="369332"/>
          </a:xfrm>
          <a:prstGeom prst="rect">
            <a:avLst/>
          </a:prstGeom>
          <a:noFill/>
        </p:spPr>
        <p:txBody>
          <a:bodyPr wrap="none" rtlCol="0">
            <a:spAutoFit/>
          </a:bodyPr>
          <a:lstStyle/>
          <a:p>
            <a:r>
              <a:rPr lang="pl-PL" dirty="0" smtClean="0"/>
              <a:t>0,1,4</a:t>
            </a:r>
            <a:endParaRPr lang="en-GB" dirty="0"/>
          </a:p>
        </p:txBody>
      </p:sp>
      <p:sp>
        <p:nvSpPr>
          <p:cNvPr id="355" name="pole tekstowe 354"/>
          <p:cNvSpPr txBox="1"/>
          <p:nvPr/>
        </p:nvSpPr>
        <p:spPr>
          <a:xfrm rot="19780099">
            <a:off x="4188644" y="4504241"/>
            <a:ext cx="651140" cy="369332"/>
          </a:xfrm>
          <a:prstGeom prst="rect">
            <a:avLst/>
          </a:prstGeom>
          <a:noFill/>
        </p:spPr>
        <p:txBody>
          <a:bodyPr wrap="none" rtlCol="0">
            <a:spAutoFit/>
          </a:bodyPr>
          <a:lstStyle/>
          <a:p>
            <a:r>
              <a:rPr lang="pl-PL" dirty="0" smtClean="0"/>
              <a:t>0,1,6</a:t>
            </a:r>
            <a:endParaRPr lang="en-GB" dirty="0"/>
          </a:p>
        </p:txBody>
      </p:sp>
      <p:sp>
        <p:nvSpPr>
          <p:cNvPr id="356" name="pole tekstowe 355"/>
          <p:cNvSpPr txBox="1"/>
          <p:nvPr/>
        </p:nvSpPr>
        <p:spPr>
          <a:xfrm rot="19187318">
            <a:off x="2526048" y="3667557"/>
            <a:ext cx="651140" cy="369332"/>
          </a:xfrm>
          <a:prstGeom prst="rect">
            <a:avLst/>
          </a:prstGeom>
          <a:noFill/>
        </p:spPr>
        <p:txBody>
          <a:bodyPr wrap="none" rtlCol="0">
            <a:spAutoFit/>
          </a:bodyPr>
          <a:lstStyle/>
          <a:p>
            <a:r>
              <a:rPr lang="pl-PL" dirty="0" smtClean="0">
                <a:solidFill>
                  <a:srgbClr val="FF0000"/>
                </a:solidFill>
              </a:rPr>
              <a:t>1</a:t>
            </a:r>
            <a:r>
              <a:rPr lang="pl-PL" dirty="0" smtClean="0"/>
              <a:t>,1,3</a:t>
            </a:r>
            <a:endParaRPr lang="en-GB" dirty="0"/>
          </a:p>
        </p:txBody>
      </p:sp>
      <p:sp>
        <p:nvSpPr>
          <p:cNvPr id="357" name="pole tekstowe 356"/>
          <p:cNvSpPr txBox="1"/>
          <p:nvPr/>
        </p:nvSpPr>
        <p:spPr>
          <a:xfrm rot="19187318">
            <a:off x="2699792" y="4171613"/>
            <a:ext cx="651140" cy="369332"/>
          </a:xfrm>
          <a:prstGeom prst="rect">
            <a:avLst/>
          </a:prstGeom>
          <a:noFill/>
        </p:spPr>
        <p:txBody>
          <a:bodyPr wrap="none" rtlCol="0">
            <a:spAutoFit/>
          </a:bodyPr>
          <a:lstStyle/>
          <a:p>
            <a:r>
              <a:rPr lang="pl-PL" dirty="0" smtClean="0"/>
              <a:t>0,1,6</a:t>
            </a:r>
            <a:endParaRPr lang="en-GB" dirty="0"/>
          </a:p>
        </p:txBody>
      </p:sp>
      <p:sp>
        <p:nvSpPr>
          <p:cNvPr id="358" name="pole tekstowe 357"/>
          <p:cNvSpPr txBox="1"/>
          <p:nvPr/>
        </p:nvSpPr>
        <p:spPr>
          <a:xfrm rot="19187318">
            <a:off x="2699792" y="4747677"/>
            <a:ext cx="651140" cy="369332"/>
          </a:xfrm>
          <a:prstGeom prst="rect">
            <a:avLst/>
          </a:prstGeom>
          <a:noFill/>
        </p:spPr>
        <p:txBody>
          <a:bodyPr wrap="none" rtlCol="0">
            <a:spAutoFit/>
          </a:bodyPr>
          <a:lstStyle/>
          <a:p>
            <a:r>
              <a:rPr lang="pl-PL" dirty="0" smtClean="0"/>
              <a:t>0,1,9</a:t>
            </a:r>
            <a:endParaRPr lang="en-GB" dirty="0"/>
          </a:p>
        </p:txBody>
      </p:sp>
      <p:sp>
        <p:nvSpPr>
          <p:cNvPr id="61" name="pole tekstowe 60"/>
          <p:cNvSpPr txBox="1"/>
          <p:nvPr/>
        </p:nvSpPr>
        <p:spPr>
          <a:xfrm rot="4175976">
            <a:off x="509404" y="3905364"/>
            <a:ext cx="651140" cy="369332"/>
          </a:xfrm>
          <a:prstGeom prst="rect">
            <a:avLst/>
          </a:prstGeom>
          <a:noFill/>
        </p:spPr>
        <p:txBody>
          <a:bodyPr wrap="none" rtlCol="0">
            <a:spAutoFit/>
          </a:bodyPr>
          <a:lstStyle/>
          <a:p>
            <a:r>
              <a:rPr lang="pl-PL" dirty="0">
                <a:solidFill>
                  <a:srgbClr val="FF0000"/>
                </a:solidFill>
              </a:rPr>
              <a:t>3</a:t>
            </a:r>
            <a:r>
              <a:rPr lang="pl-PL" dirty="0" smtClean="0"/>
              <a:t>,3,0</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a 5"/>
          <p:cNvSpPr/>
          <p:nvPr/>
        </p:nvSpPr>
        <p:spPr>
          <a:xfrm>
            <a:off x="1115616" y="144016"/>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R1</a:t>
            </a:r>
            <a:endParaRPr lang="en-GB" dirty="0"/>
          </a:p>
        </p:txBody>
      </p:sp>
      <p:sp>
        <p:nvSpPr>
          <p:cNvPr id="7" name="Elipsa 6"/>
          <p:cNvSpPr/>
          <p:nvPr/>
        </p:nvSpPr>
        <p:spPr>
          <a:xfrm>
            <a:off x="1080120" y="242088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R2</a:t>
            </a:r>
            <a:endParaRPr lang="en-GB" dirty="0"/>
          </a:p>
        </p:txBody>
      </p:sp>
      <p:sp>
        <p:nvSpPr>
          <p:cNvPr id="8" name="Elipsa 7"/>
          <p:cNvSpPr/>
          <p:nvPr/>
        </p:nvSpPr>
        <p:spPr>
          <a:xfrm>
            <a:off x="1115616" y="494116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R3</a:t>
            </a:r>
          </a:p>
        </p:txBody>
      </p:sp>
      <p:sp>
        <p:nvSpPr>
          <p:cNvPr id="10" name="Elipsa 9"/>
          <p:cNvSpPr/>
          <p:nvPr/>
        </p:nvSpPr>
        <p:spPr>
          <a:xfrm>
            <a:off x="6804248" y="144016"/>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X</a:t>
            </a:r>
            <a:endParaRPr lang="en-GB" dirty="0"/>
          </a:p>
        </p:txBody>
      </p:sp>
      <p:sp>
        <p:nvSpPr>
          <p:cNvPr id="11" name="Elipsa 10"/>
          <p:cNvSpPr/>
          <p:nvPr/>
        </p:nvSpPr>
        <p:spPr>
          <a:xfrm>
            <a:off x="6768752" y="242088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Y</a:t>
            </a:r>
            <a:endParaRPr lang="en-GB" dirty="0"/>
          </a:p>
        </p:txBody>
      </p:sp>
      <p:sp>
        <p:nvSpPr>
          <p:cNvPr id="12" name="Elipsa 11"/>
          <p:cNvSpPr/>
          <p:nvPr/>
        </p:nvSpPr>
        <p:spPr>
          <a:xfrm>
            <a:off x="6804248" y="4941168"/>
            <a:ext cx="1331640" cy="133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Z</a:t>
            </a:r>
          </a:p>
        </p:txBody>
      </p:sp>
      <p:cxnSp>
        <p:nvCxnSpPr>
          <p:cNvPr id="41" name="Łącznik prosty ze strzałką 40"/>
          <p:cNvCxnSpPr>
            <a:stCxn id="7" idx="6"/>
            <a:endCxn id="11" idx="2"/>
          </p:cNvCxnSpPr>
          <p:nvPr/>
        </p:nvCxnSpPr>
        <p:spPr>
          <a:xfrm>
            <a:off x="2411760" y="3086708"/>
            <a:ext cx="435699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Łącznik prosty ze strzałką 59"/>
          <p:cNvCxnSpPr>
            <a:stCxn id="6" idx="7"/>
            <a:endCxn id="10" idx="1"/>
          </p:cNvCxnSpPr>
          <p:nvPr/>
        </p:nvCxnSpPr>
        <p:spPr>
          <a:xfrm>
            <a:off x="2252242" y="339030"/>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Łącznik prosty ze strzałką 65"/>
          <p:cNvCxnSpPr>
            <a:stCxn id="7" idx="7"/>
            <a:endCxn id="10" idx="1"/>
          </p:cNvCxnSpPr>
          <p:nvPr/>
        </p:nvCxnSpPr>
        <p:spPr>
          <a:xfrm flipV="1">
            <a:off x="2216746" y="339030"/>
            <a:ext cx="4782516" cy="2276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2" name="Łącznik prosty ze strzałką 71"/>
          <p:cNvCxnSpPr>
            <a:stCxn id="7" idx="7"/>
            <a:endCxn id="11" idx="1"/>
          </p:cNvCxnSpPr>
          <p:nvPr/>
        </p:nvCxnSpPr>
        <p:spPr>
          <a:xfrm>
            <a:off x="2216746" y="2615902"/>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Łącznik prosty ze strzałką 77"/>
          <p:cNvCxnSpPr>
            <a:stCxn id="8" idx="0"/>
            <a:endCxn id="10" idx="2"/>
          </p:cNvCxnSpPr>
          <p:nvPr/>
        </p:nvCxnSpPr>
        <p:spPr>
          <a:xfrm flipV="1">
            <a:off x="1781436" y="809836"/>
            <a:ext cx="5022812" cy="41313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Łącznik prosty ze strzałką 84"/>
          <p:cNvCxnSpPr>
            <a:stCxn id="8" idx="7"/>
            <a:endCxn id="11" idx="1"/>
          </p:cNvCxnSpPr>
          <p:nvPr/>
        </p:nvCxnSpPr>
        <p:spPr>
          <a:xfrm flipV="1">
            <a:off x="2252242" y="2615902"/>
            <a:ext cx="4711524" cy="25202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1" name="Łącznik prosty ze strzałką 90"/>
          <p:cNvCxnSpPr>
            <a:stCxn id="8" idx="7"/>
            <a:endCxn id="12" idx="1"/>
          </p:cNvCxnSpPr>
          <p:nvPr/>
        </p:nvCxnSpPr>
        <p:spPr>
          <a:xfrm>
            <a:off x="2252242" y="5136182"/>
            <a:ext cx="47470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1032</Words>
  <Application>Microsoft Office PowerPoint</Application>
  <PresentationFormat>Pokaz na ekranie (4:3)</PresentationFormat>
  <Paragraphs>106</Paragraphs>
  <Slides>3</Slides>
  <Notes>3</Notes>
  <HiddenSlides>0</HiddenSlides>
  <MMClips>0</MMClips>
  <ScaleCrop>false</ScaleCrop>
  <HeadingPairs>
    <vt:vector size="4" baseType="variant">
      <vt:variant>
        <vt:lpstr>Motyw</vt:lpstr>
      </vt:variant>
      <vt:variant>
        <vt:i4>1</vt:i4>
      </vt:variant>
      <vt:variant>
        <vt:lpstr>Tytuły slajdów</vt:lpstr>
      </vt:variant>
      <vt:variant>
        <vt:i4>3</vt:i4>
      </vt:variant>
    </vt:vector>
  </HeadingPairs>
  <TitlesOfParts>
    <vt:vector size="4" baseType="lpstr">
      <vt:lpstr>Motyw pakietu Office</vt:lpstr>
      <vt:lpstr>Slajd 1</vt:lpstr>
      <vt:lpstr>Slajd 2</vt:lpstr>
      <vt:lpstr>Slajd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Mateusz</dc:creator>
  <cp:lastModifiedBy>Mateusz</cp:lastModifiedBy>
  <cp:revision>28</cp:revision>
  <dcterms:created xsi:type="dcterms:W3CDTF">2011-11-07T21:19:51Z</dcterms:created>
  <dcterms:modified xsi:type="dcterms:W3CDTF">2011-11-08T22:30:56Z</dcterms:modified>
</cp:coreProperties>
</file>