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43" autoAdjust="0"/>
  </p:normalViewPr>
  <p:slideViewPr>
    <p:cSldViewPr>
      <p:cViewPr varScale="1">
        <p:scale>
          <a:sx n="86" d="100"/>
          <a:sy n="86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A7477-DACF-442A-9880-7A6A85480BD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FC6F3-1A50-4618-A6F0-3D7E6C33A6A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Poszukujemy</a:t>
            </a:r>
            <a:r>
              <a:rPr lang="pl-PL" baseline="0" dirty="0" smtClean="0"/>
              <a:t> maksymalnego przepływu o minimalnym koszcie. Jak widać wagi na łukach zostały tak dobrane, żeby odzwierciedlać zasadę działania algorytmu BALANCE, tj. do danego wierzchołka reprezentującego zapytania (po prawej stronie – „X”, „Y” i „Z”) każdy kolejny łuk wychodzący od danego reklamodawcy ma wartość a + (n-1) * M, gdzie „a” to pozycja reklamodawcy wg kolejności występowania, ale z uwzględnieniem tylko tych reklamodawców, którzy obstawiają dane zapytanie (tu a={1,2,3}), „n” to numer łuku wychodzącego z danego wierzchołka i prowadzący do danego reklamodawcy (tutaj n={1,2,…,b}, gdzie „b” to liczba jednostek budżetu danego reklamodawcy, tu zawsze 3 – czyli zawsze są 3 łuki między daną parą reklamodawca/zapytanie lub 0, jeśli dany reklamodawca nie obstawia zapytania), a M to liczba reklamodawców obstawiających dane zapytanie. Zachowuje to zasadę „ruletki” w przyznawaniu danego zapytania kolejnym reklamodawcom.</a:t>
            </a:r>
          </a:p>
          <a:p>
            <a:endParaRPr lang="pl-PL" baseline="0" dirty="0" smtClean="0"/>
          </a:p>
          <a:p>
            <a:r>
              <a:rPr lang="pl-PL" baseline="0" dirty="0" smtClean="0"/>
              <a:t>Każdy łuk między reklamodawcą o zapytaniem ma przepustowość 1. Łuki od wierzchołka źródła s do wierzchołków reprezentujących reklamodawców mają przepustowości równe budżetom tych reklamodawców (tu zawsze 3), przepustowość od wierzchołka reprezentującego zapytanie do wierzchołka ujścia t odpowiada liczbie wystąpień danego zapytania w sekwencji zapytań (tutaj zawsze 3), koszty tych łuków są równe 0.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Przykładowo łuki z R2 do X posiadają wagi 2,5 oraz 8, ponieważ:</a:t>
            </a:r>
          </a:p>
          <a:p>
            <a:r>
              <a:rPr lang="pl-PL" baseline="0" dirty="0" smtClean="0"/>
              <a:t>a = 2 (R2 jest drugim z reklamodawców obstawiających to hasło)</a:t>
            </a:r>
          </a:p>
          <a:p>
            <a:r>
              <a:rPr lang="pl-PL" baseline="0" dirty="0" smtClean="0"/>
              <a:t>M = 3 (R1, R2 i R3 obstawiają to hasło)</a:t>
            </a:r>
          </a:p>
          <a:p>
            <a:r>
              <a:rPr lang="pl-PL" baseline="0" dirty="0" smtClean="0"/>
              <a:t>n = {1,2,3} (bo trzy łuki wychodzą z R2 do X, więc numerujemy je po kolei)</a:t>
            </a:r>
          </a:p>
          <a:p>
            <a:endParaRPr lang="pl-PL" baseline="0" dirty="0" smtClean="0"/>
          </a:p>
          <a:p>
            <a:r>
              <a:rPr lang="pl-PL" baseline="0" dirty="0" smtClean="0"/>
              <a:t>Analogicznie łuk z R2 do Y posiada wagi 1,3 oraz 5, ponieważ:</a:t>
            </a:r>
          </a:p>
          <a:p>
            <a:r>
              <a:rPr lang="pl-PL" baseline="0" dirty="0" smtClean="0"/>
              <a:t>a = 1 (R2 jest pierwszym z reklamodawców obstawiających to hasło)</a:t>
            </a:r>
          </a:p>
          <a:p>
            <a:r>
              <a:rPr lang="pl-PL" baseline="0" dirty="0" smtClean="0"/>
              <a:t>M = 2 (R2 i R3 obstawiają to hasło)</a:t>
            </a:r>
          </a:p>
          <a:p>
            <a:r>
              <a:rPr lang="pl-PL" baseline="0" dirty="0" smtClean="0"/>
              <a:t>n = {1,2,3} (bo trzy łuki wychodzą z R2 do Y, więc numerujemy je po kolei)</a:t>
            </a:r>
          </a:p>
          <a:p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zostało zaprezentowane na powyższym slajdzie, sekwencja powinna wg tego podejścia wyglądać następująco: XXXYYYZ(ZZ) (gdzie pozycje w nawiasach nie zarabiają)</a:t>
            </a:r>
          </a:p>
          <a:p>
            <a:r>
              <a:rPr lang="pl-PL" baseline="0" dirty="0" smtClean="0"/>
              <a:t>Wartość przepływu wynosi 7, jego koszt to 13</a:t>
            </a:r>
          </a:p>
          <a:p>
            <a:endParaRPr lang="pl-PL" baseline="0" dirty="0" smtClean="0"/>
          </a:p>
          <a:p>
            <a:r>
              <a:rPr lang="pl-PL" baseline="0" dirty="0" smtClean="0"/>
              <a:t>Warto zauważyć, że sekwencja XXXYZZY(YZ) również posiada </a:t>
            </a:r>
            <a:r>
              <a:rPr lang="pl-PL" baseline="0" dirty="0" err="1" smtClean="0"/>
              <a:t>comptetitive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ratio</a:t>
            </a:r>
            <a:r>
              <a:rPr lang="pl-PL" baseline="0" dirty="0" smtClean="0"/>
              <a:t> 7/9, mimo, że wykorzystaliśmy inny podzbiór zapytań. Koszt takiej sekwencji dla zadanej sieci wynosi również 13.</a:t>
            </a:r>
          </a:p>
          <a:p>
            <a:r>
              <a:rPr lang="pl-PL" baseline="0" dirty="0" smtClean="0"/>
              <a:t>Uzyskać takie przypisanie można poprzez zamianę przepływu z łuku R3 do Y na przepływ z łuku R3 do Z i prawdopodobnie wynikałoby to z algorytmu </a:t>
            </a:r>
            <a:r>
              <a:rPr lang="pl-PL" baseline="0" dirty="0" smtClean="0"/>
              <a:t>wyznaczającego największy </a:t>
            </a:r>
            <a:r>
              <a:rPr lang="pl-PL" baseline="0" dirty="0" smtClean="0"/>
              <a:t>przepływ o minimalnym koszcie. (jest to po prostu drugie optymalne rozwiązanie w tym wypadku)</a:t>
            </a:r>
          </a:p>
          <a:p>
            <a:endParaRPr lang="pl-PL" baseline="0" dirty="0" smtClean="0"/>
          </a:p>
          <a:p>
            <a:r>
              <a:rPr lang="pl-PL" baseline="0" dirty="0" smtClean="0"/>
              <a:t>Zauważmy, że wymiana łuku z R3 do X na inny łuk automatycznie spowoduje, że łuk z X do t nie będzie nasycony, a to oznacza, że nie będzie to maksymalny przepływ dla tej sieci (można jeszcze przepuścić skądś 1 jednostkę), co automatycznie spowoduje wzrost kosztu całego przepływu.</a:t>
            </a:r>
          </a:p>
          <a:p>
            <a:endParaRPr lang="pl-PL" baseline="0" dirty="0" smtClean="0"/>
          </a:p>
          <a:p>
            <a:r>
              <a:rPr lang="pl-PL" baseline="0" dirty="0" smtClean="0"/>
              <a:t>Ponadto jeśli ustalimy wartość przepływu na 6, to minimalny koszt dla którego sieć będzie nasycona (nie będzie można już puścić żadnej jednostki) wynosi 14 (zajmujemy dwa łuki z R2 do X, jeden łuk z R2 do Y, dwa łuki z R3 do Z oraz jeden łuk z R3 do X). Z kolei dla przepływu o wartości 8 najmniejszy koszt wynosi 16 (dwa łuki z R1 do X, jeden łuk z R2 do X, dwa łuki z R2 do Y, jeden łuk z R3 do Y, dwa łuki z R3 do Z). Przepływ o wartości 9 posiada najmniejszy koszt równy 27 (istnieje tylko jeden taki przepływ – trzy łuki z R1 do X, trzy łuki z R2 do Y, trzy łyki z R3 do Z).</a:t>
            </a:r>
          </a:p>
          <a:p>
            <a:endParaRPr lang="pl-PL" baseline="0" dirty="0" smtClean="0"/>
          </a:p>
          <a:p>
            <a:r>
              <a:rPr lang="pl-PL" baseline="0" dirty="0" smtClean="0"/>
              <a:t>Także jak widać odnalezione przez nas rozwiązanie dla przepływu o wartości 7 spełnia założenia metody BALANCE i jest optymalne dla tak zdefiniowanej sieci. Niestety powyższa metoda umożliwia odkrycie najmniejszej liczby zapytań z sekwencji, która „zarobi” w najgorszym </a:t>
            </a:r>
            <a:r>
              <a:rPr lang="pl-PL" baseline="0" dirty="0" smtClean="0"/>
              <a:t>przypadku i określa ich ilość i typ, </a:t>
            </a:r>
            <a:r>
              <a:rPr lang="pl-PL" baseline="0" dirty="0" smtClean="0"/>
              <a:t>ale NIE PODAJE jak ta sekwencja powinna wyglądać!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l-PL" baseline="0" dirty="0" smtClean="0"/>
              <a:t>Rozwiązanie uzyskane z przepływu w sieciach – istniejące łuki pokazują, którzy reklamodawcy zapłacą za które hasła.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C6F3-1A50-4618-A6F0-3D7E6C33A6A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79BE-1448-493E-B1CE-CC5000B88091}" type="datetimeFigureOut">
              <a:rPr lang="en-GB" smtClean="0"/>
              <a:pPr/>
              <a:t>08/11/2011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1BCD-796C-43DE-A721-E52ACC0DDE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sp>
        <p:nvSpPr>
          <p:cNvPr id="59" name="pole tekstowe 58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</a:t>
            </a:r>
            <a:endParaRPr lang="en-GB" dirty="0"/>
          </a:p>
        </p:txBody>
      </p:sp>
      <p:sp>
        <p:nvSpPr>
          <p:cNvPr id="5" name="Elipsa 4"/>
          <p:cNvSpPr/>
          <p:nvPr/>
        </p:nvSpPr>
        <p:spPr>
          <a:xfrm>
            <a:off x="8748464" y="2852936"/>
            <a:ext cx="395536" cy="395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</a:t>
            </a:r>
          </a:p>
        </p:txBody>
      </p:sp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14" name="Łącznik prosty ze strzałką 13"/>
          <p:cNvCxnSpPr>
            <a:stCxn id="4" idx="6"/>
            <a:endCxn id="6" idx="2"/>
          </p:cNvCxnSpPr>
          <p:nvPr/>
        </p:nvCxnSpPr>
        <p:spPr>
          <a:xfrm flipV="1">
            <a:off x="395536" y="809836"/>
            <a:ext cx="720080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4" idx="6"/>
            <a:endCxn id="7" idx="2"/>
          </p:cNvCxnSpPr>
          <p:nvPr/>
        </p:nvCxnSpPr>
        <p:spPr>
          <a:xfrm>
            <a:off x="395536" y="3050704"/>
            <a:ext cx="68458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4" idx="6"/>
            <a:endCxn id="8" idx="2"/>
          </p:cNvCxnSpPr>
          <p:nvPr/>
        </p:nvCxnSpPr>
        <p:spPr>
          <a:xfrm>
            <a:off x="395536" y="3050704"/>
            <a:ext cx="720080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6"/>
            <a:endCxn id="10" idx="2"/>
          </p:cNvCxnSpPr>
          <p:nvPr/>
        </p:nvCxnSpPr>
        <p:spPr>
          <a:xfrm>
            <a:off x="2447256" y="809836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7" idx="6"/>
            <a:endCxn id="10" idx="2"/>
          </p:cNvCxnSpPr>
          <p:nvPr/>
        </p:nvCxnSpPr>
        <p:spPr>
          <a:xfrm flipV="1">
            <a:off x="2411760" y="809836"/>
            <a:ext cx="4392488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>
            <a:stCxn id="8" idx="7"/>
            <a:endCxn id="10" idx="3"/>
          </p:cNvCxnSpPr>
          <p:nvPr/>
        </p:nvCxnSpPr>
        <p:spPr>
          <a:xfrm flipV="1">
            <a:off x="2252242" y="1280642"/>
            <a:ext cx="4747020" cy="38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8" idx="6"/>
            <a:endCxn id="11" idx="2"/>
          </p:cNvCxnSpPr>
          <p:nvPr/>
        </p:nvCxnSpPr>
        <p:spPr>
          <a:xfrm flipV="1">
            <a:off x="2447256" y="3086708"/>
            <a:ext cx="43214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8" idx="6"/>
            <a:endCxn id="12" idx="2"/>
          </p:cNvCxnSpPr>
          <p:nvPr/>
        </p:nvCxnSpPr>
        <p:spPr>
          <a:xfrm>
            <a:off x="2447256" y="560698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/>
          <p:cNvCxnSpPr>
            <a:stCxn id="11" idx="6"/>
            <a:endCxn id="5" idx="2"/>
          </p:cNvCxnSpPr>
          <p:nvPr/>
        </p:nvCxnSpPr>
        <p:spPr>
          <a:xfrm flipV="1">
            <a:off x="8100392" y="3050704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12" idx="6"/>
            <a:endCxn id="5" idx="2"/>
          </p:cNvCxnSpPr>
          <p:nvPr/>
        </p:nvCxnSpPr>
        <p:spPr>
          <a:xfrm flipV="1">
            <a:off x="8135888" y="3050704"/>
            <a:ext cx="612576" cy="2556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>
            <a:stCxn id="10" idx="6"/>
            <a:endCxn id="5" idx="2"/>
          </p:cNvCxnSpPr>
          <p:nvPr/>
        </p:nvCxnSpPr>
        <p:spPr>
          <a:xfrm>
            <a:off x="8135888" y="809836"/>
            <a:ext cx="612576" cy="224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pole tekstowe 53"/>
          <p:cNvSpPr txBox="1"/>
          <p:nvPr/>
        </p:nvSpPr>
        <p:spPr>
          <a:xfrm rot="4152766">
            <a:off x="8207636" y="14448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8050893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6" name="pole tekstowe 55"/>
          <p:cNvSpPr txBox="1"/>
          <p:nvPr/>
        </p:nvSpPr>
        <p:spPr>
          <a:xfrm rot="17287256">
            <a:off x="7990084" y="3966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7" name="pole tekstowe 56"/>
          <p:cNvSpPr txBox="1"/>
          <p:nvPr/>
        </p:nvSpPr>
        <p:spPr>
          <a:xfrm rot="17539963">
            <a:off x="284393" y="16630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,3,0</a:t>
            </a:r>
            <a:endParaRPr lang="en-GB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67544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>
            <a:stCxn id="6" idx="5"/>
            <a:endCxn id="10" idx="3"/>
          </p:cNvCxnSpPr>
          <p:nvPr/>
        </p:nvCxnSpPr>
        <p:spPr>
          <a:xfrm>
            <a:off x="2252242" y="128064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/>
          <p:cNvCxnSpPr>
            <a:stCxn id="7" idx="5"/>
            <a:endCxn id="10" idx="3"/>
          </p:cNvCxnSpPr>
          <p:nvPr/>
        </p:nvCxnSpPr>
        <p:spPr>
          <a:xfrm flipV="1">
            <a:off x="2216746" y="1280642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Łącznik prosty ze strzałką 74"/>
          <p:cNvCxnSpPr>
            <a:stCxn id="7" idx="5"/>
            <a:endCxn id="11" idx="3"/>
          </p:cNvCxnSpPr>
          <p:nvPr/>
        </p:nvCxnSpPr>
        <p:spPr>
          <a:xfrm>
            <a:off x="2216746" y="355751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Łącznik prosty ze strzałką 80"/>
          <p:cNvCxnSpPr>
            <a:stCxn id="8" idx="6"/>
            <a:endCxn id="10" idx="4"/>
          </p:cNvCxnSpPr>
          <p:nvPr/>
        </p:nvCxnSpPr>
        <p:spPr>
          <a:xfrm flipV="1">
            <a:off x="2447256" y="147565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8" idx="5"/>
            <a:endCxn id="11" idx="3"/>
          </p:cNvCxnSpPr>
          <p:nvPr/>
        </p:nvCxnSpPr>
        <p:spPr>
          <a:xfrm flipV="1">
            <a:off x="2252242" y="3557514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8" idx="5"/>
            <a:endCxn id="12" idx="3"/>
          </p:cNvCxnSpPr>
          <p:nvPr/>
        </p:nvCxnSpPr>
        <p:spPr>
          <a:xfrm>
            <a:off x="2252242" y="6077794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pole tekstowe 148"/>
          <p:cNvSpPr txBox="1"/>
          <p:nvPr/>
        </p:nvSpPr>
        <p:spPr>
          <a:xfrm>
            <a:off x="0" y="6211669"/>
            <a:ext cx="850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X,Y,Z</a:t>
            </a:r>
            <a:r>
              <a:rPr lang="pl-PL" dirty="0" smtClean="0"/>
              <a:t> – oznacza, że max Y jednostek może zostać puszczona danym łukiem, X jest obecnie,</a:t>
            </a:r>
          </a:p>
          <a:p>
            <a:r>
              <a:rPr lang="pl-PL" dirty="0" smtClean="0"/>
              <a:t>a Z to koszt puszczenia 1 jednostki (koszt łuku = X * Z)</a:t>
            </a:r>
          </a:p>
        </p:txBody>
      </p:sp>
      <p:sp>
        <p:nvSpPr>
          <p:cNvPr id="229" name="pole tekstowe 228"/>
          <p:cNvSpPr txBox="1"/>
          <p:nvPr/>
        </p:nvSpPr>
        <p:spPr>
          <a:xfrm>
            <a:off x="2699792" y="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230" name="pole tekstowe 229"/>
          <p:cNvSpPr txBox="1"/>
          <p:nvPr/>
        </p:nvSpPr>
        <p:spPr>
          <a:xfrm>
            <a:off x="2771800" y="4320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231" name="pole tekstowe 230"/>
          <p:cNvSpPr txBox="1"/>
          <p:nvPr/>
        </p:nvSpPr>
        <p:spPr>
          <a:xfrm>
            <a:off x="2771800" y="9361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0,1,7</a:t>
            </a:r>
            <a:endParaRPr lang="en-GB" dirty="0"/>
          </a:p>
        </p:txBody>
      </p:sp>
      <p:sp>
        <p:nvSpPr>
          <p:cNvPr id="341" name="pole tekstowe 340"/>
          <p:cNvSpPr txBox="1"/>
          <p:nvPr/>
        </p:nvSpPr>
        <p:spPr>
          <a:xfrm rot="19860308">
            <a:off x="3800144" y="13408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42" name="pole tekstowe 341"/>
          <p:cNvSpPr txBox="1"/>
          <p:nvPr/>
        </p:nvSpPr>
        <p:spPr>
          <a:xfrm rot="19860308">
            <a:off x="3872152" y="177287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43" name="pole tekstowe 342"/>
          <p:cNvSpPr txBox="1"/>
          <p:nvPr/>
        </p:nvSpPr>
        <p:spPr>
          <a:xfrm rot="19860308">
            <a:off x="3872152" y="2276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0,1,8</a:t>
            </a:r>
            <a:endParaRPr lang="en-GB" dirty="0"/>
          </a:p>
        </p:txBody>
      </p:sp>
      <p:sp>
        <p:nvSpPr>
          <p:cNvPr id="347" name="pole tekstowe 346"/>
          <p:cNvSpPr txBox="1"/>
          <p:nvPr/>
        </p:nvSpPr>
        <p:spPr>
          <a:xfrm>
            <a:off x="2771800" y="227687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48" name="pole tekstowe 347"/>
          <p:cNvSpPr txBox="1"/>
          <p:nvPr/>
        </p:nvSpPr>
        <p:spPr>
          <a:xfrm>
            <a:off x="2843808" y="27089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49" name="pole tekstowe 348"/>
          <p:cNvSpPr txBox="1"/>
          <p:nvPr/>
        </p:nvSpPr>
        <p:spPr>
          <a:xfrm>
            <a:off x="2843808" y="32129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0,1,5</a:t>
            </a:r>
            <a:endParaRPr lang="en-GB" dirty="0"/>
          </a:p>
        </p:txBody>
      </p:sp>
      <p:sp>
        <p:nvSpPr>
          <p:cNvPr id="350" name="pole tekstowe 349"/>
          <p:cNvSpPr txBox="1"/>
          <p:nvPr/>
        </p:nvSpPr>
        <p:spPr>
          <a:xfrm>
            <a:off x="5652120" y="47971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,1,1</a:t>
            </a:r>
            <a:endParaRPr lang="en-GB" dirty="0"/>
          </a:p>
        </p:txBody>
      </p:sp>
      <p:sp>
        <p:nvSpPr>
          <p:cNvPr id="351" name="pole tekstowe 350"/>
          <p:cNvSpPr txBox="1"/>
          <p:nvPr/>
        </p:nvSpPr>
        <p:spPr>
          <a:xfrm>
            <a:off x="5724128" y="52292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0,1,2</a:t>
            </a:r>
            <a:endParaRPr lang="en-GB" dirty="0"/>
          </a:p>
        </p:txBody>
      </p:sp>
      <p:sp>
        <p:nvSpPr>
          <p:cNvPr id="352" name="pole tekstowe 351"/>
          <p:cNvSpPr txBox="1"/>
          <p:nvPr/>
        </p:nvSpPr>
        <p:spPr>
          <a:xfrm>
            <a:off x="5724128" y="57332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0,1,3</a:t>
            </a:r>
            <a:endParaRPr lang="en-GB" dirty="0"/>
          </a:p>
        </p:txBody>
      </p:sp>
      <p:sp>
        <p:nvSpPr>
          <p:cNvPr id="353" name="pole tekstowe 352"/>
          <p:cNvSpPr txBox="1"/>
          <p:nvPr/>
        </p:nvSpPr>
        <p:spPr>
          <a:xfrm rot="19780099">
            <a:off x="4116636" y="35681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,1,2</a:t>
            </a:r>
            <a:endParaRPr lang="en-GB" dirty="0"/>
          </a:p>
        </p:txBody>
      </p:sp>
      <p:sp>
        <p:nvSpPr>
          <p:cNvPr id="354" name="pole tekstowe 353"/>
          <p:cNvSpPr txBox="1"/>
          <p:nvPr/>
        </p:nvSpPr>
        <p:spPr>
          <a:xfrm rot="19780099">
            <a:off x="4188644" y="4000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0,1,4</a:t>
            </a:r>
            <a:endParaRPr lang="en-GB" dirty="0"/>
          </a:p>
        </p:txBody>
      </p:sp>
      <p:sp>
        <p:nvSpPr>
          <p:cNvPr id="355" name="pole tekstowe 354"/>
          <p:cNvSpPr txBox="1"/>
          <p:nvPr/>
        </p:nvSpPr>
        <p:spPr>
          <a:xfrm rot="19780099">
            <a:off x="4188644" y="45042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6" name="pole tekstowe 355"/>
          <p:cNvSpPr txBox="1"/>
          <p:nvPr/>
        </p:nvSpPr>
        <p:spPr>
          <a:xfrm rot="19187318">
            <a:off x="2526048" y="366755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/>
              <a:t>,1,3</a:t>
            </a:r>
            <a:endParaRPr lang="en-GB" dirty="0"/>
          </a:p>
        </p:txBody>
      </p:sp>
      <p:sp>
        <p:nvSpPr>
          <p:cNvPr id="357" name="pole tekstowe 356"/>
          <p:cNvSpPr txBox="1"/>
          <p:nvPr/>
        </p:nvSpPr>
        <p:spPr>
          <a:xfrm rot="19187318">
            <a:off x="2699792" y="417161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0,1,6</a:t>
            </a:r>
            <a:endParaRPr lang="en-GB" dirty="0"/>
          </a:p>
        </p:txBody>
      </p:sp>
      <p:sp>
        <p:nvSpPr>
          <p:cNvPr id="358" name="pole tekstowe 357"/>
          <p:cNvSpPr txBox="1"/>
          <p:nvPr/>
        </p:nvSpPr>
        <p:spPr>
          <a:xfrm rot="19187318">
            <a:off x="2699792" y="47476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0,1,9</a:t>
            </a:r>
            <a:endParaRPr lang="en-GB" dirty="0"/>
          </a:p>
        </p:txBody>
      </p:sp>
      <p:sp>
        <p:nvSpPr>
          <p:cNvPr id="61" name="pole tekstowe 60"/>
          <p:cNvSpPr txBox="1"/>
          <p:nvPr/>
        </p:nvSpPr>
        <p:spPr>
          <a:xfrm rot="4175976">
            <a:off x="509404" y="39053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3</a:t>
            </a:r>
            <a:r>
              <a:rPr lang="pl-PL" dirty="0" smtClean="0"/>
              <a:t>,3,0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1115616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R1</a:t>
            </a:r>
            <a:endParaRPr lang="en-GB" dirty="0"/>
          </a:p>
        </p:txBody>
      </p:sp>
      <p:sp>
        <p:nvSpPr>
          <p:cNvPr id="7" name="Elipsa 6"/>
          <p:cNvSpPr/>
          <p:nvPr/>
        </p:nvSpPr>
        <p:spPr>
          <a:xfrm>
            <a:off x="1080120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R2</a:t>
            </a:r>
            <a:endParaRPr lang="en-GB" dirty="0"/>
          </a:p>
        </p:txBody>
      </p:sp>
      <p:sp>
        <p:nvSpPr>
          <p:cNvPr id="8" name="Elipsa 7"/>
          <p:cNvSpPr/>
          <p:nvPr/>
        </p:nvSpPr>
        <p:spPr>
          <a:xfrm>
            <a:off x="1115616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R3</a:t>
            </a:r>
          </a:p>
        </p:txBody>
      </p:sp>
      <p:sp>
        <p:nvSpPr>
          <p:cNvPr id="10" name="Elipsa 9"/>
          <p:cNvSpPr/>
          <p:nvPr/>
        </p:nvSpPr>
        <p:spPr>
          <a:xfrm>
            <a:off x="6804248" y="144016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</a:t>
            </a:r>
            <a:endParaRPr lang="en-GB" dirty="0"/>
          </a:p>
        </p:txBody>
      </p:sp>
      <p:sp>
        <p:nvSpPr>
          <p:cNvPr id="11" name="Elipsa 10"/>
          <p:cNvSpPr/>
          <p:nvPr/>
        </p:nvSpPr>
        <p:spPr>
          <a:xfrm>
            <a:off x="6768752" y="242088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</a:t>
            </a:r>
            <a:endParaRPr lang="en-GB" dirty="0"/>
          </a:p>
        </p:txBody>
      </p:sp>
      <p:sp>
        <p:nvSpPr>
          <p:cNvPr id="12" name="Elipsa 11"/>
          <p:cNvSpPr/>
          <p:nvPr/>
        </p:nvSpPr>
        <p:spPr>
          <a:xfrm>
            <a:off x="6804248" y="4941168"/>
            <a:ext cx="1331640" cy="13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</a:t>
            </a:r>
          </a:p>
        </p:txBody>
      </p:sp>
      <p:cxnSp>
        <p:nvCxnSpPr>
          <p:cNvPr id="41" name="Łącznik prosty ze strzałką 40"/>
          <p:cNvCxnSpPr>
            <a:stCxn id="7" idx="6"/>
            <a:endCxn id="11" idx="2"/>
          </p:cNvCxnSpPr>
          <p:nvPr/>
        </p:nvCxnSpPr>
        <p:spPr>
          <a:xfrm>
            <a:off x="2411760" y="3086708"/>
            <a:ext cx="435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6" idx="7"/>
            <a:endCxn id="10" idx="1"/>
          </p:cNvCxnSpPr>
          <p:nvPr/>
        </p:nvCxnSpPr>
        <p:spPr>
          <a:xfrm>
            <a:off x="2252242" y="339030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7" idx="7"/>
            <a:endCxn id="10" idx="1"/>
          </p:cNvCxnSpPr>
          <p:nvPr/>
        </p:nvCxnSpPr>
        <p:spPr>
          <a:xfrm flipV="1">
            <a:off x="2216746" y="339030"/>
            <a:ext cx="4782516" cy="2276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ze strzałką 71"/>
          <p:cNvCxnSpPr>
            <a:stCxn id="7" idx="7"/>
            <a:endCxn id="11" idx="1"/>
          </p:cNvCxnSpPr>
          <p:nvPr/>
        </p:nvCxnSpPr>
        <p:spPr>
          <a:xfrm>
            <a:off x="2216746" y="261590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Łącznik prosty ze strzałką 77"/>
          <p:cNvCxnSpPr>
            <a:stCxn id="8" idx="0"/>
            <a:endCxn id="10" idx="2"/>
          </p:cNvCxnSpPr>
          <p:nvPr/>
        </p:nvCxnSpPr>
        <p:spPr>
          <a:xfrm flipV="1">
            <a:off x="1781436" y="809836"/>
            <a:ext cx="5022812" cy="413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8" idx="7"/>
            <a:endCxn id="11" idx="1"/>
          </p:cNvCxnSpPr>
          <p:nvPr/>
        </p:nvCxnSpPr>
        <p:spPr>
          <a:xfrm flipV="1">
            <a:off x="2252242" y="2615902"/>
            <a:ext cx="4711524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8" idx="7"/>
            <a:endCxn id="12" idx="1"/>
          </p:cNvCxnSpPr>
          <p:nvPr/>
        </p:nvCxnSpPr>
        <p:spPr>
          <a:xfrm>
            <a:off x="2252242" y="5136182"/>
            <a:ext cx="4747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867</Words>
  <Application>Microsoft Office PowerPoint</Application>
  <PresentationFormat>Pokaz na ekranie (4:3)</PresentationFormat>
  <Paragraphs>102</Paragraphs>
  <Slides>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Mateusz</dc:creator>
  <cp:lastModifiedBy>Mateusz</cp:lastModifiedBy>
  <cp:revision>25</cp:revision>
  <dcterms:created xsi:type="dcterms:W3CDTF">2011-11-07T21:19:51Z</dcterms:created>
  <dcterms:modified xsi:type="dcterms:W3CDTF">2011-11-08T14:53:33Z</dcterms:modified>
</cp:coreProperties>
</file>