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3" r:id="rId4"/>
    <p:sldId id="265" r:id="rId5"/>
    <p:sldId id="266" r:id="rId6"/>
    <p:sldId id="267" r:id="rId7"/>
    <p:sldId id="268" r:id="rId8"/>
    <p:sldId id="269" r:id="rId9"/>
    <p:sldId id="276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6668-825E-4F7F-B9CF-0B1146A22144}" type="datetimeFigureOut">
              <a:rPr kumimoji="1" lang="ja-JP" altLang="en-US" smtClean="0"/>
              <a:pPr/>
              <a:t>2010/1/21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EA82-EAD2-4136-BCF2-ABA02E4DACC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6668-825E-4F7F-B9CF-0B1146A22144}" type="datetimeFigureOut">
              <a:rPr kumimoji="1" lang="ja-JP" altLang="en-US" smtClean="0"/>
              <a:pPr/>
              <a:t>2010/1/21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EA82-EAD2-4136-BCF2-ABA02E4DACC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6668-825E-4F7F-B9CF-0B1146A22144}" type="datetimeFigureOut">
              <a:rPr kumimoji="1" lang="ja-JP" altLang="en-US" smtClean="0"/>
              <a:pPr/>
              <a:t>2010/1/21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EA82-EAD2-4136-BCF2-ABA02E4DACC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786478"/>
          </a:xfrm>
        </p:spPr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0" y="6572272"/>
            <a:ext cx="928662" cy="285728"/>
          </a:xfrm>
        </p:spPr>
        <p:txBody>
          <a:bodyPr/>
          <a:lstStyle/>
          <a:p>
            <a:fld id="{4A6A6668-825E-4F7F-B9CF-0B1146A22144}" type="datetimeFigureOut">
              <a:rPr kumimoji="1" lang="ja-JP" altLang="en-US" smtClean="0"/>
              <a:pPr/>
              <a:t>2010/1/21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928662" y="6572272"/>
            <a:ext cx="7715304" cy="28572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34" cy="285728"/>
          </a:xfrm>
        </p:spPr>
        <p:txBody>
          <a:bodyPr/>
          <a:lstStyle/>
          <a:p>
            <a:fld id="{13F2EA82-EAD2-4136-BCF2-ABA02E4DACC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6668-825E-4F7F-B9CF-0B1146A22144}" type="datetimeFigureOut">
              <a:rPr kumimoji="1" lang="ja-JP" altLang="en-US" smtClean="0"/>
              <a:pPr/>
              <a:t>2010/1/21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EA82-EAD2-4136-BCF2-ABA02E4DACC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6668-825E-4F7F-B9CF-0B1146A22144}" type="datetimeFigureOut">
              <a:rPr kumimoji="1" lang="ja-JP" altLang="en-US" smtClean="0"/>
              <a:pPr/>
              <a:t>2010/1/21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EA82-EAD2-4136-BCF2-ABA02E4DACC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6668-825E-4F7F-B9CF-0B1146A22144}" type="datetimeFigureOut">
              <a:rPr kumimoji="1" lang="ja-JP" altLang="en-US" smtClean="0"/>
              <a:pPr/>
              <a:t>2010/1/21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EA82-EAD2-4136-BCF2-ABA02E4DACC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6668-825E-4F7F-B9CF-0B1146A22144}" type="datetimeFigureOut">
              <a:rPr kumimoji="1" lang="ja-JP" altLang="en-US" smtClean="0"/>
              <a:pPr/>
              <a:t>2010/1/21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EA82-EAD2-4136-BCF2-ABA02E4DACC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6668-825E-4F7F-B9CF-0B1146A22144}" type="datetimeFigureOut">
              <a:rPr kumimoji="1" lang="ja-JP" altLang="en-US" smtClean="0"/>
              <a:pPr/>
              <a:t>2010/1/21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EA82-EAD2-4136-BCF2-ABA02E4DACC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6668-825E-4F7F-B9CF-0B1146A22144}" type="datetimeFigureOut">
              <a:rPr kumimoji="1" lang="ja-JP" altLang="en-US" smtClean="0"/>
              <a:pPr/>
              <a:t>2010/1/21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EA82-EAD2-4136-BCF2-ABA02E4DACC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6668-825E-4F7F-B9CF-0B1146A22144}" type="datetimeFigureOut">
              <a:rPr kumimoji="1" lang="ja-JP" altLang="en-US" smtClean="0"/>
              <a:pPr/>
              <a:t>2010/1/21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2EA82-EAD2-4136-BCF2-ABA02E4DACC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A6668-825E-4F7F-B9CF-0B1146A22144}" type="datetimeFigureOut">
              <a:rPr kumimoji="1" lang="ja-JP" altLang="en-US" smtClean="0"/>
              <a:pPr/>
              <a:t>2010/1/21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EA82-EAD2-4136-BCF2-ABA02E4DACC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Binary Matrix</a:t>
            </a:r>
            <a:r>
              <a:rPr lang="ja-JP" altLang="en-US" dirty="0" smtClean="0"/>
              <a:t>の様々な表現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786478"/>
          </a:xfrm>
        </p:spPr>
        <p:txBody>
          <a:bodyPr/>
          <a:lstStyle/>
          <a:p>
            <a:r>
              <a:rPr lang="en-US" altLang="ja-JP" dirty="0" smtClean="0"/>
              <a:t>Discrete Set</a:t>
            </a:r>
            <a:r>
              <a:rPr lang="ja-JP" altLang="en-US" dirty="0" smtClean="0"/>
              <a:t>・</a:t>
            </a:r>
            <a:r>
              <a:rPr lang="en-US" altLang="ja-JP" dirty="0" smtClean="0"/>
              <a:t>Binary Matrix</a:t>
            </a:r>
            <a:r>
              <a:rPr lang="ja-JP" altLang="en-US" dirty="0" smtClean="0"/>
              <a:t>　</a:t>
            </a:r>
            <a:r>
              <a:rPr lang="en-US" altLang="ja-JP" sz="3600" b="1" dirty="0" smtClean="0">
                <a:latin typeface="Monotype Corsiva" pitchFamily="66" charset="0"/>
              </a:rPr>
              <a:t>F</a:t>
            </a:r>
          </a:p>
          <a:p>
            <a:endParaRPr lang="en-US" altLang="ja-JP" sz="3600" b="1" dirty="0" smtClean="0">
              <a:latin typeface="Monotype Corsiva" pitchFamily="66" charset="0"/>
            </a:endParaRPr>
          </a:p>
          <a:p>
            <a:endParaRPr lang="en-US" altLang="ja-JP" sz="3600" b="1" dirty="0" smtClean="0">
              <a:latin typeface="Monotype Corsiva" pitchFamily="66" charset="0"/>
            </a:endParaRPr>
          </a:p>
          <a:p>
            <a:endParaRPr lang="en-US" altLang="ja-JP" sz="3600" b="1" dirty="0" smtClean="0">
              <a:latin typeface="Monotype Corsiva" pitchFamily="66" charset="0"/>
            </a:endParaRPr>
          </a:p>
          <a:p>
            <a:endParaRPr lang="en-US" altLang="ja-JP" sz="3600" b="1" dirty="0" smtClean="0">
              <a:latin typeface="Monotype Corsiva" pitchFamily="66" charset="0"/>
            </a:endParaRPr>
          </a:p>
          <a:p>
            <a:endParaRPr lang="en-US" altLang="ja-JP" sz="3600" b="1" dirty="0" smtClean="0">
              <a:latin typeface="Monotype Corsiva" pitchFamily="66" charset="0"/>
            </a:endParaRPr>
          </a:p>
          <a:p>
            <a:pPr lvl="2"/>
            <a:r>
              <a:rPr lang="en-US" altLang="ja-JP" dirty="0" smtClean="0"/>
              <a:t>Discrete Set</a:t>
            </a:r>
            <a:r>
              <a:rPr lang="ja-JP" altLang="en-US" dirty="0" smtClean="0"/>
              <a:t> </a:t>
            </a:r>
            <a:r>
              <a:rPr lang="en-US" altLang="ja-JP" sz="2800" b="1" dirty="0" smtClean="0">
                <a:latin typeface="Monotype Corsiva" pitchFamily="66" charset="0"/>
              </a:rPr>
              <a:t>F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は要素が</a:t>
            </a:r>
            <a:r>
              <a:rPr lang="en-US" altLang="ja-JP" dirty="0" smtClean="0"/>
              <a:t>”1”</a:t>
            </a:r>
            <a:r>
              <a:rPr lang="ja-JP" altLang="en-US" dirty="0" smtClean="0"/>
              <a:t>である座標の集合</a:t>
            </a:r>
            <a:endParaRPr lang="en-US" altLang="ja-JP" dirty="0" smtClean="0"/>
          </a:p>
          <a:p>
            <a:pPr algn="ctr">
              <a:buNone/>
            </a:pPr>
            <a:r>
              <a:rPr lang="en-US" altLang="ja-JP" sz="3600" b="1" dirty="0" smtClean="0">
                <a:latin typeface="Monotype Corsiva" pitchFamily="66" charset="0"/>
              </a:rPr>
              <a:t>F = {(1,2),(1,4), …,(6,6)}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428736"/>
            <a:ext cx="82200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テキスト ボックス 20"/>
          <p:cNvSpPr txBox="1"/>
          <p:nvPr/>
        </p:nvSpPr>
        <p:spPr>
          <a:xfrm>
            <a:off x="1071538" y="3786190"/>
            <a:ext cx="171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i="1" dirty="0" smtClean="0"/>
              <a:t>Discrete Set</a:t>
            </a:r>
          </a:p>
          <a:p>
            <a:r>
              <a:rPr lang="en-US" altLang="ja-JP" sz="2400" i="1" dirty="0" smtClean="0"/>
              <a:t>(Lattice Set)</a:t>
            </a:r>
            <a:endParaRPr kumimoji="1" lang="ja-JP" altLang="en-US" sz="2400" i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786182" y="3857628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i="1" dirty="0" smtClean="0"/>
              <a:t>Binary Image</a:t>
            </a:r>
            <a:endParaRPr kumimoji="1" lang="ja-JP" altLang="en-US" sz="2400" i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29388" y="385762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i="1" dirty="0" smtClean="0"/>
              <a:t>Binary Matrix</a:t>
            </a:r>
            <a:endParaRPr kumimoji="1" lang="ja-JP" alt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応用１：等高線・等圧線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786478"/>
          </a:xfrm>
        </p:spPr>
        <p:txBody>
          <a:bodyPr/>
          <a:lstStyle/>
          <a:p>
            <a:r>
              <a:rPr lang="en-US" altLang="ja-JP" dirty="0" smtClean="0">
                <a:latin typeface="Monotype Corsiva" pitchFamily="66" charset="0"/>
              </a:rPr>
              <a:t>HV</a:t>
            </a:r>
            <a:r>
              <a:rPr lang="en-US" altLang="ja-JP" baseline="-25000" dirty="0" smtClean="0"/>
              <a:t>4</a:t>
            </a:r>
            <a:r>
              <a:rPr lang="ja-JP" altLang="en-US" dirty="0" smtClean="0"/>
              <a:t>をもつ</a:t>
            </a:r>
            <a:r>
              <a:rPr lang="en-US" altLang="ja-JP" dirty="0" smtClean="0"/>
              <a:t>Discrete Set</a:t>
            </a:r>
            <a:r>
              <a:rPr lang="ja-JP" altLang="en-US" dirty="0" smtClean="0"/>
              <a:t>として思いついたデータ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Monotype Corsiva" pitchFamily="66" charset="0"/>
              </a:rPr>
              <a:t>HV</a:t>
            </a:r>
            <a:r>
              <a:rPr lang="en-US" altLang="ja-JP" baseline="-25000" dirty="0" smtClean="0"/>
              <a:t>4</a:t>
            </a:r>
            <a:r>
              <a:rPr lang="ja-JP" altLang="en-US" dirty="0" smtClean="0"/>
              <a:t>でない等高線・等圧線も存在する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等高線・等圧線を用いたアプリケーションとは？</a:t>
            </a:r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214686"/>
            <a:ext cx="314327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3286124"/>
            <a:ext cx="29718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応用２：ソート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786478"/>
          </a:xfrm>
        </p:spPr>
        <p:txBody>
          <a:bodyPr/>
          <a:lstStyle/>
          <a:p>
            <a:r>
              <a:rPr lang="ja-JP" altLang="en-US" dirty="0" smtClean="0"/>
              <a:t>同じ投影データ</a:t>
            </a:r>
            <a:r>
              <a:rPr lang="en-US" altLang="ja-JP" dirty="0" smtClean="0"/>
              <a:t>(H,V)</a:t>
            </a:r>
            <a:r>
              <a:rPr lang="ja-JP" altLang="en-US" dirty="0" smtClean="0"/>
              <a:t>を持つ</a:t>
            </a:r>
            <a:r>
              <a:rPr lang="en-US" altLang="ja-JP" dirty="0" smtClean="0"/>
              <a:t>Discrete Set</a:t>
            </a:r>
            <a:r>
              <a:rPr lang="ja-JP" altLang="en-US" dirty="0" smtClean="0"/>
              <a:t>が数多く存在することを利用</a:t>
            </a:r>
            <a:endParaRPr lang="en-US" altLang="ja-JP" dirty="0" smtClean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/>
        </p:nvGraphicFramePr>
        <p:xfrm>
          <a:off x="714348" y="2214554"/>
          <a:ext cx="254793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656"/>
                <a:gridCol w="424656"/>
                <a:gridCol w="424656"/>
                <a:gridCol w="424656"/>
                <a:gridCol w="424656"/>
                <a:gridCol w="424656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/>
        </p:nvGraphicFramePr>
        <p:xfrm>
          <a:off x="6143636" y="2214554"/>
          <a:ext cx="254793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656"/>
                <a:gridCol w="424656"/>
                <a:gridCol w="424656"/>
                <a:gridCol w="424656"/>
                <a:gridCol w="424656"/>
                <a:gridCol w="424656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285720" y="4929198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元々は何の制限も満たさないランダムな</a:t>
            </a:r>
            <a:r>
              <a:rPr kumimoji="1" lang="en-US" altLang="ja-JP" sz="2400" dirty="0" smtClean="0"/>
              <a:t>Discrete Set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357786" y="4786322"/>
            <a:ext cx="37862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200" dirty="0" smtClean="0"/>
              <a:t>制限を与え２方向投影データからの再構築を行うと、同じ投影データを持つ別の</a:t>
            </a:r>
            <a:r>
              <a:rPr lang="en-US" altLang="ja-JP" sz="2200" dirty="0" smtClean="0"/>
              <a:t>Discrete  Set</a:t>
            </a:r>
            <a:r>
              <a:rPr lang="ja-JP" altLang="en-US" sz="2200" dirty="0" smtClean="0"/>
              <a:t>を作ることができる</a:t>
            </a:r>
            <a:endParaRPr kumimoji="1" lang="en-US" altLang="ja-JP" sz="2200" dirty="0" smtClean="0"/>
          </a:p>
        </p:txBody>
      </p:sp>
      <p:sp>
        <p:nvSpPr>
          <p:cNvPr id="29" name="右矢印 28"/>
          <p:cNvSpPr/>
          <p:nvPr/>
        </p:nvSpPr>
        <p:spPr>
          <a:xfrm>
            <a:off x="3786182" y="2428868"/>
            <a:ext cx="1714512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857620" y="3357562"/>
            <a:ext cx="1500198" cy="11079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200" dirty="0" smtClean="0"/>
              <a:t>Restriction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200" dirty="0" smtClean="0">
                <a:latin typeface="Monotype Corsiva" pitchFamily="66" charset="0"/>
              </a:rPr>
              <a:t>HV </a:t>
            </a:r>
            <a:r>
              <a:rPr lang="en-US" altLang="ja-JP" sz="2200" baseline="30000" dirty="0" smtClean="0"/>
              <a:t>C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200" dirty="0" smtClean="0"/>
              <a:t>(1,1)</a:t>
            </a:r>
            <a:r>
              <a:rPr kumimoji="1" lang="ja-JP" altLang="en-US" sz="2200" dirty="0" smtClean="0"/>
              <a:t>∈</a:t>
            </a:r>
            <a:r>
              <a:rPr kumimoji="1" lang="en-US" altLang="ja-JP" sz="2200" b="1" dirty="0" smtClean="0">
                <a:latin typeface="Monotype Corsiva" pitchFamily="66" charset="0"/>
              </a:rPr>
              <a:t>F</a:t>
            </a:r>
            <a:endParaRPr kumimoji="1" lang="ja-JP" altLang="en-US" sz="2200" b="1" dirty="0">
              <a:latin typeface="Monotype Corsiva" pitchFamily="66" charset="0"/>
            </a:endParaRPr>
          </a:p>
        </p:txBody>
      </p:sp>
      <p:cxnSp>
        <p:nvCxnSpPr>
          <p:cNvPr id="32" name="直線コネクタ 31"/>
          <p:cNvCxnSpPr>
            <a:stCxn id="30" idx="0"/>
          </p:cNvCxnSpPr>
          <p:nvPr/>
        </p:nvCxnSpPr>
        <p:spPr>
          <a:xfrm rot="16200000" flipV="1">
            <a:off x="4232670" y="2982512"/>
            <a:ext cx="714380" cy="357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応用３：データ圧縮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786478"/>
          </a:xfrm>
        </p:spPr>
        <p:txBody>
          <a:bodyPr/>
          <a:lstStyle/>
          <a:p>
            <a:r>
              <a:rPr lang="ja-JP" altLang="en-US" dirty="0" smtClean="0"/>
              <a:t>データの中から多項式時間で再構築可能な</a:t>
            </a:r>
            <a:r>
              <a:rPr lang="en-US" altLang="ja-JP" dirty="0" smtClean="0"/>
              <a:t>Restriction</a:t>
            </a:r>
            <a:r>
              <a:rPr lang="ja-JP" altLang="en-US" dirty="0" smtClean="0"/>
              <a:t>を持つデータ列を探す</a:t>
            </a:r>
            <a:endParaRPr lang="en-US" altLang="ja-JP" dirty="0" smtClean="0"/>
          </a:p>
          <a:p>
            <a:endParaRPr lang="en-US" altLang="ja-JP" dirty="0" smtClean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/>
        </p:nvGraphicFramePr>
        <p:xfrm>
          <a:off x="642914" y="2071678"/>
          <a:ext cx="77867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828"/>
                <a:gridCol w="409828"/>
                <a:gridCol w="409828"/>
                <a:gridCol w="409828"/>
                <a:gridCol w="409828"/>
                <a:gridCol w="409828"/>
                <a:gridCol w="398548"/>
                <a:gridCol w="421108"/>
                <a:gridCol w="409828"/>
                <a:gridCol w="409828"/>
                <a:gridCol w="409828"/>
                <a:gridCol w="409828"/>
                <a:gridCol w="409828"/>
                <a:gridCol w="409828"/>
                <a:gridCol w="409828"/>
                <a:gridCol w="409828"/>
                <a:gridCol w="409828"/>
                <a:gridCol w="409828"/>
                <a:gridCol w="409828"/>
              </a:tblGrid>
              <a:tr h="35719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応用３：データ圧縮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786478"/>
          </a:xfrm>
        </p:spPr>
        <p:txBody>
          <a:bodyPr/>
          <a:lstStyle/>
          <a:p>
            <a:r>
              <a:rPr lang="ja-JP" altLang="en-US" dirty="0" smtClean="0"/>
              <a:t>データの中から多項式時間で再構築可能な</a:t>
            </a:r>
            <a:r>
              <a:rPr lang="en-US" altLang="ja-JP" dirty="0" smtClean="0"/>
              <a:t>Restriction</a:t>
            </a:r>
            <a:r>
              <a:rPr lang="ja-JP" altLang="en-US" dirty="0" smtClean="0"/>
              <a:t>を持つデータ列を探す</a:t>
            </a:r>
            <a:endParaRPr lang="en-US" altLang="ja-JP" dirty="0" smtClean="0"/>
          </a:p>
          <a:p>
            <a:endParaRPr lang="en-US" altLang="ja-JP" dirty="0" smtClean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/>
        </p:nvGraphicFramePr>
        <p:xfrm>
          <a:off x="642914" y="2071678"/>
          <a:ext cx="77867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828"/>
                <a:gridCol w="409828"/>
                <a:gridCol w="409828"/>
                <a:gridCol w="409828"/>
                <a:gridCol w="409828"/>
                <a:gridCol w="409828"/>
                <a:gridCol w="398548"/>
                <a:gridCol w="421108"/>
                <a:gridCol w="409828"/>
                <a:gridCol w="409828"/>
                <a:gridCol w="409828"/>
                <a:gridCol w="409828"/>
                <a:gridCol w="409828"/>
                <a:gridCol w="409828"/>
                <a:gridCol w="409828"/>
                <a:gridCol w="409828"/>
                <a:gridCol w="409828"/>
                <a:gridCol w="409828"/>
                <a:gridCol w="409828"/>
              </a:tblGrid>
              <a:tr h="35719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応用３：データ圧縮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786478"/>
          </a:xfrm>
        </p:spPr>
        <p:txBody>
          <a:bodyPr/>
          <a:lstStyle/>
          <a:p>
            <a:r>
              <a:rPr lang="ja-JP" altLang="en-US" dirty="0" smtClean="0"/>
              <a:t>データの中から多項式時間で再構築可能な</a:t>
            </a:r>
            <a:r>
              <a:rPr lang="en-US" altLang="ja-JP" dirty="0" smtClean="0"/>
              <a:t>Restriction</a:t>
            </a:r>
            <a:r>
              <a:rPr lang="ja-JP" altLang="en-US" dirty="0" smtClean="0"/>
              <a:t>を持つデータ列を探す</a:t>
            </a:r>
            <a:endParaRPr lang="en-US" altLang="ja-JP" dirty="0" smtClean="0"/>
          </a:p>
          <a:p>
            <a:endParaRPr lang="en-US" altLang="ja-JP" dirty="0" smtClean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/>
        </p:nvGraphicFramePr>
        <p:xfrm>
          <a:off x="642914" y="2071678"/>
          <a:ext cx="77867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828"/>
                <a:gridCol w="409828"/>
                <a:gridCol w="409828"/>
                <a:gridCol w="409828"/>
                <a:gridCol w="409828"/>
                <a:gridCol w="409828"/>
                <a:gridCol w="398548"/>
                <a:gridCol w="421108"/>
                <a:gridCol w="409828"/>
                <a:gridCol w="409828"/>
                <a:gridCol w="409828"/>
                <a:gridCol w="409828"/>
                <a:gridCol w="409828"/>
                <a:gridCol w="409828"/>
                <a:gridCol w="409828"/>
                <a:gridCol w="409828"/>
                <a:gridCol w="409828"/>
                <a:gridCol w="409828"/>
                <a:gridCol w="409828"/>
              </a:tblGrid>
              <a:tr h="35719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2742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Restriction - Convexity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786478"/>
          </a:xfrm>
        </p:spPr>
        <p:txBody>
          <a:bodyPr/>
          <a:lstStyle/>
          <a:p>
            <a:r>
              <a:rPr lang="en-US" altLang="ja-JP" i="1" dirty="0" smtClean="0"/>
              <a:t>Horizontally (Vertically) Convex</a:t>
            </a:r>
          </a:p>
          <a:p>
            <a:pPr lvl="1"/>
            <a:r>
              <a:rPr lang="ja-JP" altLang="en-US" dirty="0" smtClean="0"/>
              <a:t>各行</a:t>
            </a:r>
            <a:r>
              <a:rPr lang="en-US" altLang="ja-JP" dirty="0" smtClean="0"/>
              <a:t>(</a:t>
            </a:r>
            <a:r>
              <a:rPr lang="ja-JP" altLang="en-US" dirty="0" smtClean="0"/>
              <a:t>列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において、</a:t>
            </a:r>
            <a:r>
              <a:rPr lang="en-US" altLang="ja-JP" dirty="0" smtClean="0"/>
              <a:t>”1”</a:t>
            </a:r>
            <a:r>
              <a:rPr lang="ja-JP" altLang="en-US" dirty="0" smtClean="0"/>
              <a:t>である要素全てが連続的</a:t>
            </a: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714348" y="2571744"/>
          <a:ext cx="33575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98"/>
                <a:gridCol w="419698"/>
                <a:gridCol w="419698"/>
                <a:gridCol w="419698"/>
                <a:gridCol w="419698"/>
                <a:gridCol w="419698"/>
                <a:gridCol w="419698"/>
                <a:gridCol w="419698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714348" y="3357562"/>
          <a:ext cx="33575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98"/>
                <a:gridCol w="419698"/>
                <a:gridCol w="419698"/>
                <a:gridCol w="419698"/>
                <a:gridCol w="419698"/>
                <a:gridCol w="419698"/>
                <a:gridCol w="419698"/>
                <a:gridCol w="419698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72000" y="2285992"/>
            <a:ext cx="583062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○</a:t>
            </a:r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2000" y="3071810"/>
            <a:ext cx="583062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×</a:t>
            </a:r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4143372" y="2714620"/>
            <a:ext cx="785818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4143372" y="3571876"/>
            <a:ext cx="785818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 14"/>
          <p:cNvGraphicFramePr>
            <a:graphicFrameLocks noGrp="1"/>
          </p:cNvGraphicFramePr>
          <p:nvPr/>
        </p:nvGraphicFramePr>
        <p:xfrm>
          <a:off x="5072066" y="2571744"/>
          <a:ext cx="335758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698"/>
                <a:gridCol w="419698"/>
                <a:gridCol w="419698"/>
                <a:gridCol w="419698"/>
                <a:gridCol w="419698"/>
                <a:gridCol w="419698"/>
                <a:gridCol w="419698"/>
                <a:gridCol w="419698"/>
              </a:tblGrid>
              <a:tr h="35719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/>
        </p:nvGraphicFramePr>
        <p:xfrm>
          <a:off x="5072066" y="3357562"/>
          <a:ext cx="335758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698"/>
                <a:gridCol w="419698"/>
                <a:gridCol w="419698"/>
                <a:gridCol w="419698"/>
                <a:gridCol w="419698"/>
                <a:gridCol w="419698"/>
                <a:gridCol w="419698"/>
                <a:gridCol w="419698"/>
              </a:tblGrid>
              <a:tr h="35719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Restriction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- Convexity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786478"/>
          </a:xfrm>
        </p:spPr>
        <p:txBody>
          <a:bodyPr/>
          <a:lstStyle/>
          <a:p>
            <a:r>
              <a:rPr lang="en-US" altLang="ja-JP" i="1" dirty="0" smtClean="0"/>
              <a:t>Horizontally (Vertically) Convex</a:t>
            </a:r>
          </a:p>
          <a:p>
            <a:pPr lvl="1"/>
            <a:r>
              <a:rPr lang="ja-JP" altLang="en-US" dirty="0" smtClean="0"/>
              <a:t>各行</a:t>
            </a:r>
            <a:r>
              <a:rPr lang="en-US" altLang="ja-JP" dirty="0" smtClean="0"/>
              <a:t>(</a:t>
            </a:r>
            <a:r>
              <a:rPr lang="ja-JP" altLang="en-US" dirty="0" smtClean="0"/>
              <a:t>列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において、</a:t>
            </a:r>
            <a:r>
              <a:rPr lang="en-US" altLang="ja-JP" dirty="0" smtClean="0"/>
              <a:t>”1”</a:t>
            </a:r>
            <a:r>
              <a:rPr lang="ja-JP" altLang="en-US" dirty="0" smtClean="0"/>
              <a:t>である要素が連続的</a:t>
            </a: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714348" y="2571744"/>
          <a:ext cx="33575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98"/>
                <a:gridCol w="419698"/>
                <a:gridCol w="419698"/>
                <a:gridCol w="419698"/>
                <a:gridCol w="419698"/>
                <a:gridCol w="419698"/>
                <a:gridCol w="419698"/>
                <a:gridCol w="419698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714348" y="3357562"/>
          <a:ext cx="33575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698"/>
                <a:gridCol w="419698"/>
                <a:gridCol w="419698"/>
                <a:gridCol w="419698"/>
                <a:gridCol w="419698"/>
                <a:gridCol w="419698"/>
                <a:gridCol w="419698"/>
                <a:gridCol w="419698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72000" y="2285992"/>
            <a:ext cx="583062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○</a:t>
            </a:r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2000" y="3071810"/>
            <a:ext cx="583062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×</a:t>
            </a:r>
            <a:endParaRPr lang="ja-JP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4143372" y="2714620"/>
            <a:ext cx="785818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4143372" y="3571876"/>
            <a:ext cx="785818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 14"/>
          <p:cNvGraphicFramePr>
            <a:graphicFrameLocks noGrp="1"/>
          </p:cNvGraphicFramePr>
          <p:nvPr/>
        </p:nvGraphicFramePr>
        <p:xfrm>
          <a:off x="5072066" y="2571744"/>
          <a:ext cx="335758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698"/>
                <a:gridCol w="419698"/>
                <a:gridCol w="419698"/>
                <a:gridCol w="419698"/>
                <a:gridCol w="419698"/>
                <a:gridCol w="419698"/>
                <a:gridCol w="419698"/>
                <a:gridCol w="419698"/>
              </a:tblGrid>
              <a:tr h="35719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/>
        </p:nvGraphicFramePr>
        <p:xfrm>
          <a:off x="5072066" y="3357562"/>
          <a:ext cx="335758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698"/>
                <a:gridCol w="419698"/>
                <a:gridCol w="419698"/>
                <a:gridCol w="419698"/>
                <a:gridCol w="419698"/>
                <a:gridCol w="419698"/>
                <a:gridCol w="419698"/>
                <a:gridCol w="419698"/>
              </a:tblGrid>
              <a:tr h="35719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/>
        </p:nvGraphicFramePr>
        <p:xfrm>
          <a:off x="428596" y="4500570"/>
          <a:ext cx="171451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  <a:gridCol w="428628"/>
              </a:tblGrid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/>
        </p:nvGraphicFramePr>
        <p:xfrm>
          <a:off x="2643174" y="4500570"/>
          <a:ext cx="171451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  <a:gridCol w="428628"/>
              </a:tblGrid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/>
        </p:nvGraphicFramePr>
        <p:xfrm>
          <a:off x="4786314" y="4500570"/>
          <a:ext cx="171451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  <a:gridCol w="428628"/>
              </a:tblGrid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/>
        </p:nvGraphicFramePr>
        <p:xfrm>
          <a:off x="6929454" y="4500570"/>
          <a:ext cx="171451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  <a:gridCol w="428628"/>
              </a:tblGrid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2" name="テキスト ボックス 21"/>
          <p:cNvSpPr txBox="1"/>
          <p:nvPr/>
        </p:nvSpPr>
        <p:spPr>
          <a:xfrm>
            <a:off x="2928926" y="614364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h-convex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72066" y="614364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v</a:t>
            </a:r>
            <a:r>
              <a:rPr kumimoji="1" lang="en-US" altLang="ja-JP" sz="2000" dirty="0" smtClean="0"/>
              <a:t>-convex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286644" y="6143644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hv</a:t>
            </a:r>
            <a:r>
              <a:rPr kumimoji="1" lang="en-US" altLang="ja-JP" sz="2000" dirty="0" smtClean="0"/>
              <a:t>-convex</a:t>
            </a:r>
            <a:endParaRPr kumimoji="1" lang="ja-JP" altLang="en-US" sz="2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42976" y="621508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―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Restriction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- Connectivity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786478"/>
          </a:xfrm>
        </p:spPr>
        <p:txBody>
          <a:bodyPr/>
          <a:lstStyle/>
          <a:p>
            <a:r>
              <a:rPr lang="en-US" altLang="ja-JP" dirty="0" smtClean="0"/>
              <a:t>4(8)-connected</a:t>
            </a:r>
          </a:p>
          <a:p>
            <a:pPr lvl="1"/>
            <a:r>
              <a:rPr lang="en-US" altLang="ja-JP" dirty="0" smtClean="0"/>
              <a:t>“1”</a:t>
            </a:r>
            <a:r>
              <a:rPr lang="ja-JP" altLang="en-US" dirty="0" smtClean="0"/>
              <a:t>である全ての要素が</a:t>
            </a:r>
            <a:r>
              <a:rPr lang="en-US" altLang="ja-JP" dirty="0" smtClean="0"/>
              <a:t>4(8)</a:t>
            </a:r>
            <a:r>
              <a:rPr lang="ja-JP" altLang="en-US" dirty="0" smtClean="0"/>
              <a:t>近傍で繋がっている</a:t>
            </a:r>
            <a:endParaRPr lang="en-US" altLang="ja-JP" dirty="0" smtClean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/>
        </p:nvGraphicFramePr>
        <p:xfrm>
          <a:off x="642910" y="2428868"/>
          <a:ext cx="171451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  <a:gridCol w="428628"/>
              </a:tblGrid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/>
        </p:nvGraphicFramePr>
        <p:xfrm>
          <a:off x="3571868" y="2428868"/>
          <a:ext cx="171451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  <a:gridCol w="428628"/>
              </a:tblGrid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/>
        </p:nvGraphicFramePr>
        <p:xfrm>
          <a:off x="6643702" y="2428868"/>
          <a:ext cx="171451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  <a:gridCol w="428628"/>
              </a:tblGrid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テキスト ボックス 21"/>
          <p:cNvSpPr txBox="1"/>
          <p:nvPr/>
        </p:nvSpPr>
        <p:spPr>
          <a:xfrm>
            <a:off x="3714744" y="4071942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8-connected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786578" y="407194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No-connected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4348" y="4000504"/>
            <a:ext cx="1857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  </a:t>
            </a:r>
            <a:r>
              <a:rPr kumimoji="1" lang="en-US" altLang="ja-JP" sz="2000" dirty="0" err="1" smtClean="0"/>
              <a:t>Polyomino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(4-connected)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/>
        </p:nvSpPr>
        <p:spPr>
          <a:xfrm>
            <a:off x="2357422" y="4857760"/>
            <a:ext cx="4286280" cy="1428760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Restriction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- Connectivity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786478"/>
          </a:xfrm>
        </p:spPr>
        <p:txBody>
          <a:bodyPr/>
          <a:lstStyle/>
          <a:p>
            <a:r>
              <a:rPr lang="en-US" altLang="ja-JP" dirty="0" smtClean="0"/>
              <a:t>4(8)-connected</a:t>
            </a:r>
          </a:p>
          <a:p>
            <a:pPr lvl="1"/>
            <a:r>
              <a:rPr lang="en-US" altLang="ja-JP" dirty="0" smtClean="0"/>
              <a:t>“1”</a:t>
            </a:r>
            <a:r>
              <a:rPr lang="ja-JP" altLang="en-US" dirty="0" smtClean="0"/>
              <a:t>である全ての要素が</a:t>
            </a:r>
            <a:r>
              <a:rPr lang="en-US" altLang="ja-JP" dirty="0" smtClean="0"/>
              <a:t>4(8)</a:t>
            </a:r>
            <a:r>
              <a:rPr lang="ja-JP" altLang="en-US" dirty="0" smtClean="0"/>
              <a:t>近傍で繋がっている</a:t>
            </a:r>
            <a:endParaRPr lang="en-US" altLang="ja-JP" dirty="0" smtClean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/>
        </p:nvGraphicFramePr>
        <p:xfrm>
          <a:off x="642910" y="2428868"/>
          <a:ext cx="171451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  <a:gridCol w="428628"/>
              </a:tblGrid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 17"/>
          <p:cNvGraphicFramePr>
            <a:graphicFrameLocks noGrp="1"/>
          </p:cNvGraphicFramePr>
          <p:nvPr/>
        </p:nvGraphicFramePr>
        <p:xfrm>
          <a:off x="3571868" y="2428868"/>
          <a:ext cx="171451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  <a:gridCol w="428628"/>
              </a:tblGrid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/>
        </p:nvGraphicFramePr>
        <p:xfrm>
          <a:off x="6643702" y="2428868"/>
          <a:ext cx="171451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  <a:gridCol w="428628"/>
              </a:tblGrid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22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テキスト ボックス 21"/>
          <p:cNvSpPr txBox="1"/>
          <p:nvPr/>
        </p:nvSpPr>
        <p:spPr>
          <a:xfrm>
            <a:off x="3714744" y="4071942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8-connected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786578" y="4071942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No-connected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4348" y="4000504"/>
            <a:ext cx="1857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  </a:t>
            </a:r>
            <a:r>
              <a:rPr kumimoji="1" lang="en-US" altLang="ja-JP" sz="2000" dirty="0" err="1" smtClean="0"/>
              <a:t>Polyomino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(4-connected)</a:t>
            </a:r>
            <a:endParaRPr kumimoji="1" lang="ja-JP" altLang="en-US" sz="2000" dirty="0"/>
          </a:p>
        </p:txBody>
      </p:sp>
      <p:sp>
        <p:nvSpPr>
          <p:cNvPr id="10" name="円/楕円 9"/>
          <p:cNvSpPr/>
          <p:nvPr/>
        </p:nvSpPr>
        <p:spPr>
          <a:xfrm>
            <a:off x="3500430" y="5286388"/>
            <a:ext cx="207170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4-connected</a:t>
            </a:r>
            <a:endParaRPr kumimoji="1" lang="ja-JP" altLang="en-US" dirty="0"/>
          </a:p>
        </p:txBody>
      </p:sp>
      <p:cxnSp>
        <p:nvCxnSpPr>
          <p:cNvPr id="13" name="直線コネクタ 12"/>
          <p:cNvCxnSpPr>
            <a:stCxn id="11" idx="2"/>
          </p:cNvCxnSpPr>
          <p:nvPr/>
        </p:nvCxnSpPr>
        <p:spPr>
          <a:xfrm rot="10800000" flipV="1">
            <a:off x="1928794" y="5572140"/>
            <a:ext cx="428628" cy="64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1285852" y="6215082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8-connected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858016" y="5929330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8 but not 4-connected</a:t>
            </a:r>
            <a:endParaRPr kumimoji="1" lang="ja-JP" altLang="en-US" dirty="0"/>
          </a:p>
        </p:txBody>
      </p:sp>
      <p:cxnSp>
        <p:nvCxnSpPr>
          <p:cNvPr id="20" name="直線コネクタ 19"/>
          <p:cNvCxnSpPr>
            <a:endCxn id="15" idx="0"/>
          </p:cNvCxnSpPr>
          <p:nvPr/>
        </p:nvCxnSpPr>
        <p:spPr>
          <a:xfrm>
            <a:off x="6000760" y="5500702"/>
            <a:ext cx="1714512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Restriction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- Canonical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786478"/>
          </a:xfrm>
        </p:spPr>
        <p:txBody>
          <a:bodyPr/>
          <a:lstStyle/>
          <a:p>
            <a:r>
              <a:rPr lang="en-US" altLang="ja-JP" dirty="0" smtClean="0"/>
              <a:t>Canonical (Decomposable)</a:t>
            </a:r>
          </a:p>
          <a:p>
            <a:pPr lvl="1"/>
            <a:r>
              <a:rPr lang="en-US" altLang="ja-JP" dirty="0" err="1" smtClean="0"/>
              <a:t>hv</a:t>
            </a:r>
            <a:r>
              <a:rPr lang="en-US" altLang="ja-JP" dirty="0" smtClean="0"/>
              <a:t>-convex </a:t>
            </a:r>
            <a:r>
              <a:rPr lang="en-US" altLang="ja-JP" dirty="0" err="1" smtClean="0"/>
              <a:t>polynomio</a:t>
            </a:r>
            <a:r>
              <a:rPr lang="ja-JP" altLang="en-US" dirty="0" smtClean="0"/>
              <a:t>を持ついくつかの</a:t>
            </a:r>
            <a:r>
              <a:rPr lang="en-US" altLang="ja-JP" dirty="0" smtClean="0"/>
              <a:t>subset</a:t>
            </a:r>
            <a:r>
              <a:rPr lang="ja-JP" altLang="en-US" dirty="0" smtClean="0"/>
              <a:t>に分離可能な</a:t>
            </a:r>
            <a:r>
              <a:rPr lang="en-US" altLang="ja-JP" dirty="0" smtClean="0"/>
              <a:t>Discrete set</a:t>
            </a:r>
          </a:p>
          <a:p>
            <a:pPr lvl="1"/>
            <a:r>
              <a:rPr lang="ja-JP" altLang="en-US" dirty="0" smtClean="0"/>
              <a:t>各</a:t>
            </a:r>
            <a:r>
              <a:rPr lang="en-US" altLang="ja-JP" dirty="0" smtClean="0"/>
              <a:t>subset</a:t>
            </a:r>
            <a:r>
              <a:rPr lang="ja-JP" altLang="en-US" dirty="0" smtClean="0"/>
              <a:t>はそれぞれ、左上・右上同士で接している</a:t>
            </a:r>
            <a:endParaRPr lang="en-US" altLang="ja-JP" dirty="0" smtClean="0"/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1785918" y="3286124"/>
          <a:ext cx="557216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</a:tblGrid>
              <a:tr h="2540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540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540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540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5400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540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540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540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Restriction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786478"/>
          </a:xfrm>
        </p:spPr>
        <p:txBody>
          <a:bodyPr/>
          <a:lstStyle/>
          <a:p>
            <a:r>
              <a:rPr lang="en-US" altLang="ja-JP" dirty="0" smtClean="0"/>
              <a:t>Restriction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Monotype Corsiva" pitchFamily="66" charset="0"/>
              </a:rPr>
              <a:t>H</a:t>
            </a:r>
            <a:r>
              <a:rPr lang="en-US" altLang="ja-JP" dirty="0" smtClean="0"/>
              <a:t> : h-convex</a:t>
            </a:r>
          </a:p>
          <a:p>
            <a:pPr lvl="1"/>
            <a:r>
              <a:rPr lang="en-US" altLang="ja-JP" dirty="0" smtClean="0">
                <a:latin typeface="Monotype Corsiva" pitchFamily="66" charset="0"/>
                <a:ea typeface="+mj-ea"/>
              </a:rPr>
              <a:t>V</a:t>
            </a:r>
            <a:r>
              <a:rPr lang="en-US" altLang="ja-JP" dirty="0" smtClean="0">
                <a:latin typeface="+mj-ea"/>
                <a:ea typeface="+mj-ea"/>
              </a:rPr>
              <a:t> </a:t>
            </a:r>
            <a:r>
              <a:rPr lang="en-US" altLang="ja-JP" dirty="0" smtClean="0"/>
              <a:t>: v-convex</a:t>
            </a:r>
          </a:p>
          <a:p>
            <a:pPr lvl="1"/>
            <a:r>
              <a:rPr lang="en-US" altLang="ja-JP" baseline="-25000" dirty="0" smtClean="0"/>
              <a:t>P</a:t>
            </a:r>
            <a:r>
              <a:rPr lang="en-US" altLang="ja-JP" dirty="0" smtClean="0"/>
              <a:t>  : </a:t>
            </a:r>
            <a:r>
              <a:rPr lang="en-US" altLang="ja-JP" dirty="0" err="1" smtClean="0"/>
              <a:t>Polyomino</a:t>
            </a:r>
            <a:endParaRPr lang="en-US" altLang="ja-JP" dirty="0" smtClean="0"/>
          </a:p>
          <a:p>
            <a:pPr lvl="1"/>
            <a:r>
              <a:rPr lang="en-US" altLang="ja-JP" baseline="-25000" dirty="0" smtClean="0"/>
              <a:t>8   </a:t>
            </a:r>
            <a:r>
              <a:rPr lang="en-US" altLang="ja-JP" dirty="0" smtClean="0"/>
              <a:t>: 8-connected</a:t>
            </a:r>
          </a:p>
          <a:p>
            <a:pPr lvl="1"/>
            <a:r>
              <a:rPr lang="en-US" altLang="ja-JP" baseline="30000" dirty="0" smtClean="0"/>
              <a:t>C</a:t>
            </a:r>
            <a:r>
              <a:rPr lang="en-US" altLang="ja-JP" dirty="0" smtClean="0"/>
              <a:t>  : Canonical</a:t>
            </a:r>
          </a:p>
        </p:txBody>
      </p:sp>
      <p:sp>
        <p:nvSpPr>
          <p:cNvPr id="10" name="円/楕円 9"/>
          <p:cNvSpPr/>
          <p:nvPr/>
        </p:nvSpPr>
        <p:spPr>
          <a:xfrm>
            <a:off x="4429124" y="1000108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5786446" y="1357298"/>
          <a:ext cx="1785952" cy="1531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488"/>
                <a:gridCol w="446488"/>
                <a:gridCol w="446488"/>
                <a:gridCol w="446488"/>
              </a:tblGrid>
              <a:tr h="38298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298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298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82983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4714876" y="1928802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Monotype Corsiva" pitchFamily="66" charset="0"/>
              </a:rPr>
              <a:t>H V </a:t>
            </a:r>
            <a:r>
              <a:rPr kumimoji="1" lang="en-US" altLang="ja-JP" sz="2400" b="1" baseline="-25000" dirty="0" smtClean="0"/>
              <a:t>P</a:t>
            </a:r>
            <a:endParaRPr kumimoji="1" lang="ja-JP" altLang="en-US" sz="2400" b="1" baseline="-25000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/>
        </p:nvGraphicFramePr>
        <p:xfrm>
          <a:off x="5143504" y="3571876"/>
          <a:ext cx="3429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4071934" y="4929198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latin typeface="Monotype Corsiva" pitchFamily="66" charset="0"/>
              </a:rPr>
              <a:t>H V </a:t>
            </a:r>
            <a:r>
              <a:rPr kumimoji="1" lang="en-US" altLang="ja-JP" sz="2400" b="1" baseline="30000" dirty="0" smtClean="0">
                <a:latin typeface="+mj-ea"/>
                <a:ea typeface="+mj-ea"/>
              </a:rPr>
              <a:t>C</a:t>
            </a:r>
            <a:r>
              <a:rPr lang="en-US" altLang="ja-JP" sz="2400" b="1" baseline="-25000" dirty="0" smtClean="0"/>
              <a:t>8</a:t>
            </a:r>
            <a:endParaRPr kumimoji="1" lang="ja-JP" altLang="en-US" sz="24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計算量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786478"/>
          </a:xfrm>
        </p:spPr>
        <p:txBody>
          <a:bodyPr/>
          <a:lstStyle/>
          <a:p>
            <a:r>
              <a:rPr lang="ja-JP" altLang="en-US" dirty="0" smtClean="0"/>
              <a:t>以上において説明した</a:t>
            </a:r>
            <a:r>
              <a:rPr lang="en-US" altLang="ja-JP" dirty="0" smtClean="0"/>
              <a:t>Restrict</a:t>
            </a:r>
            <a:r>
              <a:rPr lang="ja-JP" altLang="en-US" dirty="0" smtClean="0"/>
              <a:t>を持つ</a:t>
            </a:r>
            <a:r>
              <a:rPr lang="en-US" altLang="ja-JP" dirty="0" smtClean="0"/>
              <a:t>Discrete Set</a:t>
            </a:r>
            <a:r>
              <a:rPr lang="ja-JP" altLang="en-US" dirty="0" smtClean="0"/>
              <a:t>を２方向投影データから再構築する際の計算量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 algn="ctr">
              <a:buNone/>
            </a:pPr>
            <a:r>
              <a:rPr lang="en-US" altLang="ja-JP" sz="4000" dirty="0" smtClean="0">
                <a:latin typeface="Monotype Corsiva" pitchFamily="66" charset="0"/>
              </a:rPr>
              <a:t>HV</a:t>
            </a:r>
            <a:r>
              <a:rPr lang="en-US" altLang="ja-JP" sz="4000" baseline="-25000" dirty="0" smtClean="0"/>
              <a:t>4  </a:t>
            </a:r>
            <a:r>
              <a:rPr lang="ja-JP" altLang="en-US" sz="4000" dirty="0" smtClean="0"/>
              <a:t>∈  </a:t>
            </a:r>
            <a:r>
              <a:rPr lang="en-US" altLang="ja-JP" sz="4000" dirty="0" smtClean="0">
                <a:latin typeface="Monotype Corsiva" pitchFamily="66" charset="0"/>
              </a:rPr>
              <a:t>HV </a:t>
            </a:r>
            <a:r>
              <a:rPr lang="en-US" altLang="ja-JP" sz="4000" baseline="30000" dirty="0" smtClean="0"/>
              <a:t>C</a:t>
            </a:r>
            <a:r>
              <a:rPr lang="en-US" altLang="ja-JP" sz="4000" baseline="-25000" dirty="0" smtClean="0"/>
              <a:t>8  </a:t>
            </a:r>
            <a:r>
              <a:rPr lang="ja-JP" altLang="en-US" sz="4000" dirty="0" smtClean="0"/>
              <a:t>∈  </a:t>
            </a:r>
            <a:r>
              <a:rPr lang="en-US" altLang="ja-JP" sz="4000" dirty="0" smtClean="0">
                <a:latin typeface="Monotype Corsiva" pitchFamily="66" charset="0"/>
              </a:rPr>
              <a:t>HV </a:t>
            </a:r>
            <a:r>
              <a:rPr lang="en-US" altLang="ja-JP" sz="4000" baseline="30000" dirty="0" smtClean="0"/>
              <a:t>C  </a:t>
            </a:r>
            <a:r>
              <a:rPr lang="ja-JP" altLang="en-US" sz="4000" dirty="0" smtClean="0"/>
              <a:t>∈</a:t>
            </a:r>
            <a:r>
              <a:rPr lang="en-US" altLang="ja-JP" sz="4000" dirty="0" smtClean="0">
                <a:latin typeface="Monotype Corsiva" pitchFamily="66" charset="0"/>
              </a:rPr>
              <a:t>HV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algn="r">
              <a:buNone/>
            </a:pPr>
            <a:r>
              <a:rPr lang="en-US" altLang="ja-JP" sz="1800" dirty="0" smtClean="0"/>
              <a:t>Peter </a:t>
            </a:r>
            <a:r>
              <a:rPr lang="en-US" altLang="ja-JP" sz="1800" dirty="0" err="1" smtClean="0"/>
              <a:t>Balazs</a:t>
            </a:r>
            <a:r>
              <a:rPr lang="en-US" altLang="ja-JP" sz="1800" dirty="0" smtClean="0"/>
              <a:t>, “</a:t>
            </a:r>
            <a:r>
              <a:rPr lang="en-US" altLang="ja-JP" sz="1800" i="1" dirty="0" smtClean="0"/>
              <a:t>Reconstruction of Canonical </a:t>
            </a:r>
            <a:r>
              <a:rPr lang="en-US" altLang="ja-JP" sz="1800" i="1" dirty="0" err="1" smtClean="0"/>
              <a:t>hv</a:t>
            </a:r>
            <a:r>
              <a:rPr lang="en-US" altLang="ja-JP" sz="1800" i="1" dirty="0" smtClean="0"/>
              <a:t>-Convex Discrete Sets from </a:t>
            </a:r>
          </a:p>
          <a:p>
            <a:pPr algn="r">
              <a:buNone/>
            </a:pPr>
            <a:r>
              <a:rPr lang="en-US" altLang="ja-JP" sz="1800" i="1" dirty="0" smtClean="0"/>
              <a:t>Horizontal and Vertical Projections</a:t>
            </a:r>
            <a:r>
              <a:rPr lang="en-US" altLang="ja-JP" sz="1800" dirty="0" smtClean="0"/>
              <a:t>”, IWCIA 2009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857224" y="264318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強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7929586" y="264318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弱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6786578" y="3214686"/>
            <a:ext cx="1071570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500166" y="3214686"/>
            <a:ext cx="4929222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643702" y="3929066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6"/>
                </a:solidFill>
              </a:rPr>
              <a:t>NP-Hard</a:t>
            </a:r>
            <a:endParaRPr kumimoji="1" lang="ja-JP" altLang="en-US" sz="2800" dirty="0">
              <a:solidFill>
                <a:schemeClr val="accent6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571736" y="3929066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/>
                </a:solidFill>
              </a:rPr>
              <a:t>Polynomial Time</a:t>
            </a:r>
            <a:endParaRPr kumimoji="1" lang="ja-JP" altLang="en-US" sz="2800" dirty="0">
              <a:solidFill>
                <a:schemeClr val="accent5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14348" y="3429000"/>
            <a:ext cx="2357454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Lucida Calligraphy" pitchFamily="66" charset="0"/>
              </a:rPr>
              <a:t>O(</a:t>
            </a:r>
            <a:r>
              <a:rPr kumimoji="1" lang="en-US" altLang="ja-JP" dirty="0" err="1" smtClean="0">
                <a:latin typeface="Lucida Calligraphy" pitchFamily="66" charset="0"/>
              </a:rPr>
              <a:t>mn</a:t>
            </a:r>
            <a:r>
              <a:rPr kumimoji="1" lang="ja-JP" altLang="en-US" dirty="0" smtClean="0">
                <a:latin typeface="Lucida Calligraphy" pitchFamily="66" charset="0"/>
              </a:rPr>
              <a:t>・</a:t>
            </a:r>
            <a:r>
              <a:rPr kumimoji="1" lang="en-US" altLang="ja-JP" dirty="0" smtClean="0">
                <a:latin typeface="Lucida Calligraphy" pitchFamily="66" charset="0"/>
              </a:rPr>
              <a:t>min{m</a:t>
            </a:r>
            <a:r>
              <a:rPr kumimoji="1" lang="en-US" altLang="ja-JP" baseline="30000" dirty="0" smtClean="0">
                <a:latin typeface="Lucida Calligraphy" pitchFamily="66" charset="0"/>
              </a:rPr>
              <a:t>2</a:t>
            </a:r>
            <a:r>
              <a:rPr kumimoji="1" lang="en-US" altLang="ja-JP" dirty="0" smtClean="0">
                <a:latin typeface="Lucida Calligraphy" pitchFamily="66" charset="0"/>
              </a:rPr>
              <a:t>,n</a:t>
            </a:r>
            <a:r>
              <a:rPr kumimoji="1" lang="en-US" altLang="ja-JP" baseline="30000" dirty="0" smtClean="0">
                <a:latin typeface="Lucida Calligraphy" pitchFamily="66" charset="0"/>
              </a:rPr>
              <a:t>2</a:t>
            </a:r>
            <a:r>
              <a:rPr kumimoji="1" lang="en-US" altLang="ja-JP" dirty="0" smtClean="0">
                <a:latin typeface="Lucida Calligraphy" pitchFamily="66" charset="0"/>
              </a:rPr>
              <a:t>})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14678" y="3429000"/>
            <a:ext cx="2214578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Lucida Calligraphy" pitchFamily="66" charset="0"/>
              </a:rPr>
              <a:t>O(</a:t>
            </a:r>
            <a:r>
              <a:rPr kumimoji="1" lang="en-US" altLang="ja-JP" dirty="0" err="1" smtClean="0">
                <a:latin typeface="Lucida Calligraphy" pitchFamily="66" charset="0"/>
              </a:rPr>
              <a:t>mn</a:t>
            </a:r>
            <a:r>
              <a:rPr kumimoji="1" lang="ja-JP" altLang="en-US" dirty="0" smtClean="0">
                <a:latin typeface="Lucida Calligraphy" pitchFamily="66" charset="0"/>
              </a:rPr>
              <a:t>・</a:t>
            </a:r>
            <a:r>
              <a:rPr kumimoji="1" lang="en-US" altLang="ja-JP" dirty="0" smtClean="0">
                <a:latin typeface="Lucida Calligraphy" pitchFamily="66" charset="0"/>
              </a:rPr>
              <a:t>min{</a:t>
            </a:r>
            <a:r>
              <a:rPr kumimoji="1" lang="en-US" altLang="ja-JP" dirty="0" err="1" smtClean="0">
                <a:latin typeface="Lucida Calligraphy" pitchFamily="66" charset="0"/>
              </a:rPr>
              <a:t>m,n</a:t>
            </a:r>
            <a:r>
              <a:rPr kumimoji="1" lang="en-US" altLang="ja-JP" dirty="0" smtClean="0">
                <a:latin typeface="Lucida Calligraphy" pitchFamily="66" charset="0"/>
              </a:rPr>
              <a:t>})</a:t>
            </a:r>
          </a:p>
        </p:txBody>
      </p:sp>
      <p:cxnSp>
        <p:nvCxnSpPr>
          <p:cNvPr id="26" name="直線コネクタ 25"/>
          <p:cNvCxnSpPr>
            <a:stCxn id="23" idx="0"/>
          </p:cNvCxnSpPr>
          <p:nvPr/>
        </p:nvCxnSpPr>
        <p:spPr>
          <a:xfrm rot="5400000" flipH="1" flipV="1">
            <a:off x="1768058" y="3196827"/>
            <a:ext cx="357190" cy="1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4" idx="0"/>
          </p:cNvCxnSpPr>
          <p:nvPr/>
        </p:nvCxnSpPr>
        <p:spPr>
          <a:xfrm rot="16200000" flipV="1">
            <a:off x="3982637" y="3089669"/>
            <a:ext cx="357190" cy="32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786478"/>
          </a:xfrm>
        </p:spPr>
        <p:txBody>
          <a:bodyPr/>
          <a:lstStyle/>
          <a:p>
            <a:r>
              <a:rPr lang="ja-JP" altLang="en-US" dirty="0" smtClean="0"/>
              <a:t>以上において説明した</a:t>
            </a:r>
            <a:r>
              <a:rPr lang="en-US" altLang="ja-JP" dirty="0" smtClean="0"/>
              <a:t>Restrict</a:t>
            </a:r>
            <a:r>
              <a:rPr lang="ja-JP" altLang="en-US" dirty="0" smtClean="0"/>
              <a:t>を持つ</a:t>
            </a:r>
            <a:r>
              <a:rPr lang="en-US" altLang="ja-JP" dirty="0" smtClean="0"/>
              <a:t>Discrete Set</a:t>
            </a:r>
            <a:r>
              <a:rPr lang="ja-JP" altLang="en-US" dirty="0" smtClean="0"/>
              <a:t>を２方向投影データから再構築する際の計算量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 algn="ctr">
              <a:buNone/>
            </a:pPr>
            <a:r>
              <a:rPr lang="en-US" altLang="ja-JP" sz="4000" dirty="0" smtClean="0">
                <a:latin typeface="Monotype Corsiva" pitchFamily="66" charset="0"/>
              </a:rPr>
              <a:t>HV</a:t>
            </a:r>
            <a:r>
              <a:rPr lang="en-US" altLang="ja-JP" sz="4000" baseline="-25000" dirty="0" smtClean="0"/>
              <a:t>4  </a:t>
            </a:r>
            <a:r>
              <a:rPr lang="ja-JP" altLang="en-US" sz="4000" dirty="0" smtClean="0"/>
              <a:t>∈  </a:t>
            </a:r>
            <a:r>
              <a:rPr lang="en-US" altLang="ja-JP" sz="4000" dirty="0" smtClean="0">
                <a:latin typeface="Monotype Corsiva" pitchFamily="66" charset="0"/>
              </a:rPr>
              <a:t>HV </a:t>
            </a:r>
            <a:r>
              <a:rPr lang="en-US" altLang="ja-JP" sz="4000" baseline="30000" dirty="0" smtClean="0"/>
              <a:t>C</a:t>
            </a:r>
            <a:r>
              <a:rPr lang="en-US" altLang="ja-JP" sz="4000" baseline="-25000" dirty="0" smtClean="0"/>
              <a:t>8  </a:t>
            </a:r>
            <a:r>
              <a:rPr lang="ja-JP" altLang="en-US" sz="4000" dirty="0" smtClean="0"/>
              <a:t>∈  </a:t>
            </a:r>
            <a:r>
              <a:rPr lang="en-US" altLang="ja-JP" sz="4000" dirty="0" smtClean="0">
                <a:latin typeface="Monotype Corsiva" pitchFamily="66" charset="0"/>
              </a:rPr>
              <a:t>HV </a:t>
            </a:r>
            <a:r>
              <a:rPr lang="en-US" altLang="ja-JP" sz="4000" baseline="30000" dirty="0" smtClean="0"/>
              <a:t>C  </a:t>
            </a:r>
            <a:r>
              <a:rPr lang="ja-JP" altLang="en-US" sz="4000" dirty="0" smtClean="0"/>
              <a:t>∈</a:t>
            </a:r>
            <a:r>
              <a:rPr lang="en-US" altLang="ja-JP" sz="4000" dirty="0" smtClean="0">
                <a:latin typeface="Monotype Corsiva" pitchFamily="66" charset="0"/>
              </a:rPr>
              <a:t>HV</a:t>
            </a:r>
            <a:endParaRPr lang="en-US" altLang="ja-JP" sz="4000" dirty="0" smtClean="0">
              <a:latin typeface="Monotype Corsiva" pitchFamily="66" charset="0"/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714348" y="3571876"/>
            <a:ext cx="7786742" cy="278608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r>
              <a:rPr lang="en-US" altLang="ja-JP" sz="2800" b="1" dirty="0" smtClean="0">
                <a:latin typeface="Monotype Corsiva" pitchFamily="66" charset="0"/>
              </a:rPr>
              <a:t>HV</a:t>
            </a:r>
            <a:endParaRPr kumimoji="1" lang="ja-JP" altLang="en-US" sz="2800" b="1" dirty="0">
              <a:latin typeface="Monotype Corsiva" pitchFamily="66" charset="0"/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4000496" y="4071942"/>
            <a:ext cx="4071966" cy="192882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800" b="1" dirty="0" smtClean="0">
              <a:latin typeface="Monotype Corsiva" pitchFamily="66" charset="0"/>
            </a:endParaRPr>
          </a:p>
          <a:p>
            <a:pPr algn="ctr"/>
            <a:endParaRPr lang="en-US" altLang="ja-JP" sz="2800" b="1" dirty="0" smtClean="0">
              <a:latin typeface="Monotype Corsiva" pitchFamily="66" charset="0"/>
            </a:endParaRPr>
          </a:p>
          <a:p>
            <a:pPr algn="ctr"/>
            <a:endParaRPr kumimoji="1" lang="en-US" altLang="ja-JP" sz="2800" b="1" dirty="0" smtClean="0">
              <a:latin typeface="Monotype Corsiva" pitchFamily="66" charset="0"/>
            </a:endParaRPr>
          </a:p>
          <a:p>
            <a:pPr algn="ctr"/>
            <a:r>
              <a:rPr kumimoji="1" lang="en-US" altLang="ja-JP" sz="2800" b="1" dirty="0" smtClean="0">
                <a:latin typeface="Monotype Corsiva" pitchFamily="66" charset="0"/>
              </a:rPr>
              <a:t>HV</a:t>
            </a:r>
            <a:r>
              <a:rPr kumimoji="1" lang="en-US" altLang="ja-JP" sz="2800" b="1" baseline="30000" dirty="0" smtClean="0">
                <a:latin typeface="Monotype Corsiva" pitchFamily="66" charset="0"/>
              </a:rPr>
              <a:t>C</a:t>
            </a:r>
            <a:endParaRPr kumimoji="1" lang="ja-JP" altLang="en-US" sz="2800" b="1" baseline="30000" dirty="0">
              <a:latin typeface="Monotype Corsiva" pitchFamily="66" charset="0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1142976" y="3929066"/>
            <a:ext cx="4071966" cy="2071702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pPr algn="ctr"/>
            <a:r>
              <a:rPr lang="en-US" altLang="ja-JP" sz="2800" b="1" dirty="0" smtClean="0">
                <a:latin typeface="Monotype Corsiva" pitchFamily="66" charset="0"/>
              </a:rPr>
              <a:t>HV</a:t>
            </a:r>
            <a:r>
              <a:rPr lang="en-US" altLang="ja-JP" sz="2800" b="1" baseline="-25000" dirty="0" smtClean="0">
                <a:latin typeface="Monotype Corsiva" pitchFamily="66" charset="0"/>
              </a:rPr>
              <a:t>8</a:t>
            </a:r>
            <a:endParaRPr kumimoji="1" lang="ja-JP" altLang="en-US" sz="2800" b="1" baseline="-25000" dirty="0">
              <a:latin typeface="Monotype Corsiva" pitchFamily="66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計算量</a:t>
            </a:r>
            <a:endParaRPr kumimoji="1" lang="ja-JP" altLang="en-US" dirty="0"/>
          </a:p>
        </p:txBody>
      </p:sp>
      <p:sp>
        <p:nvSpPr>
          <p:cNvPr id="13" name="円/楕円 12"/>
          <p:cNvSpPr/>
          <p:nvPr/>
        </p:nvSpPr>
        <p:spPr>
          <a:xfrm>
            <a:off x="857224" y="264318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強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7929586" y="2643182"/>
            <a:ext cx="428628" cy="42862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弱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2428860" y="4572008"/>
            <a:ext cx="150019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smtClean="0">
                <a:latin typeface="Monotype Corsiva" pitchFamily="66" charset="0"/>
              </a:rPr>
              <a:t>HV</a:t>
            </a:r>
            <a:r>
              <a:rPr kumimoji="1" lang="en-US" altLang="ja-JP" sz="2800" b="1" baseline="-25000" dirty="0" smtClean="0">
                <a:latin typeface="Monotype Corsiva" pitchFamily="66" charset="0"/>
              </a:rPr>
              <a:t>4</a:t>
            </a:r>
            <a:endParaRPr kumimoji="1" lang="ja-JP" altLang="en-US" sz="2800" b="1" baseline="-25000" dirty="0">
              <a:latin typeface="Monotype Corsiva" pitchFamily="66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143372" y="4714884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bg1"/>
                </a:solidFill>
                <a:latin typeface="Monotype Corsiva" pitchFamily="66" charset="0"/>
              </a:rPr>
              <a:t>HV</a:t>
            </a:r>
            <a:r>
              <a:rPr kumimoji="1" lang="en-US" altLang="ja-JP" sz="2800" b="1" baseline="30000" dirty="0" smtClean="0">
                <a:solidFill>
                  <a:schemeClr val="bg1"/>
                </a:solidFill>
                <a:latin typeface="Monotype Corsiva" pitchFamily="66" charset="0"/>
              </a:rPr>
              <a:t>C</a:t>
            </a:r>
            <a:r>
              <a:rPr kumimoji="1" lang="en-US" altLang="ja-JP" sz="2800" b="1" baseline="-25000" dirty="0" smtClean="0">
                <a:solidFill>
                  <a:schemeClr val="bg1"/>
                </a:solidFill>
                <a:latin typeface="Monotype Corsiva" pitchFamily="66" charset="0"/>
              </a:rPr>
              <a:t>8</a:t>
            </a:r>
            <a:endParaRPr kumimoji="1" lang="ja-JP" altLang="en-US" sz="2800" b="1" baseline="-25000" dirty="0">
              <a:solidFill>
                <a:schemeClr val="bg1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511</Words>
  <Application>Microsoft Office PowerPoint</Application>
  <PresentationFormat>画面に合わせる (4:3)</PresentationFormat>
  <Paragraphs>173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Binary Matrixの様々な表現</vt:lpstr>
      <vt:lpstr>Restriction - Convexity</vt:lpstr>
      <vt:lpstr>Restriction - Convexity</vt:lpstr>
      <vt:lpstr>Restriction - Connectivity</vt:lpstr>
      <vt:lpstr>Restriction - Connectivity</vt:lpstr>
      <vt:lpstr>Restriction - Canonical</vt:lpstr>
      <vt:lpstr>Restriction – まとめ</vt:lpstr>
      <vt:lpstr>計算量</vt:lpstr>
      <vt:lpstr>計算量</vt:lpstr>
      <vt:lpstr>応用１：等高線・等圧線</vt:lpstr>
      <vt:lpstr>応用２：ソート</vt:lpstr>
      <vt:lpstr>応用３：データ圧縮</vt:lpstr>
      <vt:lpstr>応用３：データ圧縮</vt:lpstr>
      <vt:lpstr>応用３：データ圧縮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kaken</dc:creator>
  <cp:lastModifiedBy>kaken</cp:lastModifiedBy>
  <cp:revision>3</cp:revision>
  <dcterms:created xsi:type="dcterms:W3CDTF">2010-01-15T06:10:12Z</dcterms:created>
  <dcterms:modified xsi:type="dcterms:W3CDTF">2010-01-21T04:03:52Z</dcterms:modified>
</cp:coreProperties>
</file>